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44"/>
  </p:notesMasterIdLst>
  <p:handoutMasterIdLst>
    <p:handoutMasterId r:id="rId45"/>
  </p:handoutMasterIdLst>
  <p:sldIdLst>
    <p:sldId id="256" r:id="rId2"/>
    <p:sldId id="591" r:id="rId3"/>
    <p:sldId id="599" r:id="rId4"/>
    <p:sldId id="884" r:id="rId5"/>
    <p:sldId id="672" r:id="rId6"/>
    <p:sldId id="675" r:id="rId7"/>
    <p:sldId id="677" r:id="rId8"/>
    <p:sldId id="643" r:id="rId9"/>
    <p:sldId id="901" r:id="rId10"/>
    <p:sldId id="922" r:id="rId11"/>
    <p:sldId id="927" r:id="rId12"/>
    <p:sldId id="929" r:id="rId13"/>
    <p:sldId id="925" r:id="rId14"/>
    <p:sldId id="926" r:id="rId15"/>
    <p:sldId id="930" r:id="rId16"/>
    <p:sldId id="923" r:id="rId17"/>
    <p:sldId id="738" r:id="rId18"/>
    <p:sldId id="739" r:id="rId19"/>
    <p:sldId id="758" r:id="rId20"/>
    <p:sldId id="741" r:id="rId21"/>
    <p:sldId id="939" r:id="rId22"/>
    <p:sldId id="753" r:id="rId23"/>
    <p:sldId id="859" r:id="rId24"/>
    <p:sldId id="932" r:id="rId25"/>
    <p:sldId id="920" r:id="rId26"/>
    <p:sldId id="941" r:id="rId27"/>
    <p:sldId id="921" r:id="rId28"/>
    <p:sldId id="944" r:id="rId29"/>
    <p:sldId id="924" r:id="rId30"/>
    <p:sldId id="936" r:id="rId31"/>
    <p:sldId id="937" r:id="rId32"/>
    <p:sldId id="938" r:id="rId33"/>
    <p:sldId id="945" r:id="rId34"/>
    <p:sldId id="866" r:id="rId35"/>
    <p:sldId id="484" r:id="rId36"/>
    <p:sldId id="850" r:id="rId37"/>
    <p:sldId id="855" r:id="rId38"/>
    <p:sldId id="825" r:id="rId39"/>
    <p:sldId id="847" r:id="rId40"/>
    <p:sldId id="829" r:id="rId41"/>
    <p:sldId id="787" r:id="rId42"/>
    <p:sldId id="880" r:id="rId43"/>
  </p:sldIdLst>
  <p:sldSz cx="9144000" cy="6858000" type="screen4x3"/>
  <p:notesSz cx="6727825" cy="9859963"/>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FF00"/>
    <a:srgbClr val="99FF99"/>
    <a:srgbClr val="CCFFCC"/>
    <a:srgbClr val="FFFFCC"/>
    <a:srgbClr val="FF9900"/>
    <a:srgbClr val="66FF33"/>
    <a:srgbClr val="E8E8F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484" autoAdjust="0"/>
    <p:restoredTop sz="91230" autoAdjust="0"/>
  </p:normalViewPr>
  <p:slideViewPr>
    <p:cSldViewPr>
      <p:cViewPr varScale="1">
        <p:scale>
          <a:sx n="115" d="100"/>
          <a:sy n="115" d="100"/>
        </p:scale>
        <p:origin x="-354" y="-96"/>
      </p:cViewPr>
      <p:guideLst>
        <p:guide orient="horz" pos="960"/>
        <p:guide pos="1824"/>
      </p:guideLst>
    </p:cSldViewPr>
  </p:slideViewPr>
  <p:notesTextViewPr>
    <p:cViewPr>
      <p:scale>
        <a:sx n="100" d="100"/>
        <a:sy n="100" d="100"/>
      </p:scale>
      <p:origin x="0" y="0"/>
    </p:cViewPr>
  </p:notesTextViewPr>
  <p:sorterViewPr>
    <p:cViewPr>
      <p:scale>
        <a:sx n="40" d="100"/>
        <a:sy n="40" d="100"/>
      </p:scale>
      <p:origin x="0" y="0"/>
    </p:cViewPr>
  </p:sorterViewPr>
  <p:notesViewPr>
    <p:cSldViewPr>
      <p:cViewPr varScale="1">
        <p:scale>
          <a:sx n="62" d="100"/>
          <a:sy n="62" d="100"/>
        </p:scale>
        <p:origin x="-2226" y="-102"/>
      </p:cViewPr>
      <p:guideLst>
        <p:guide orient="horz" pos="3106"/>
        <p:guide pos="2119"/>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9410" name="Rectangle 2"/>
          <p:cNvSpPr>
            <a:spLocks noGrp="1" noChangeArrowheads="1"/>
          </p:cNvSpPr>
          <p:nvPr>
            <p:ph type="hdr" sz="quarter"/>
          </p:nvPr>
        </p:nvSpPr>
        <p:spPr bwMode="auto">
          <a:xfrm>
            <a:off x="0"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529411" name="Rectangle 3"/>
          <p:cNvSpPr>
            <a:spLocks noGrp="1" noChangeArrowheads="1"/>
          </p:cNvSpPr>
          <p:nvPr>
            <p:ph type="dt" sz="quarter" idx="1"/>
          </p:nvPr>
        </p:nvSpPr>
        <p:spPr bwMode="auto">
          <a:xfrm>
            <a:off x="3811588"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529412" name="Rectangle 4"/>
          <p:cNvSpPr>
            <a:spLocks noGrp="1" noChangeArrowheads="1"/>
          </p:cNvSpPr>
          <p:nvPr>
            <p:ph type="ftr" sz="quarter" idx="2"/>
          </p:nvPr>
        </p:nvSpPr>
        <p:spPr bwMode="auto">
          <a:xfrm>
            <a:off x="0" y="936466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529413" name="Rectangle 5"/>
          <p:cNvSpPr>
            <a:spLocks noGrp="1" noChangeArrowheads="1"/>
          </p:cNvSpPr>
          <p:nvPr>
            <p:ph type="sldNum" sz="quarter" idx="3"/>
          </p:nvPr>
        </p:nvSpPr>
        <p:spPr bwMode="auto">
          <a:xfrm>
            <a:off x="3811588" y="936466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2514BACB-8108-42B4-96F3-F7AD53906590}"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3075" name="Rectangle 3"/>
          <p:cNvSpPr>
            <a:spLocks noGrp="1" noChangeArrowheads="1"/>
          </p:cNvSpPr>
          <p:nvPr>
            <p:ph type="dt" idx="1"/>
          </p:nvPr>
        </p:nvSpPr>
        <p:spPr bwMode="auto">
          <a:xfrm>
            <a:off x="3811588" y="0"/>
            <a:ext cx="291465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900113" y="739775"/>
            <a:ext cx="4927600" cy="36972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73100" y="4683125"/>
            <a:ext cx="5381625" cy="4437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36466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3079" name="Rectangle 7"/>
          <p:cNvSpPr>
            <a:spLocks noGrp="1" noChangeArrowheads="1"/>
          </p:cNvSpPr>
          <p:nvPr>
            <p:ph type="sldNum" sz="quarter" idx="5"/>
          </p:nvPr>
        </p:nvSpPr>
        <p:spPr bwMode="auto">
          <a:xfrm>
            <a:off x="3811588" y="9364663"/>
            <a:ext cx="291465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5A08554C-8E50-49C6-8E6B-B6833AE6AC14}"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58BB3F91-9429-4B29-B090-0F2E4DEDED27}" type="slidenum">
              <a:rPr lang="en-US" smtClean="0">
                <a:cs typeface="Arial" charset="0"/>
              </a:rPr>
              <a:pPr/>
              <a:t>1</a:t>
            </a:fld>
            <a:endParaRPr lang="en-US" smtClean="0">
              <a:cs typeface="Arial" charset="0"/>
            </a:endParaRPr>
          </a:p>
        </p:txBody>
      </p:sp>
      <p:sp>
        <p:nvSpPr>
          <p:cNvPr id="19458"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01920966-3FEE-492D-8B18-0ECAF3399200}" type="slidenum">
              <a:rPr lang="fr-FR" sz="1200">
                <a:latin typeface="Times New Roman" pitchFamily="18" charset="0"/>
              </a:rPr>
              <a:pPr algn="r" eaLnBrk="0" hangingPunct="0"/>
              <a:t>1</a:t>
            </a:fld>
            <a:endParaRPr lang="fr-FR" sz="1200">
              <a:latin typeface="Times New Roman" pitchFamily="18" charset="0"/>
            </a:endParaRPr>
          </a:p>
        </p:txBody>
      </p:sp>
      <p:sp>
        <p:nvSpPr>
          <p:cNvPr id="19459" name="Rectangle 1026"/>
          <p:cNvSpPr>
            <a:spLocks noGrp="1" noRot="1" noChangeAspect="1" noChangeArrowheads="1" noTextEdit="1"/>
          </p:cNvSpPr>
          <p:nvPr>
            <p:ph type="sldImg"/>
          </p:nvPr>
        </p:nvSpPr>
        <p:spPr>
          <a:ln/>
        </p:spPr>
      </p:sp>
      <p:sp>
        <p:nvSpPr>
          <p:cNvPr id="19460"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19461"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D791DC32-9268-4A57-904A-415289BB3513}"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6622D699-8311-473D-B973-E4A655255DE8}" type="slidenum">
              <a:rPr lang="en-US" sz="1200"/>
              <a:pPr algn="r"/>
              <a:t>10</a:t>
            </a:fld>
            <a:endParaRPr lang="en-US" sz="1200"/>
          </a:p>
        </p:txBody>
      </p:sp>
      <p:sp>
        <p:nvSpPr>
          <p:cNvPr id="158723"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56166BC9-6189-44CB-AD54-B554E6407F9D}" type="slidenum">
              <a:rPr lang="fr-FR" sz="1200">
                <a:latin typeface="Times New Roman" pitchFamily="18" charset="0"/>
              </a:rPr>
              <a:pPr algn="r" eaLnBrk="0" hangingPunct="0"/>
              <a:t>10</a:t>
            </a:fld>
            <a:endParaRPr lang="fr-FR" sz="1200">
              <a:latin typeface="Times New Roman" pitchFamily="18" charset="0"/>
            </a:endParaRPr>
          </a:p>
        </p:txBody>
      </p:sp>
      <p:sp>
        <p:nvSpPr>
          <p:cNvPr id="158724" name="Rectangle 1026"/>
          <p:cNvSpPr>
            <a:spLocks noGrp="1" noRot="1" noChangeAspect="1" noChangeArrowheads="1" noTextEdit="1"/>
          </p:cNvSpPr>
          <p:nvPr>
            <p:ph type="sldImg"/>
          </p:nvPr>
        </p:nvSpPr>
        <p:spPr>
          <a:ln/>
        </p:spPr>
      </p:sp>
      <p:sp>
        <p:nvSpPr>
          <p:cNvPr id="158725"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158726"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6AE5DC51-9983-45B8-A0CC-95C3822E0519}"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buFontTx/>
              <a:buChar char="-"/>
            </a:pPr>
            <a:r>
              <a:rPr lang="en-US" smtClean="0"/>
              <a:t> “xBOM Collaboration &amp; Engineering Change Management” goal is to publish and consolidate a single engineering bill-of-material (EBOM) to the enterprise (in V6). It enables also to orchestrate product structure – EBOM changes. This single EBOM can then be reused in downstream processes like manufacturing, services/maintenances, etc. </a:t>
            </a:r>
          </a:p>
          <a:p>
            <a:pPr eaLnBrk="1" hangingPunct="1"/>
            <a:endParaRPr lang="en-US" smtClean="0"/>
          </a:p>
          <a:p>
            <a:pPr eaLnBrk="1" hangingPunct="1"/>
            <a:r>
              <a:rPr lang="en-US" smtClean="0"/>
              <a:t>It’s primarily a process integration focus which goal is to give engineering / in-process work  visibility to the enterprise for more efficient product development processes.</a:t>
            </a:r>
          </a:p>
          <a:p>
            <a:pPr eaLnBrk="1" hangingPunct="1"/>
            <a:endParaRPr lang="en-US" smtClean="0"/>
          </a:p>
          <a:p>
            <a:pPr eaLnBrk="1" hangingPunct="1"/>
            <a:r>
              <a:rPr lang="en-US" smtClean="0"/>
              <a:t>Once customers have implemented this process they can add other V6 domains like business processes (Program Management, Requirements management, etc.) as well as authoring applications including CATIA / DELMIA / SIMULIA.</a:t>
            </a:r>
          </a:p>
          <a:p>
            <a:pPr eaLnBrk="1" hangingPunct="1"/>
            <a:endParaRPr lang="en-US" smtClean="0"/>
          </a:p>
          <a:p>
            <a:pPr eaLnBrk="1" hangingPunct="1"/>
            <a:r>
              <a:rPr lang="en-US" smtClean="0"/>
              <a:t>It enables them to continue increasing their CATIA / VPM V4 ROI while putting a first step in V6.</a:t>
            </a:r>
          </a:p>
          <a:p>
            <a:pPr eaLnBrk="1" hangingPunct="1"/>
            <a:endParaRPr lang="en-US" smtClean="0"/>
          </a:p>
        </p:txBody>
      </p:sp>
      <p:sp>
        <p:nvSpPr>
          <p:cNvPr id="168964" name="Slide Number Placeholder 3"/>
          <p:cNvSpPr txBox="1">
            <a:spLocks noGrp="1"/>
          </p:cNvSpPr>
          <p:nvPr/>
        </p:nvSpPr>
        <p:spPr bwMode="auto">
          <a:xfrm>
            <a:off x="3811588" y="9364663"/>
            <a:ext cx="2914650" cy="493712"/>
          </a:xfrm>
          <a:prstGeom prst="rect">
            <a:avLst/>
          </a:prstGeom>
          <a:noFill/>
          <a:ln w="9525">
            <a:noFill/>
            <a:miter lim="800000"/>
            <a:headEnd/>
            <a:tailEnd/>
          </a:ln>
        </p:spPr>
        <p:txBody>
          <a:bodyPr anchor="b"/>
          <a:lstStyle/>
          <a:p>
            <a:pPr algn="r"/>
            <a:fld id="{6CB1BE3A-302C-440E-A56D-EC97FAEE9127}" type="slidenum">
              <a:rPr lang="en-US" sz="1200"/>
              <a:pPr algn="r"/>
              <a:t>11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900113" y="739775"/>
            <a:ext cx="4929187" cy="3697288"/>
          </a:xfrm>
          <a:ln/>
        </p:spPr>
      </p:sp>
      <p:sp>
        <p:nvSpPr>
          <p:cNvPr id="173059" name="Notes Placeholder 2"/>
          <p:cNvSpPr>
            <a:spLocks noGrp="1"/>
          </p:cNvSpPr>
          <p:nvPr>
            <p:ph type="body" idx="1"/>
          </p:nvPr>
        </p:nvSpPr>
        <p:spPr>
          <a:xfrm>
            <a:off x="896938" y="4683125"/>
            <a:ext cx="4933950" cy="4437063"/>
          </a:xfrm>
          <a:noFill/>
          <a:ln/>
        </p:spPr>
        <p:txBody>
          <a:bodyPr/>
          <a:lstStyle/>
          <a:p>
            <a:endParaRPr lang="fr-FR" smtClean="0"/>
          </a:p>
        </p:txBody>
      </p:sp>
      <p:sp>
        <p:nvSpPr>
          <p:cNvPr id="4" name="Footer Placeholder 3"/>
          <p:cNvSpPr txBox="1">
            <a:spLocks noGrp="1"/>
          </p:cNvSpPr>
          <p:nvPr/>
        </p:nvSpPr>
        <p:spPr bwMode="auto">
          <a:xfrm>
            <a:off x="0" y="9366250"/>
            <a:ext cx="2914650" cy="493713"/>
          </a:xfrm>
          <a:prstGeom prst="rect">
            <a:avLst/>
          </a:prstGeom>
          <a:noFill/>
          <a:ln>
            <a:miter lim="800000"/>
            <a:headEnd/>
            <a:tailEnd/>
          </a:ln>
        </p:spPr>
        <p:txBody>
          <a:bodyPr anchor="b"/>
          <a:lstStyle/>
          <a:p>
            <a:pPr eaLnBrk="0" hangingPunct="0">
              <a:defRPr/>
            </a:pPr>
            <a:r>
              <a:rPr lang="fr-FR" sz="1200">
                <a:latin typeface="Times New Roman" pitchFamily="18" charset="0"/>
                <a:cs typeface="+mn-cs"/>
              </a:rPr>
              <a:t>Dassault System</a:t>
            </a:r>
            <a:endParaRPr lang="fr-FR" sz="1200">
              <a:latin typeface="Times New Roman" pitchFamily="18" charset="0"/>
              <a:cs typeface="+mn-cs"/>
            </a:endParaRPr>
          </a:p>
        </p:txBody>
      </p:sp>
      <p:sp>
        <p:nvSpPr>
          <p:cNvPr id="5" name="Slide Number Placeholder 4"/>
          <p:cNvSpPr txBox="1">
            <a:spLocks noGrp="1"/>
          </p:cNvSpPr>
          <p:nvPr/>
        </p:nvSpPr>
        <p:spPr bwMode="auto">
          <a:xfrm>
            <a:off x="3813175" y="9366250"/>
            <a:ext cx="2914650" cy="493713"/>
          </a:xfrm>
          <a:prstGeom prst="rect">
            <a:avLst/>
          </a:prstGeom>
          <a:noFill/>
          <a:ln>
            <a:miter lim="800000"/>
            <a:headEnd/>
            <a:tailEnd/>
          </a:ln>
        </p:spPr>
        <p:txBody>
          <a:bodyPr anchor="b"/>
          <a:lstStyle/>
          <a:p>
            <a:pPr algn="r" eaLnBrk="0" hangingPunct="0">
              <a:defRPr/>
            </a:pPr>
            <a:fld id="{E0862BED-A505-407C-853B-E2198F43B6F0}" type="slidenum">
              <a:rPr lang="fr-FR" sz="1200">
                <a:latin typeface="Times New Roman" pitchFamily="18" charset="0"/>
                <a:cs typeface="+mn-cs"/>
              </a:rPr>
              <a:pPr algn="r" eaLnBrk="0" hangingPunct="0">
                <a:defRPr/>
              </a:pPr>
              <a:t>12</a:t>
            </a:fld>
            <a:endParaRPr lang="fr-FR" sz="1200" dirty="0">
              <a:latin typeface="Times New Roman" pitchFamily="18"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r>
              <a:rPr lang="en-US" smtClean="0"/>
              <a:t>The customer keeps its existing ENOVIA VPM V5 implementation as is and add on top of it V6 business processes, especially here the product supporting the “Program Management” process. This integration comes out of the box and represents a smooth way to introduce V6 as it complements the existing implementation vs. replacing it.</a:t>
            </a:r>
          </a:p>
          <a:p>
            <a:pPr eaLnBrk="1" hangingPunct="1"/>
            <a:endParaRPr lang="en-US" smtClean="0"/>
          </a:p>
        </p:txBody>
      </p:sp>
      <p:sp>
        <p:nvSpPr>
          <p:cNvPr id="164868" name="Slide Number Placeholder 3"/>
          <p:cNvSpPr txBox="1">
            <a:spLocks noGrp="1"/>
          </p:cNvSpPr>
          <p:nvPr/>
        </p:nvSpPr>
        <p:spPr bwMode="auto">
          <a:xfrm>
            <a:off x="3811588" y="9364663"/>
            <a:ext cx="2914650" cy="493712"/>
          </a:xfrm>
          <a:prstGeom prst="rect">
            <a:avLst/>
          </a:prstGeom>
          <a:noFill/>
          <a:ln w="9525">
            <a:noFill/>
            <a:miter lim="800000"/>
            <a:headEnd/>
            <a:tailEnd/>
          </a:ln>
        </p:spPr>
        <p:txBody>
          <a:bodyPr anchor="b"/>
          <a:lstStyle/>
          <a:p>
            <a:pPr algn="r"/>
            <a:fld id="{C4AA096D-B366-4C2E-B781-AC6A9E8D31C9}" type="slidenum">
              <a:rPr lang="en-US" sz="1200"/>
              <a:pPr algn="r"/>
              <a:t>13</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EEDEA38E-882C-41F2-9E9F-1B3DE88EB15B}" type="slidenum">
              <a:rPr lang="en-US" sz="1200"/>
              <a:pPr algn="r"/>
              <a:t>14</a:t>
            </a:fld>
            <a:endParaRPr lang="en-US" sz="1200"/>
          </a:p>
        </p:txBody>
      </p:sp>
      <p:sp>
        <p:nvSpPr>
          <p:cNvPr id="166915" name="Rectangle 2"/>
          <p:cNvSpPr>
            <a:spLocks noGrp="1" noRot="1" noChangeAspect="1" noChangeArrowheads="1" noTextEdit="1"/>
          </p:cNvSpPr>
          <p:nvPr>
            <p:ph type="sldImg"/>
          </p:nvPr>
        </p:nvSpPr>
        <p:spPr>
          <a:xfrm>
            <a:off x="1062038" y="860425"/>
            <a:ext cx="4605337" cy="3454400"/>
          </a:xfrm>
          <a:ln/>
        </p:spPr>
      </p:sp>
      <p:sp>
        <p:nvSpPr>
          <p:cNvPr id="166916" name="Rectangle 3"/>
          <p:cNvSpPr>
            <a:spLocks noGrp="1" noChangeArrowheads="1"/>
          </p:cNvSpPr>
          <p:nvPr>
            <p:ph type="body" idx="1"/>
          </p:nvPr>
        </p:nvSpPr>
        <p:spPr>
          <a:xfrm>
            <a:off x="817563" y="4675188"/>
            <a:ext cx="5091112" cy="4656137"/>
          </a:xfrm>
          <a:noFill/>
          <a:ln/>
        </p:spPr>
        <p:txBody>
          <a:bodyPr/>
          <a:lstStyle/>
          <a:p>
            <a:pPr defTabSz="1563688" eaLnBrk="1" hangingPunct="1"/>
            <a:r>
              <a:rPr lang="en-US" smtClean="0"/>
              <a:t>FMP</a:t>
            </a:r>
          </a:p>
          <a:p>
            <a:pPr defTabSz="1563688" eaLnBrk="1" hangingPunct="1"/>
            <a:endParaRPr lang="en-US" smtClean="0"/>
          </a:p>
          <a:p>
            <a:pPr defTabSz="1563688" eaLnBrk="1" hangingPunct="1"/>
            <a:r>
              <a:rPr lang="en-US" smtClean="0"/>
              <a:t>This scenario illustrates how customer can benefit from program management capabilities on top of an existing CATIA V5, ENOVIA VPM V5 implementation.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ChangeArrowheads="1"/>
          </p:cNvSpPr>
          <p:nvPr/>
        </p:nvSpPr>
        <p:spPr bwMode="auto">
          <a:xfrm>
            <a:off x="3813175" y="0"/>
            <a:ext cx="2914650" cy="493713"/>
          </a:xfrm>
          <a:prstGeom prst="rect">
            <a:avLst/>
          </a:prstGeom>
          <a:noFill/>
          <a:ln>
            <a:miter lim="800000"/>
            <a:headEnd/>
            <a:tailEnd/>
          </a:ln>
        </p:spPr>
        <p:txBody>
          <a:bodyPr/>
          <a:lstStyle/>
          <a:p>
            <a:pPr algn="r" eaLnBrk="0" hangingPunct="0">
              <a:defRPr/>
            </a:pPr>
            <a:fld id="{780BA363-C362-466D-A815-5D7E9A85434F}" type="datetime1">
              <a:rPr lang="en-US" sz="1200">
                <a:latin typeface="Times New Roman" pitchFamily="18" charset="0"/>
                <a:cs typeface="+mn-cs"/>
              </a:rPr>
              <a:pPr algn="r" eaLnBrk="0" hangingPunct="0">
                <a:defRPr/>
              </a:pPr>
              <a:t>3/4/2009</a:t>
            </a:fld>
            <a:endParaRPr lang="en-US" sz="1200">
              <a:latin typeface="Times New Roman" pitchFamily="18" charset="0"/>
              <a:cs typeface="+mn-cs"/>
            </a:endParaRPr>
          </a:p>
        </p:txBody>
      </p:sp>
      <p:sp>
        <p:nvSpPr>
          <p:cNvPr id="7" name="Rectangle 7"/>
          <p:cNvSpPr txBox="1">
            <a:spLocks noGrp="1" noChangeArrowheads="1"/>
          </p:cNvSpPr>
          <p:nvPr/>
        </p:nvSpPr>
        <p:spPr bwMode="auto">
          <a:xfrm>
            <a:off x="3813175" y="9366250"/>
            <a:ext cx="2914650" cy="493713"/>
          </a:xfrm>
          <a:prstGeom prst="rect">
            <a:avLst/>
          </a:prstGeom>
          <a:noFill/>
          <a:ln>
            <a:miter lim="800000"/>
            <a:headEnd/>
            <a:tailEnd/>
          </a:ln>
        </p:spPr>
        <p:txBody>
          <a:bodyPr anchor="b"/>
          <a:lstStyle/>
          <a:p>
            <a:pPr algn="r" eaLnBrk="0" hangingPunct="0">
              <a:defRPr/>
            </a:pPr>
            <a:fld id="{353F798C-8E79-4A39-9286-380DB9F9B166}" type="slidenum">
              <a:rPr lang="en-US" sz="1200">
                <a:latin typeface="Times New Roman" pitchFamily="18" charset="0"/>
                <a:cs typeface="+mn-cs"/>
              </a:rPr>
              <a:pPr algn="r" eaLnBrk="0" hangingPunct="0">
                <a:defRPr/>
              </a:pPr>
              <a:t>15</a:t>
            </a:fld>
            <a:endParaRPr lang="en-US" sz="1200">
              <a:latin typeface="Times New Roman" pitchFamily="18" charset="0"/>
              <a:cs typeface="+mn-cs"/>
            </a:endParaRPr>
          </a:p>
        </p:txBody>
      </p:sp>
      <p:sp>
        <p:nvSpPr>
          <p:cNvPr id="175108" name="Rectangle 2"/>
          <p:cNvSpPr>
            <a:spLocks noGrp="1" noRot="1" noChangeAspect="1" noChangeArrowheads="1" noTextEdit="1"/>
          </p:cNvSpPr>
          <p:nvPr>
            <p:ph type="sldImg"/>
          </p:nvPr>
        </p:nvSpPr>
        <p:spPr>
          <a:xfrm>
            <a:off x="900113" y="739775"/>
            <a:ext cx="4929187" cy="3697288"/>
          </a:xfrm>
          <a:ln/>
        </p:spPr>
      </p:sp>
      <p:sp>
        <p:nvSpPr>
          <p:cNvPr id="175109" name="Rectangle 3"/>
          <p:cNvSpPr>
            <a:spLocks noGrp="1" noChangeArrowheads="1"/>
          </p:cNvSpPr>
          <p:nvPr>
            <p:ph type="body" idx="1"/>
          </p:nvPr>
        </p:nvSpPr>
        <p:spPr>
          <a:xfrm>
            <a:off x="896938" y="4683125"/>
            <a:ext cx="4933950" cy="4437063"/>
          </a:xfrm>
          <a:noFill/>
          <a:ln/>
        </p:spPr>
        <p:txBody>
          <a:bodyPr/>
          <a:lstStyle/>
          <a:p>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21E83A39-836C-415E-933F-FA2217E8662C}" type="slidenum">
              <a:rPr lang="en-US" sz="1200"/>
              <a:pPr algn="r"/>
              <a:t>16</a:t>
            </a:fld>
            <a:endParaRPr lang="en-US" sz="1200"/>
          </a:p>
        </p:txBody>
      </p:sp>
      <p:sp>
        <p:nvSpPr>
          <p:cNvPr id="160771"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974EED72-4F00-42CF-8733-60BB87718E3F}" type="slidenum">
              <a:rPr lang="fr-FR" sz="1200">
                <a:latin typeface="Times New Roman" pitchFamily="18" charset="0"/>
              </a:rPr>
              <a:pPr algn="r" eaLnBrk="0" hangingPunct="0"/>
              <a:t>16</a:t>
            </a:fld>
            <a:endParaRPr lang="fr-FR" sz="1200">
              <a:latin typeface="Times New Roman" pitchFamily="18" charset="0"/>
            </a:endParaRPr>
          </a:p>
        </p:txBody>
      </p:sp>
      <p:sp>
        <p:nvSpPr>
          <p:cNvPr id="160772" name="Rectangle 1026"/>
          <p:cNvSpPr>
            <a:spLocks noGrp="1" noRot="1" noChangeAspect="1" noChangeArrowheads="1" noTextEdit="1"/>
          </p:cNvSpPr>
          <p:nvPr>
            <p:ph type="sldImg"/>
          </p:nvPr>
        </p:nvSpPr>
        <p:spPr>
          <a:ln/>
        </p:spPr>
      </p:sp>
      <p:sp>
        <p:nvSpPr>
          <p:cNvPr id="160773"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160774"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262980E1-529A-4016-A0DB-62224BEB4371}"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p:spPr>
        <p:txBody>
          <a:bodyPr/>
          <a:lstStyle/>
          <a:p>
            <a:pPr eaLnBrk="1" hangingPunct="1"/>
            <a:r>
              <a:rPr lang="fr-FR" smtClean="0"/>
              <a:t>PTQ</a:t>
            </a:r>
          </a:p>
          <a:p>
            <a:pPr eaLnBrk="1" hangingPunct="1"/>
            <a:endParaRPr lang="en-US" smtClean="0"/>
          </a:p>
          <a:p>
            <a:pPr eaLnBrk="1" hangingPunct="1"/>
            <a:r>
              <a:rPr lang="en-US" smtClean="0"/>
              <a:t>So this slide represent the detail of our first case that is to use your V4 or V5 data in the unique V6 platform and use those data mainly for business process. So this approach is really not CATIA V6 centric.</a:t>
            </a:r>
          </a:p>
          <a:p>
            <a:pPr eaLnBrk="1" hangingPunct="1"/>
            <a:r>
              <a:rPr lang="en-US" smtClean="0"/>
              <a:t>In term of solution,  customers will use ENOVIA Designer Central to manage their CATIA data and lifecycle. They can then benefit from “classic” PDM values. This approach can easily be completed with other V6 business processes, further increasing the scope and value for the customers.</a:t>
            </a:r>
          </a:p>
        </p:txBody>
      </p:sp>
      <p:sp>
        <p:nvSpPr>
          <p:cNvPr id="46083" name="Slide Number Placeholder 3"/>
          <p:cNvSpPr>
            <a:spLocks noGrp="1"/>
          </p:cNvSpPr>
          <p:nvPr>
            <p:ph type="sldNum" sz="quarter" idx="5"/>
          </p:nvPr>
        </p:nvSpPr>
        <p:spPr>
          <a:noFill/>
        </p:spPr>
        <p:txBody>
          <a:bodyPr/>
          <a:lstStyle/>
          <a:p>
            <a:fld id="{1D824AB5-FDDB-458A-92EA-612C84C34BAA}" type="slidenum">
              <a:rPr lang="en-US" smtClean="0">
                <a:cs typeface="Arial" charset="0"/>
              </a:rPr>
              <a:pPr/>
              <a:t>17</a:t>
            </a:fld>
            <a:endParaRPr lang="en-US" smtClean="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48130" name="Notes Placeholder 2"/>
          <p:cNvSpPr>
            <a:spLocks noGrp="1"/>
          </p:cNvSpPr>
          <p:nvPr>
            <p:ph type="body" idx="1"/>
          </p:nvPr>
        </p:nvSpPr>
        <p:spPr>
          <a:noFill/>
          <a:ln/>
        </p:spPr>
        <p:txBody>
          <a:bodyPr/>
          <a:lstStyle/>
          <a:p>
            <a:pPr eaLnBrk="1" hangingPunct="1"/>
            <a:r>
              <a:rPr lang="fr-FR" smtClean="0"/>
              <a:t>PTQ</a:t>
            </a:r>
          </a:p>
          <a:p>
            <a:pPr eaLnBrk="1" hangingPunct="1"/>
            <a:endParaRPr lang="en-US" smtClean="0"/>
          </a:p>
          <a:p>
            <a:pPr eaLnBrk="1" hangingPunct="1"/>
            <a:r>
              <a:rPr lang="en-US" smtClean="0"/>
              <a:t>This second scenario represent a step further in term of coexistence of V4/V5/V6. In this particular case, different teams of designers using different versions of CATIA can tightly  collaborate on a same design. This scenario is especially relevant for customers wanting  to invest in V6 while actively using their existing implementation.</a:t>
            </a:r>
          </a:p>
          <a:p>
            <a:pPr eaLnBrk="1" hangingPunct="1"/>
            <a:r>
              <a:rPr lang="en-US" smtClean="0"/>
              <a:t>So the message to keep here in term of smart data management is that you are provided with a system that enables you working in the context of data relying to a different platform.</a:t>
            </a:r>
          </a:p>
          <a:p>
            <a:pPr eaLnBrk="1" hangingPunct="1"/>
            <a:endParaRPr lang="en-US" smtClean="0"/>
          </a:p>
        </p:txBody>
      </p:sp>
      <p:sp>
        <p:nvSpPr>
          <p:cNvPr id="48131" name="Slide Number Placeholder 3"/>
          <p:cNvSpPr>
            <a:spLocks noGrp="1"/>
          </p:cNvSpPr>
          <p:nvPr>
            <p:ph type="sldNum" sz="quarter" idx="5"/>
          </p:nvPr>
        </p:nvSpPr>
        <p:spPr>
          <a:noFill/>
        </p:spPr>
        <p:txBody>
          <a:bodyPr/>
          <a:lstStyle/>
          <a:p>
            <a:fld id="{D8AF89F9-E9D6-46E7-820B-B4235A41A70E}" type="slidenum">
              <a:rPr lang="en-US" smtClean="0">
                <a:cs typeface="Arial" charset="0"/>
              </a:rPr>
              <a:pPr/>
              <a:t>18</a:t>
            </a:fld>
            <a:endParaRPr lang="en-US" smtClean="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p:spPr>
        <p:txBody>
          <a:bodyPr/>
          <a:lstStyle/>
          <a:p>
            <a:pPr eaLnBrk="1" hangingPunct="1"/>
            <a:r>
              <a:rPr lang="fr-FR" smtClean="0"/>
              <a:t>PTQ</a:t>
            </a:r>
          </a:p>
          <a:p>
            <a:pPr eaLnBrk="1" hangingPunct="1"/>
            <a:endParaRPr lang="en-US" smtClean="0"/>
          </a:p>
          <a:p>
            <a:pPr eaLnBrk="1" hangingPunct="1"/>
            <a:r>
              <a:rPr lang="en-US" smtClean="0"/>
              <a:t>This second scenario represent a step further in term of coexistence of V4/V5/V6. In this particular case, different teams of designers using different versions of CATIA can tightly  collaborate on a same design. This scenario is especially relevant for customers wanting  to invest in V6 while actively using their existing implementation.</a:t>
            </a:r>
          </a:p>
          <a:p>
            <a:pPr eaLnBrk="1" hangingPunct="1"/>
            <a:r>
              <a:rPr lang="en-US" smtClean="0"/>
              <a:t>So the message to keep here in term of smart data management is that you are provided with a system that enables you working in the context of data relying to a different platform.</a:t>
            </a:r>
          </a:p>
          <a:p>
            <a:pPr eaLnBrk="1" hangingPunct="1"/>
            <a:endParaRPr lang="en-US" smtClean="0"/>
          </a:p>
        </p:txBody>
      </p:sp>
      <p:sp>
        <p:nvSpPr>
          <p:cNvPr id="50179" name="Slide Number Placeholder 3"/>
          <p:cNvSpPr>
            <a:spLocks noGrp="1"/>
          </p:cNvSpPr>
          <p:nvPr>
            <p:ph type="sldNum" sz="quarter" idx="5"/>
          </p:nvPr>
        </p:nvSpPr>
        <p:spPr>
          <a:noFill/>
        </p:spPr>
        <p:txBody>
          <a:bodyPr/>
          <a:lstStyle/>
          <a:p>
            <a:fld id="{B253E62C-9073-4BF6-8CF3-EFDD05B23937}" type="slidenum">
              <a:rPr lang="en-US" smtClean="0">
                <a:cs typeface="Arial" charset="0"/>
              </a:rPr>
              <a:pPr/>
              <a:t>19</a:t>
            </a:fld>
            <a:endParaRPr lang="en-US" smtClean="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p:spPr>
        <p:txBody>
          <a:bodyPr/>
          <a:lstStyle/>
          <a:p>
            <a:pPr eaLnBrk="1" hangingPunct="1"/>
            <a:endParaRPr lang="fr-FR" smtClean="0"/>
          </a:p>
        </p:txBody>
      </p:sp>
      <p:sp>
        <p:nvSpPr>
          <p:cNvPr id="21507" name="Slide Number Placeholder 3"/>
          <p:cNvSpPr>
            <a:spLocks noGrp="1"/>
          </p:cNvSpPr>
          <p:nvPr>
            <p:ph type="sldNum" sz="quarter" idx="5"/>
          </p:nvPr>
        </p:nvSpPr>
        <p:spPr>
          <a:noFill/>
        </p:spPr>
        <p:txBody>
          <a:bodyPr/>
          <a:lstStyle/>
          <a:p>
            <a:fld id="{A5F4C312-5D00-4920-A9E6-9CB2C6F29372}" type="slidenum">
              <a:rPr lang="en-US" smtClean="0">
                <a:cs typeface="Arial" charset="0"/>
              </a:rPr>
              <a:pPr/>
              <a:t>2</a:t>
            </a:fld>
            <a:endParaRPr lang="en-US" smtClean="0">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p:spPr>
        <p:txBody>
          <a:bodyPr/>
          <a:lstStyle/>
          <a:p>
            <a:fld id="{3C27BA54-67C7-497B-9897-CEBB191C54A3}" type="slidenum">
              <a:rPr lang="en-US" smtClean="0">
                <a:cs typeface="Arial" charset="0"/>
              </a:rPr>
              <a:pPr/>
              <a:t>20</a:t>
            </a:fld>
            <a:endParaRPr lang="en-US" smtClean="0">
              <a:cs typeface="Arial" charset="0"/>
            </a:endParaRPr>
          </a:p>
        </p:txBody>
      </p:sp>
      <p:sp>
        <p:nvSpPr>
          <p:cNvPr id="52226" name="Rectangle 2"/>
          <p:cNvSpPr>
            <a:spLocks noGrp="1" noRot="1" noChangeAspect="1" noChangeArrowheads="1" noTextEdit="1"/>
          </p:cNvSpPr>
          <p:nvPr>
            <p:ph type="sldImg"/>
          </p:nvPr>
        </p:nvSpPr>
        <p:spPr>
          <a:xfrm>
            <a:off x="1062038" y="860425"/>
            <a:ext cx="4605337" cy="3454400"/>
          </a:xfrm>
          <a:ln/>
        </p:spPr>
      </p:sp>
      <p:sp>
        <p:nvSpPr>
          <p:cNvPr id="52227" name="Rectangle 3"/>
          <p:cNvSpPr>
            <a:spLocks noGrp="1" noChangeArrowheads="1"/>
          </p:cNvSpPr>
          <p:nvPr>
            <p:ph type="body" idx="1"/>
          </p:nvPr>
        </p:nvSpPr>
        <p:spPr>
          <a:xfrm>
            <a:off x="817563" y="4675188"/>
            <a:ext cx="5091112" cy="4656137"/>
          </a:xfrm>
          <a:noFill/>
          <a:ln/>
        </p:spPr>
        <p:txBody>
          <a:bodyPr/>
          <a:lstStyle/>
          <a:p>
            <a:pPr defTabSz="1563688" eaLnBrk="1" hangingPunct="1"/>
            <a:r>
              <a:rPr lang="en-US" smtClean="0"/>
              <a:t>PTQ</a:t>
            </a:r>
          </a:p>
          <a:p>
            <a:pPr defTabSz="1563688" eaLnBrk="1" hangingPunct="1"/>
            <a:endParaRPr lang="en-US" smtClean="0"/>
          </a:p>
          <a:p>
            <a:pPr defTabSz="1563688" eaLnBrk="1" hangingPunct="1"/>
            <a:r>
              <a:rPr lang="en-US" smtClean="0"/>
              <a:t>And here is the illustration, so in the top blue area, there is Designer 1 working on the V6 platform with CATIA V6 and storing his data on the ENOVIA V6 unique platform.</a:t>
            </a:r>
          </a:p>
          <a:p>
            <a:pPr defTabSz="1563688" eaLnBrk="1" hangingPunct="1"/>
            <a:r>
              <a:rPr lang="en-US" smtClean="0"/>
              <a:t>In the bottom orange area, there is Designer 2 working either in V4 or in V5 plus ENOVIA Designer central acting as a bridge between the 2 platforms.</a:t>
            </a:r>
          </a:p>
          <a:p>
            <a:pPr defTabSz="1563688" eaLnBrk="1" hangingPunct="1"/>
            <a:r>
              <a:rPr lang="en-US" smtClean="0"/>
              <a:t>Designer 1 can search and build his product structure from V4, but also V5 and of course V6 data.</a:t>
            </a:r>
          </a:p>
          <a:p>
            <a:pPr defTabSz="1563688" eaLnBrk="1" hangingPunct="1"/>
            <a:r>
              <a:rPr lang="en-US" smtClean="0"/>
              <a:t>Designer 2 can access his component stored in V5 with Designer central or look for V6 components.</a:t>
            </a:r>
          </a:p>
          <a:p>
            <a:pPr defTabSz="1563688" eaLnBrk="1" hangingPunct="1"/>
            <a:r>
              <a:rPr lang="en-US" smtClean="0"/>
              <a:t>In both situation, of course the geometry in context cannot be modified. In other words, Designer 1 cannot modified V4 or V5 data, Designer 2 cannot modified V6 data.</a:t>
            </a:r>
          </a:p>
          <a:p>
            <a:pPr defTabSz="1563688" eaLnBrk="1" hangingPunct="1"/>
            <a:r>
              <a:rPr lang="en-US" smtClean="0"/>
              <a:t>But they all take benefit of working in context of the data stored in the other platform.</a:t>
            </a:r>
          </a:p>
          <a:p>
            <a:pPr defTabSz="1563688" eaLnBrk="1" hangingPunct="1"/>
            <a:r>
              <a:rPr lang="en-US" smtClean="0"/>
              <a:t>Thanks to mechanisms delivered within this solution, changes in native platform are propagated in the target platform. </a:t>
            </a:r>
          </a:p>
          <a:p>
            <a:pPr defTabSz="1563688"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00113" y="739775"/>
            <a:ext cx="4929187" cy="3697288"/>
          </a:xfrm>
          <a:ln/>
        </p:spPr>
      </p:sp>
      <p:sp>
        <p:nvSpPr>
          <p:cNvPr id="193539" name="Rectangle 3"/>
          <p:cNvSpPr>
            <a:spLocks noGrp="1" noChangeArrowheads="1"/>
          </p:cNvSpPr>
          <p:nvPr>
            <p:ph type="body" idx="1"/>
          </p:nvPr>
        </p:nvSpPr>
        <p:spPr>
          <a:xfrm>
            <a:off x="895350" y="4683125"/>
            <a:ext cx="4937125" cy="4437063"/>
          </a:xfrm>
          <a:noFill/>
          <a:ln/>
        </p:spPr>
        <p:txBody>
          <a:bodyPr/>
          <a:lstStyle/>
          <a:p>
            <a:pPr eaLnBrk="1" hangingPunct="1"/>
            <a:endParaRPr lang="fr-F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p:spPr>
        <p:txBody>
          <a:bodyPr/>
          <a:lstStyle/>
          <a:p>
            <a:fld id="{B4E8F512-51FE-4A5C-9EBA-5F34146CC71E}" type="slidenum">
              <a:rPr lang="en-US" smtClean="0">
                <a:cs typeface="Arial" charset="0"/>
              </a:rPr>
              <a:pPr/>
              <a:t>22</a:t>
            </a:fld>
            <a:endParaRPr lang="en-US" smtClean="0">
              <a:cs typeface="Arial" charset="0"/>
            </a:endParaRPr>
          </a:p>
        </p:txBody>
      </p:sp>
      <p:sp>
        <p:nvSpPr>
          <p:cNvPr id="54274" name="Rectangle 2"/>
          <p:cNvSpPr>
            <a:spLocks noGrp="1" noRot="1" noChangeAspect="1" noChangeArrowheads="1" noTextEdit="1"/>
          </p:cNvSpPr>
          <p:nvPr>
            <p:ph type="sldImg"/>
          </p:nvPr>
        </p:nvSpPr>
        <p:spPr>
          <a:xfrm>
            <a:off x="1062038" y="860425"/>
            <a:ext cx="4605337" cy="3454400"/>
          </a:xfrm>
          <a:ln/>
        </p:spPr>
      </p:sp>
      <p:sp>
        <p:nvSpPr>
          <p:cNvPr id="54275" name="Rectangle 3"/>
          <p:cNvSpPr>
            <a:spLocks noGrp="1" noChangeArrowheads="1"/>
          </p:cNvSpPr>
          <p:nvPr>
            <p:ph type="body" idx="1"/>
          </p:nvPr>
        </p:nvSpPr>
        <p:spPr>
          <a:xfrm>
            <a:off x="817563" y="4675188"/>
            <a:ext cx="5091112" cy="4656137"/>
          </a:xfrm>
          <a:noFill/>
          <a:ln/>
        </p:spPr>
        <p:txBody>
          <a:bodyPr/>
          <a:lstStyle/>
          <a:p>
            <a:pPr defTabSz="1563688" eaLnBrk="1" hangingPunct="1"/>
            <a:r>
              <a:rPr lang="en-US" smtClean="0"/>
              <a:t>PTQ</a:t>
            </a:r>
          </a:p>
          <a:p>
            <a:pPr defTabSz="1563688" eaLnBrk="1" hangingPunct="1"/>
            <a:endParaRPr lang="en-US" smtClean="0"/>
          </a:p>
          <a:p>
            <a:pPr defTabSz="1563688" eaLnBrk="1" hangingPunct="1"/>
            <a:r>
              <a:rPr lang="en-US" smtClean="0"/>
              <a:t>And here is the illustration, so in the top blue area, there is Designer 1 working on the V6 platform with CATIA V6 and storing his data on the ENOVIA V6 unique platform.</a:t>
            </a:r>
          </a:p>
          <a:p>
            <a:pPr defTabSz="1563688" eaLnBrk="1" hangingPunct="1"/>
            <a:r>
              <a:rPr lang="en-US" smtClean="0"/>
              <a:t>In the bottom orange area, there is Designer 2 working either in V4 or in V5 plus ENOVIA Designer central acting as a bridge between the 2 platforms.</a:t>
            </a:r>
          </a:p>
          <a:p>
            <a:pPr defTabSz="1563688" eaLnBrk="1" hangingPunct="1"/>
            <a:r>
              <a:rPr lang="en-US" smtClean="0"/>
              <a:t>Designer 1 can search and build his product structure from V4, but also V5 and of course V6 data.</a:t>
            </a:r>
          </a:p>
          <a:p>
            <a:pPr defTabSz="1563688" eaLnBrk="1" hangingPunct="1"/>
            <a:r>
              <a:rPr lang="en-US" smtClean="0"/>
              <a:t>Designer 2 can access his component stored in V5 with Designer central or look for V6 components.</a:t>
            </a:r>
          </a:p>
          <a:p>
            <a:pPr defTabSz="1563688" eaLnBrk="1" hangingPunct="1"/>
            <a:r>
              <a:rPr lang="en-US" smtClean="0"/>
              <a:t>In both situation, of course the geometry in context cannot be modified. In other words, Designer 1 cannot modified V4 or V5 data, Designer 2 cannot modified V6 data.</a:t>
            </a:r>
          </a:p>
          <a:p>
            <a:pPr defTabSz="1563688" eaLnBrk="1" hangingPunct="1"/>
            <a:r>
              <a:rPr lang="en-US" smtClean="0"/>
              <a:t>But they all take benefit of working in context of the data stored in the other platform.</a:t>
            </a:r>
          </a:p>
          <a:p>
            <a:pPr defTabSz="1563688" eaLnBrk="1" hangingPunct="1"/>
            <a:r>
              <a:rPr lang="en-US" smtClean="0"/>
              <a:t>Thanks to mechanisms delivered within this solution, changes in native platform are propagated in the target platform. </a:t>
            </a:r>
          </a:p>
          <a:p>
            <a:pPr defTabSz="1563688"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buFontTx/>
              <a:buChar char="-"/>
            </a:pPr>
            <a:r>
              <a:rPr lang="en-US" smtClean="0"/>
              <a:t> “Collaborative Design” enables a tight collaboration between design teams working with CATIA V4/V5 on one side and CATIA V6 on the other one. Design teams can exchange designs, have access to each other design context and can synchronize their design with regards to modifications performed by other designers. </a:t>
            </a:r>
          </a:p>
          <a:p>
            <a:pPr eaLnBrk="1" hangingPunct="1"/>
            <a:endParaRPr lang="en-US" smtClean="0"/>
          </a:p>
          <a:p>
            <a:pPr eaLnBrk="1" hangingPunct="1"/>
            <a:r>
              <a:rPr lang="en-US" smtClean="0"/>
              <a:t>It’s primarily a design collaboration focus which goal is to get design teams work and collaborate efficiently together to develop quicker quality product designs.</a:t>
            </a:r>
          </a:p>
          <a:p>
            <a:pPr eaLnBrk="1" hangingPunct="1"/>
            <a:endParaRPr lang="en-US" smtClean="0"/>
          </a:p>
          <a:p>
            <a:pPr eaLnBrk="1" hangingPunct="1"/>
            <a:r>
              <a:rPr lang="en-US" smtClean="0"/>
              <a:t>Customers can keep using their current CATIA / VPM V4 implementation while starting actively new project on CATIA / ENOVIA V6.</a:t>
            </a:r>
          </a:p>
          <a:p>
            <a:pPr eaLnBrk="1" hangingPunct="1"/>
            <a:endParaRPr lang="en-US" smtClean="0"/>
          </a:p>
        </p:txBody>
      </p:sp>
      <p:sp>
        <p:nvSpPr>
          <p:cNvPr id="74755" name="Slide Number Placeholder 3"/>
          <p:cNvSpPr>
            <a:spLocks noGrp="1"/>
          </p:cNvSpPr>
          <p:nvPr>
            <p:ph type="sldNum" sz="quarter" idx="5"/>
          </p:nvPr>
        </p:nvSpPr>
        <p:spPr>
          <a:noFill/>
        </p:spPr>
        <p:txBody>
          <a:bodyPr/>
          <a:lstStyle/>
          <a:p>
            <a:fld id="{40C43E3D-6230-4B3D-BB0A-A3D3878167F8}" type="slidenum">
              <a:rPr lang="en-US" smtClean="0">
                <a:cs typeface="Arial" charset="0"/>
              </a:rPr>
              <a:pPr/>
              <a:t>23</a:t>
            </a:fld>
            <a:endParaRPr lang="en-US" smtClean="0">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buFontTx/>
              <a:buChar char="-"/>
            </a:pPr>
            <a:r>
              <a:rPr lang="en-US" smtClean="0"/>
              <a:t> “Collaborative Design” enables a tight collaboration between design teams working with CATIA V4/V5 on one side and CATIA V6 on the other one. Design teams can exchange designs, have access to each other design context and can synchronize their design with regards to modifications performed by other designers. </a:t>
            </a:r>
          </a:p>
          <a:p>
            <a:pPr eaLnBrk="1" hangingPunct="1"/>
            <a:endParaRPr lang="en-US" smtClean="0"/>
          </a:p>
          <a:p>
            <a:pPr eaLnBrk="1" hangingPunct="1"/>
            <a:r>
              <a:rPr lang="en-US" smtClean="0"/>
              <a:t>It’s primarily a design collaboration focus which goal is to get design teams work and collaborate efficiently together to develop quicker quality product designs.</a:t>
            </a:r>
          </a:p>
          <a:p>
            <a:pPr eaLnBrk="1" hangingPunct="1"/>
            <a:endParaRPr lang="en-US" smtClean="0"/>
          </a:p>
          <a:p>
            <a:pPr eaLnBrk="1" hangingPunct="1"/>
            <a:r>
              <a:rPr lang="en-US" smtClean="0"/>
              <a:t>Customers can keep using their current CATIA / DC5 implementation while starting actively new project on CATIA / ENOVIA V6.</a:t>
            </a:r>
          </a:p>
          <a:p>
            <a:pPr eaLnBrk="1" hangingPunct="1"/>
            <a:endParaRPr lang="en-US" smtClean="0"/>
          </a:p>
        </p:txBody>
      </p:sp>
      <p:sp>
        <p:nvSpPr>
          <p:cNvPr id="179204" name="Slide Number Placeholder 3"/>
          <p:cNvSpPr txBox="1">
            <a:spLocks noGrp="1"/>
          </p:cNvSpPr>
          <p:nvPr/>
        </p:nvSpPr>
        <p:spPr bwMode="auto">
          <a:xfrm>
            <a:off x="3811588" y="9364663"/>
            <a:ext cx="2914650" cy="493712"/>
          </a:xfrm>
          <a:prstGeom prst="rect">
            <a:avLst/>
          </a:prstGeom>
          <a:noFill/>
          <a:ln w="9525">
            <a:noFill/>
            <a:miter lim="800000"/>
            <a:headEnd/>
            <a:tailEnd/>
          </a:ln>
        </p:spPr>
        <p:txBody>
          <a:bodyPr anchor="b"/>
          <a:lstStyle/>
          <a:p>
            <a:pPr algn="r"/>
            <a:fld id="{1A5A097C-2D1E-44CD-91DD-2FEABFF0FB5E}" type="slidenum">
              <a:rPr lang="en-US" sz="1200"/>
              <a:pPr algn="r"/>
              <a:t>24</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F8F89482-9C98-4847-BF2D-7927B2EB95E8}" type="slidenum">
              <a:rPr lang="en-US" sz="1200"/>
              <a:pPr algn="r"/>
              <a:t>25</a:t>
            </a:fld>
            <a:endParaRPr lang="en-US" sz="1200"/>
          </a:p>
        </p:txBody>
      </p:sp>
      <p:sp>
        <p:nvSpPr>
          <p:cNvPr id="76802" name="Rectangle 2"/>
          <p:cNvSpPr>
            <a:spLocks noGrp="1" noRot="1" noChangeAspect="1" noChangeArrowheads="1" noTextEdit="1"/>
          </p:cNvSpPr>
          <p:nvPr>
            <p:ph type="sldImg"/>
          </p:nvPr>
        </p:nvSpPr>
        <p:spPr>
          <a:xfrm>
            <a:off x="1062038" y="860425"/>
            <a:ext cx="4605337" cy="3454400"/>
          </a:xfrm>
          <a:ln/>
        </p:spPr>
      </p:sp>
      <p:sp>
        <p:nvSpPr>
          <p:cNvPr id="76803" name="Rectangle 3"/>
          <p:cNvSpPr>
            <a:spLocks noGrp="1" noChangeArrowheads="1"/>
          </p:cNvSpPr>
          <p:nvPr>
            <p:ph type="body" idx="1"/>
          </p:nvPr>
        </p:nvSpPr>
        <p:spPr>
          <a:xfrm>
            <a:off x="817563" y="4675188"/>
            <a:ext cx="5091112" cy="4656137"/>
          </a:xfrm>
          <a:noFill/>
          <a:ln/>
        </p:spPr>
        <p:txBody>
          <a:bodyPr/>
          <a:lstStyle/>
          <a:p>
            <a:pPr defTabSz="1563688" eaLnBrk="1" hangingPunct="1"/>
            <a:r>
              <a:rPr lang="en-US" smtClean="0"/>
              <a:t>FMP</a:t>
            </a:r>
          </a:p>
          <a:p>
            <a:pPr defTabSz="1563688" eaLnBrk="1" hangingPunct="1"/>
            <a:endParaRPr lang="en-US" smtClean="0"/>
          </a:p>
          <a:p>
            <a:pPr defTabSz="1563688" eaLnBrk="1" hangingPunct="1"/>
            <a:r>
              <a:rPr lang="en-US" smtClean="0"/>
              <a:t>Example with V6 as the Master: in the top blue area, Designer 1 works on the V6 platform with CATIA V6 and stores his data on the ENOVIA V6 unique platform. In the bottom orange area, Designer 2 works either in CATIA V4 or in V5 on ENOVIA VPM V5.</a:t>
            </a:r>
          </a:p>
          <a:p>
            <a:pPr defTabSz="1563688" eaLnBrk="1" hangingPunct="1"/>
            <a:endParaRPr lang="en-US" smtClean="0"/>
          </a:p>
          <a:p>
            <a:pPr defTabSz="1563688" eaLnBrk="1" hangingPunct="1"/>
            <a:r>
              <a:rPr lang="en-US" smtClean="0"/>
              <a:t>Designer 1 builds a complete assembly made up with CATIA V4, V5 and V6 data. He designs in V6 while taking into account V4/V5 contexts. In the same time Designer 2 designs in CATIA V4/V5, and stores his changes in ENOVIA VPM V5. His modifications are propagated within V6 enabling Designer 1 to eventually update and modify his design.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CF6BA12A-8670-4AA3-80C7-FF36DD0D157D}" type="slidenum">
              <a:rPr lang="en-US" sz="1200"/>
              <a:pPr algn="r"/>
              <a:t>27</a:t>
            </a:fld>
            <a:endParaRPr lang="en-US" sz="1200"/>
          </a:p>
        </p:txBody>
      </p:sp>
      <p:sp>
        <p:nvSpPr>
          <p:cNvPr id="78850" name="Rectangle 2"/>
          <p:cNvSpPr>
            <a:spLocks noGrp="1" noRot="1" noChangeAspect="1" noChangeArrowheads="1" noTextEdit="1"/>
          </p:cNvSpPr>
          <p:nvPr>
            <p:ph type="sldImg"/>
          </p:nvPr>
        </p:nvSpPr>
        <p:spPr>
          <a:xfrm>
            <a:off x="1062038" y="860425"/>
            <a:ext cx="4605337" cy="3454400"/>
          </a:xfrm>
          <a:ln/>
        </p:spPr>
      </p:sp>
      <p:sp>
        <p:nvSpPr>
          <p:cNvPr id="78851" name="Rectangle 3"/>
          <p:cNvSpPr>
            <a:spLocks noGrp="1" noChangeArrowheads="1"/>
          </p:cNvSpPr>
          <p:nvPr>
            <p:ph type="body" idx="1"/>
          </p:nvPr>
        </p:nvSpPr>
        <p:spPr>
          <a:xfrm>
            <a:off x="817563" y="4675188"/>
            <a:ext cx="5091112" cy="4656137"/>
          </a:xfrm>
          <a:noFill/>
          <a:ln/>
        </p:spPr>
        <p:txBody>
          <a:bodyPr/>
          <a:lstStyle/>
          <a:p>
            <a:pPr defTabSz="1563688" eaLnBrk="1" hangingPunct="1"/>
            <a:r>
              <a:rPr lang="en-US" smtClean="0"/>
              <a:t>FMP</a:t>
            </a:r>
          </a:p>
          <a:p>
            <a:pPr defTabSz="1563688" eaLnBrk="1" hangingPunct="1"/>
            <a:endParaRPr lang="en-US" smtClean="0"/>
          </a:p>
          <a:p>
            <a:pPr defTabSz="1563688" eaLnBrk="1" hangingPunct="1"/>
            <a:r>
              <a:rPr lang="en-US" smtClean="0"/>
              <a:t>Example with V5 as the Master: in the top blue area, Designer 1 works on the V6 platform with CATIA V6 and stores his data on the ENOVIA V6 unique platform. In the bottom orange area, Designer 2 works either in CATIA V4 or in V5 on ENOVIA VPM V5.</a:t>
            </a:r>
          </a:p>
          <a:p>
            <a:pPr defTabSz="1563688" eaLnBrk="1" hangingPunct="1"/>
            <a:endParaRPr lang="en-US" smtClean="0"/>
          </a:p>
          <a:p>
            <a:pPr defTabSz="1563688" eaLnBrk="1" hangingPunct="1"/>
            <a:r>
              <a:rPr lang="en-US" smtClean="0"/>
              <a:t>Designer 2 builds a complete assembly made up with CATIA V4, V5 and V6 data. He designs in V5 while taking into account V6 context. In the same time Designer 1 designs in CATIA V6, and stores his changes in ENOVIA V6. His modifications are propagated within VPM V5 enabling Designer 2 to eventually update and modify his design.</a:t>
            </a:r>
          </a:p>
          <a:p>
            <a:pPr defTabSz="1563688"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ChangeArrowheads="1"/>
          </p:cNvSpPr>
          <p:nvPr/>
        </p:nvSpPr>
        <p:spPr bwMode="auto">
          <a:xfrm>
            <a:off x="3813175" y="0"/>
            <a:ext cx="2914650" cy="493713"/>
          </a:xfrm>
          <a:prstGeom prst="rect">
            <a:avLst/>
          </a:prstGeom>
          <a:noFill/>
          <a:ln>
            <a:miter lim="800000"/>
            <a:headEnd/>
            <a:tailEnd/>
          </a:ln>
        </p:spPr>
        <p:txBody>
          <a:bodyPr/>
          <a:lstStyle/>
          <a:p>
            <a:pPr algn="r" eaLnBrk="0" hangingPunct="0">
              <a:defRPr/>
            </a:pPr>
            <a:fld id="{780BA363-C362-466D-A815-5D7E9A85434F}" type="datetime1">
              <a:rPr lang="en-US" sz="1200">
                <a:latin typeface="Times New Roman" pitchFamily="18" charset="0"/>
                <a:cs typeface="+mn-cs"/>
              </a:rPr>
              <a:pPr algn="r" eaLnBrk="0" hangingPunct="0">
                <a:defRPr/>
              </a:pPr>
              <a:t>3/4/2009</a:t>
            </a:fld>
            <a:endParaRPr lang="en-US" sz="1200">
              <a:latin typeface="Times New Roman" pitchFamily="18" charset="0"/>
              <a:cs typeface="+mn-cs"/>
            </a:endParaRPr>
          </a:p>
        </p:txBody>
      </p:sp>
      <p:sp>
        <p:nvSpPr>
          <p:cNvPr id="7" name="Rectangle 7"/>
          <p:cNvSpPr txBox="1">
            <a:spLocks noGrp="1" noChangeArrowheads="1"/>
          </p:cNvSpPr>
          <p:nvPr/>
        </p:nvSpPr>
        <p:spPr bwMode="auto">
          <a:xfrm>
            <a:off x="3813175" y="9366250"/>
            <a:ext cx="2914650" cy="493713"/>
          </a:xfrm>
          <a:prstGeom prst="rect">
            <a:avLst/>
          </a:prstGeom>
          <a:noFill/>
          <a:ln>
            <a:miter lim="800000"/>
            <a:headEnd/>
            <a:tailEnd/>
          </a:ln>
        </p:spPr>
        <p:txBody>
          <a:bodyPr anchor="b"/>
          <a:lstStyle/>
          <a:p>
            <a:pPr algn="r" eaLnBrk="0" hangingPunct="0">
              <a:defRPr/>
            </a:pPr>
            <a:fld id="{41F5AECC-CBD8-4425-8BE2-10CF453997FB}" type="slidenum">
              <a:rPr lang="en-US" sz="1200">
                <a:latin typeface="Times New Roman" pitchFamily="18" charset="0"/>
                <a:cs typeface="+mn-cs"/>
              </a:rPr>
              <a:pPr algn="r" eaLnBrk="0" hangingPunct="0">
                <a:defRPr/>
              </a:pPr>
              <a:t>28</a:t>
            </a:fld>
            <a:endParaRPr lang="en-US" sz="1200">
              <a:latin typeface="Times New Roman" pitchFamily="18" charset="0"/>
              <a:cs typeface="+mn-cs"/>
            </a:endParaRPr>
          </a:p>
        </p:txBody>
      </p:sp>
      <p:sp>
        <p:nvSpPr>
          <p:cNvPr id="200708" name="Rectangle 2"/>
          <p:cNvSpPr>
            <a:spLocks noGrp="1" noRot="1" noChangeAspect="1" noChangeArrowheads="1" noTextEdit="1"/>
          </p:cNvSpPr>
          <p:nvPr>
            <p:ph type="sldImg"/>
          </p:nvPr>
        </p:nvSpPr>
        <p:spPr>
          <a:xfrm>
            <a:off x="900113" y="739775"/>
            <a:ext cx="4929187" cy="3697288"/>
          </a:xfrm>
          <a:ln/>
        </p:spPr>
      </p:sp>
      <p:sp>
        <p:nvSpPr>
          <p:cNvPr id="200709" name="Rectangle 3"/>
          <p:cNvSpPr>
            <a:spLocks noGrp="1" noChangeArrowheads="1"/>
          </p:cNvSpPr>
          <p:nvPr>
            <p:ph type="body" idx="1"/>
          </p:nvPr>
        </p:nvSpPr>
        <p:spPr>
          <a:xfrm>
            <a:off x="896938" y="4683125"/>
            <a:ext cx="4933950" cy="4437063"/>
          </a:xfrm>
          <a:noFill/>
          <a:ln/>
        </p:spPr>
        <p:txBody>
          <a:bodyPr/>
          <a:lstStyle/>
          <a:p>
            <a:endParaRPr lang="fr-F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54FA6256-929A-4C0D-A185-70DF042B4C2C}" type="slidenum">
              <a:rPr lang="en-US" sz="1200"/>
              <a:pPr algn="r"/>
              <a:t>29</a:t>
            </a:fld>
            <a:endParaRPr lang="en-US" sz="1200"/>
          </a:p>
        </p:txBody>
      </p:sp>
      <p:sp>
        <p:nvSpPr>
          <p:cNvPr id="162819"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A32AFF22-A06D-41DF-9DC4-86EF70A8A953}" type="slidenum">
              <a:rPr lang="fr-FR" sz="1200">
                <a:latin typeface="Times New Roman" pitchFamily="18" charset="0"/>
              </a:rPr>
              <a:pPr algn="r" eaLnBrk="0" hangingPunct="0"/>
              <a:t>29</a:t>
            </a:fld>
            <a:endParaRPr lang="fr-FR" sz="1200">
              <a:latin typeface="Times New Roman" pitchFamily="18" charset="0"/>
            </a:endParaRPr>
          </a:p>
        </p:txBody>
      </p:sp>
      <p:sp>
        <p:nvSpPr>
          <p:cNvPr id="162820" name="Rectangle 1026"/>
          <p:cNvSpPr>
            <a:spLocks noGrp="1" noRot="1" noChangeAspect="1" noChangeArrowheads="1" noTextEdit="1"/>
          </p:cNvSpPr>
          <p:nvPr>
            <p:ph type="sldImg"/>
          </p:nvPr>
        </p:nvSpPr>
        <p:spPr>
          <a:ln/>
        </p:spPr>
      </p:sp>
      <p:sp>
        <p:nvSpPr>
          <p:cNvPr id="162821"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162822"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66A91891-B847-4237-844C-CD741CD540E1}"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pPr eaLnBrk="1" hangingPunct="1"/>
            <a:r>
              <a:rPr lang="fr-FR" smtClean="0"/>
              <a:t>PTQ</a:t>
            </a:r>
          </a:p>
          <a:p>
            <a:pPr eaLnBrk="1" hangingPunct="1"/>
            <a:endParaRPr lang="en-US" smtClean="0"/>
          </a:p>
          <a:p>
            <a:pPr eaLnBrk="1" hangingPunct="1"/>
            <a:r>
              <a:rPr lang="en-US" smtClean="0"/>
              <a:t>This last scenario covers the migration / carry over approach.</a:t>
            </a:r>
          </a:p>
        </p:txBody>
      </p:sp>
      <p:sp>
        <p:nvSpPr>
          <p:cNvPr id="187396" name="Slide Number Placeholder 3"/>
          <p:cNvSpPr txBox="1">
            <a:spLocks noGrp="1"/>
          </p:cNvSpPr>
          <p:nvPr/>
        </p:nvSpPr>
        <p:spPr bwMode="auto">
          <a:xfrm>
            <a:off x="3811588" y="9364663"/>
            <a:ext cx="2914650" cy="493712"/>
          </a:xfrm>
          <a:prstGeom prst="rect">
            <a:avLst/>
          </a:prstGeom>
          <a:noFill/>
          <a:ln w="9525">
            <a:noFill/>
            <a:miter lim="800000"/>
            <a:headEnd/>
            <a:tailEnd/>
          </a:ln>
        </p:spPr>
        <p:txBody>
          <a:bodyPr anchor="b"/>
          <a:lstStyle/>
          <a:p>
            <a:pPr algn="r"/>
            <a:fld id="{646B2D04-41F2-489D-A10F-2CC1CFAD83CB}" type="slidenum">
              <a:rPr lang="en-US" sz="1200"/>
              <a:pPr algn="r"/>
              <a:t>30</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dirty="0" smtClean="0"/>
              <a:t>FMP</a:t>
            </a:r>
          </a:p>
          <a:p>
            <a:pPr eaLnBrk="1" hangingPunct="1">
              <a:defRPr/>
            </a:pPr>
            <a:endParaRPr lang="en-US" dirty="0" smtClean="0"/>
          </a:p>
          <a:p>
            <a:pPr eaLnBrk="1" hangingPunct="1">
              <a:defRPr/>
            </a:pPr>
            <a:r>
              <a:rPr lang="en-US" dirty="0" smtClean="0"/>
              <a:t>1- Reminder: V6 brings critical technology breakthroughs introducing, and supporting,  new ways for companies to work, collaborate and innovate. DS has invested aggressively in this new version of its whole portfolio, driven by best-in-class customers’ requirements and supported by the latest technology evolutions. We need of course to continue to expose customers to V6 and identify with them the values V6 will bring to their businesses. If it’s critical to have existing customers think about in V6 NOW, it’s also important to reassured them on the future of their current implementation mixing V4/V5, CATIA/ENOVIA/DELMIA, etc.</a:t>
            </a:r>
          </a:p>
          <a:p>
            <a:pPr eaLnBrk="1" hangingPunct="1">
              <a:defRPr/>
            </a:pPr>
            <a:endParaRPr lang="en-US" dirty="0" smtClean="0"/>
          </a:p>
          <a:p>
            <a:pPr eaLnBrk="1" hangingPunct="1">
              <a:defRPr/>
            </a:pPr>
            <a:r>
              <a:rPr lang="en-US" dirty="0" smtClean="0"/>
              <a:t>On this particular aspect we can today assure them that:</a:t>
            </a:r>
          </a:p>
          <a:p>
            <a:pPr eaLnBrk="1" hangingPunct="1">
              <a:defRPr/>
            </a:pPr>
            <a:endParaRPr lang="en-US" dirty="0" smtClean="0"/>
          </a:p>
          <a:p>
            <a:pPr eaLnBrk="1" hangingPunct="1">
              <a:defRPr/>
            </a:pPr>
            <a:r>
              <a:rPr lang="en-US" dirty="0" smtClean="0"/>
              <a:t>2- DS will continue to support existing solutions including V5 portfolio (CATIA/ENOVIA/DELMIA/SIMULIA FEA), V4 portfolio (CATIA/ENOVIA) and non V4/V5 like MatrixOne and SIMULIA (Abaqus). As proof points you can take some examples including:</a:t>
            </a:r>
          </a:p>
          <a:p>
            <a:pPr marL="1071562" lvl="2" indent="234950" eaLnBrk="1" hangingPunct="1">
              <a:buFont typeface="Arial" pitchFamily="34" charset="0"/>
              <a:buChar char="•"/>
              <a:defRPr/>
            </a:pPr>
            <a:r>
              <a:rPr lang="en-US" dirty="0" smtClean="0"/>
              <a:t>German Automotive OEMs which are moving to V5R19 in 2008/2009</a:t>
            </a:r>
          </a:p>
          <a:p>
            <a:pPr marL="1071562" lvl="2" indent="234950" eaLnBrk="1" hangingPunct="1">
              <a:buFont typeface="Arial" pitchFamily="34" charset="0"/>
              <a:buChar char="•"/>
              <a:defRPr/>
            </a:pPr>
            <a:r>
              <a:rPr lang="en-US" dirty="0" smtClean="0"/>
              <a:t>ENOVIA Product Manager (PM) and CATIA V4 which have been on the market for 15 years and are still supported. PM will be removed from the DS portfolio next year. CATIA V4 end of support of the current release will be in 2009 too.</a:t>
            </a:r>
          </a:p>
          <a:p>
            <a:pPr marL="1071562" lvl="2" indent="234950" eaLnBrk="1" hangingPunct="1">
              <a:buFont typeface="Arial" pitchFamily="34" charset="0"/>
              <a:buChar char="•"/>
              <a:defRPr/>
            </a:pPr>
            <a:endParaRPr lang="en-US" dirty="0" smtClean="0"/>
          </a:p>
          <a:p>
            <a:pPr eaLnBrk="1" hangingPunct="1">
              <a:defRPr/>
            </a:pPr>
            <a:r>
              <a:rPr lang="en-US" dirty="0" smtClean="0"/>
              <a:t>3 – DS is committed to support a smooth and safe transition to V6. It can be illustrated through 5 main areas: </a:t>
            </a:r>
          </a:p>
          <a:p>
            <a:pPr eaLnBrk="1" hangingPunct="1">
              <a:defRPr/>
            </a:pPr>
            <a:r>
              <a:rPr lang="en-US" dirty="0" smtClean="0"/>
              <a:t>* Incremental &amp; Multiple approaches: in order to limit the risk of V6 adoption for existing customers, DS provides different options to move to V6. Data carry over and coexistence scenarios between V4/V5 and V6 are some examples further described later in this presentation.</a:t>
            </a:r>
          </a:p>
          <a:p>
            <a:pPr eaLnBrk="1" hangingPunct="1">
              <a:defRPr/>
            </a:pPr>
            <a:r>
              <a:rPr lang="en-US" dirty="0" smtClean="0"/>
              <a:t>* Products: a set of transition capabilities is/will also be provided within  the V6 portfolio as V6 products. Those capabilities represent a comprehensive foundation to enable a smooth and safe transition from V4/V5 to V6. Customers can use them by themselves and/or in conjunction with services.</a:t>
            </a:r>
          </a:p>
          <a:p>
            <a:pPr eaLnBrk="1" hangingPunct="1">
              <a:defRPr/>
            </a:pPr>
            <a:r>
              <a:rPr lang="en-US" dirty="0" smtClean="0"/>
              <a:t>* Services: capitalizing on methodologies already tested and used, dedicated transition services are under definition and will further support customers with generic guidelines and implementation roadmap.</a:t>
            </a:r>
          </a:p>
          <a:p>
            <a:pPr eaLnBrk="1" hangingPunct="1">
              <a:defRPr/>
            </a:pPr>
            <a:r>
              <a:rPr lang="en-US" dirty="0" smtClean="0"/>
              <a:t>* Organization &amp; Support: different customers, different needs, different channels. It is also DS objective to train its experts on how to best support our customers worldwide.</a:t>
            </a:r>
          </a:p>
          <a:p>
            <a:pPr eaLnBrk="1" hangingPunct="1">
              <a:buFont typeface="Arial" charset="0"/>
              <a:buNone/>
              <a:defRPr/>
            </a:pPr>
            <a:r>
              <a:rPr lang="en-US" dirty="0" smtClean="0"/>
              <a:t>* Product Upgrades: product mapping and licensing have been defined to simplify the transition to V6 and enable customers and sales to quickly identify which package are required and associated cost (if any).</a:t>
            </a:r>
          </a:p>
          <a:p>
            <a:pPr eaLnBrk="1" hangingPunct="1">
              <a:buFont typeface="Arial" charset="0"/>
              <a:buNone/>
              <a:defRPr/>
            </a:pPr>
            <a:r>
              <a:rPr lang="en-US" dirty="0" smtClean="0"/>
              <a:t>* Ts&amp;Cs: Terms and Conditions have been modified with V6. Customers will have to sign an updated contract with dedicated V6 appendix. Among the various benefits these Ts&amp;Cs will ring to them we can highlight two: one contract for all the DS brands will simplify and streamline our mutual interactions; they will be able to buy licenses and provide them to their suppliers for instance (for the enterprise products) further simplifying the management of complex supply chains.</a:t>
            </a:r>
          </a:p>
          <a:p>
            <a:pPr eaLnBrk="1" hangingPunct="1">
              <a:defRPr/>
            </a:pPr>
            <a:endParaRPr lang="en-US" dirty="0" smtClean="0"/>
          </a:p>
          <a:p>
            <a:pPr eaLnBrk="1" hangingPunct="1">
              <a:defRPr/>
            </a:pPr>
            <a:r>
              <a:rPr lang="en-US" dirty="0" smtClean="0"/>
              <a:t>4 – V6 readiness assessments have been performed from a product and industry stand points. This information is available to our Channels. It enables DS and customers to define a safe scope of their V6 projects. Customers will know where to start and how to roll out a whole project.</a:t>
            </a:r>
          </a:p>
          <a:p>
            <a:pPr eaLnBrk="1" hangingPunct="1">
              <a:defRPr/>
            </a:pPr>
            <a:endParaRPr lang="en-US" dirty="0" smtClean="0"/>
          </a:p>
          <a:p>
            <a:pPr eaLnBrk="1" hangingPunct="1">
              <a:defRPr/>
            </a:pPr>
            <a:r>
              <a:rPr lang="en-US" dirty="0" smtClean="0"/>
              <a:t>5 – Key customers are endorsing V6 today and will showcase real scale transition examples in the coming months. Stay tuned!</a:t>
            </a:r>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a:p>
        </p:txBody>
      </p:sp>
      <p:sp>
        <p:nvSpPr>
          <p:cNvPr id="23555" name="Slide Number Placeholder 3"/>
          <p:cNvSpPr>
            <a:spLocks noGrp="1"/>
          </p:cNvSpPr>
          <p:nvPr>
            <p:ph type="sldNum" sz="quarter" idx="5"/>
          </p:nvPr>
        </p:nvSpPr>
        <p:spPr>
          <a:noFill/>
        </p:spPr>
        <p:txBody>
          <a:bodyPr/>
          <a:lstStyle/>
          <a:p>
            <a:fld id="{0565C2FE-C10D-4FC6-8351-6D95E390E243}" type="slidenum">
              <a:rPr lang="en-US" smtClean="0">
                <a:cs typeface="Arial" charset="0"/>
              </a:rPr>
              <a:pPr/>
              <a:t>3</a:t>
            </a:fld>
            <a:endParaRPr lang="en-US" smtClean="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anchor="b"/>
          <a:lstStyle/>
          <a:p>
            <a:pPr algn="r"/>
            <a:fld id="{24EEE4FC-83DF-4C81-98E6-89E5D7E9EA8D}" type="slidenum">
              <a:rPr lang="en-US" sz="1200"/>
              <a:pPr algn="r"/>
              <a:t>31</a:t>
            </a:fld>
            <a:endParaRPr lang="en-US" sz="1200"/>
          </a:p>
        </p:txBody>
      </p:sp>
      <p:sp>
        <p:nvSpPr>
          <p:cNvPr id="189443" name="Rectangle 2"/>
          <p:cNvSpPr>
            <a:spLocks noGrp="1" noRot="1" noChangeAspect="1" noChangeArrowheads="1" noTextEdit="1"/>
          </p:cNvSpPr>
          <p:nvPr>
            <p:ph type="sldImg"/>
          </p:nvPr>
        </p:nvSpPr>
        <p:spPr>
          <a:xfrm>
            <a:off x="1062038" y="860425"/>
            <a:ext cx="4605337" cy="3454400"/>
          </a:xfrm>
          <a:ln/>
        </p:spPr>
      </p:sp>
      <p:sp>
        <p:nvSpPr>
          <p:cNvPr id="189444" name="Rectangle 3"/>
          <p:cNvSpPr>
            <a:spLocks noGrp="1" noChangeArrowheads="1"/>
          </p:cNvSpPr>
          <p:nvPr>
            <p:ph type="body" idx="1"/>
          </p:nvPr>
        </p:nvSpPr>
        <p:spPr>
          <a:xfrm>
            <a:off x="817563" y="4675188"/>
            <a:ext cx="5091112" cy="4656137"/>
          </a:xfrm>
          <a:noFill/>
          <a:ln/>
        </p:spPr>
        <p:txBody>
          <a:bodyPr/>
          <a:lstStyle/>
          <a:p>
            <a:pPr defTabSz="1563688" eaLnBrk="1" hangingPunct="1"/>
            <a:r>
              <a:rPr lang="fr-FR" smtClean="0"/>
              <a:t>PTQ</a:t>
            </a:r>
          </a:p>
          <a:p>
            <a:pPr defTabSz="1563688" eaLnBrk="1" hangingPunct="1"/>
            <a:endParaRPr lang="en-US" smtClean="0"/>
          </a:p>
          <a:p>
            <a:pPr defTabSz="1563688" eaLnBrk="1" hangingPunct="1"/>
            <a:r>
              <a:rPr lang="en-US" smtClean="0"/>
              <a:t>This slide illustrates how customers using CATIA V5 in a file based mode can import and reuse their data into V6. In that case, the user get rid of this V5 data.</a:t>
            </a:r>
          </a:p>
          <a:p>
            <a:pPr defTabSz="1563688" eaLnBrk="1" hangingPunct="1"/>
            <a:r>
              <a:rPr lang="en-US" smtClean="0"/>
              <a:t>It can be done simply, in 3 steps:</a:t>
            </a:r>
          </a:p>
          <a:p>
            <a:pPr defTabSz="1563688" eaLnBrk="1" hangingPunct="1"/>
            <a:r>
              <a:rPr lang="en-US" smtClean="0"/>
              <a:t>1-  Users select the files they want to migrate and they do that directly from a CATIA V6 seat ok.</a:t>
            </a:r>
          </a:p>
          <a:p>
            <a:pPr defTabSz="1563688" eaLnBrk="1" hangingPunct="1"/>
            <a:r>
              <a:rPr lang="en-US" smtClean="0"/>
              <a:t>2- Then the conversion of V5 data can be done either on the fly or in batch depending of course the situation. A big volume of data can be done via a batch a process while a on-demand conversion will likely to be done live.  Of course from a V6 platform point of view, once the data are converted, they are V6 data and they are stored in the V6 database.</a:t>
            </a:r>
          </a:p>
          <a:p>
            <a:pPr defTabSz="1563688" eaLnBrk="1" hangingPunct="1"/>
            <a:r>
              <a:rPr lang="en-US" smtClean="0"/>
              <a:t>3 – Once it has been done, users can search, navigate on these data (now V6) , modify them into CATIA V6, reuse them in other business processes, etc.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r>
              <a:rPr lang="en-US" smtClean="0"/>
              <a:t>‘Data Carry Over / Migration’ goal is to provide customers with tools and methods to directly import their CAD data and meta-data within V6. To some extend, this is the shortest way to V6.</a:t>
            </a:r>
          </a:p>
          <a:p>
            <a:pPr eaLnBrk="1" hangingPunct="1"/>
            <a:endParaRPr lang="en-US" smtClean="0"/>
          </a:p>
          <a:p>
            <a:pPr eaLnBrk="1" hangingPunct="1"/>
            <a:r>
              <a:rPr lang="en-US" smtClean="0"/>
              <a:t>With V6R2009x customers will be able to migrate the product structure as well as their CATParts, V4 models and CGRs files. Customization is a key concern in this kind of migration and we provide a tool to map VPM V4 customized attributes into V6. V6 customization has to be created. In some cases VPM V4 customization may not be necessary though, as V6 brings additional capabilities compared to VPM V4.</a:t>
            </a:r>
          </a:p>
          <a:p>
            <a:pPr eaLnBrk="1" hangingPunct="1"/>
            <a:endParaRPr lang="en-US" smtClean="0"/>
          </a:p>
          <a:p>
            <a:pPr eaLnBrk="1" hangingPunct="1"/>
            <a:r>
              <a:rPr lang="en-US" smtClean="0"/>
              <a:t>With V6R2010 in addition to the capabilities above customers will be able to migrate their CATProducts, links, external documents and configurations including the options and evolution definition + effectivity.</a:t>
            </a:r>
          </a:p>
        </p:txBody>
      </p:sp>
      <p:sp>
        <p:nvSpPr>
          <p:cNvPr id="191492" name="Slide Number Placeholder 3"/>
          <p:cNvSpPr txBox="1">
            <a:spLocks noGrp="1"/>
          </p:cNvSpPr>
          <p:nvPr/>
        </p:nvSpPr>
        <p:spPr bwMode="auto">
          <a:xfrm>
            <a:off x="3811588" y="9364663"/>
            <a:ext cx="2914650" cy="493712"/>
          </a:xfrm>
          <a:prstGeom prst="rect">
            <a:avLst/>
          </a:prstGeom>
          <a:noFill/>
          <a:ln w="9525">
            <a:noFill/>
            <a:miter lim="800000"/>
            <a:headEnd/>
            <a:tailEnd/>
          </a:ln>
        </p:spPr>
        <p:txBody>
          <a:bodyPr anchor="b"/>
          <a:lstStyle/>
          <a:p>
            <a:pPr algn="r"/>
            <a:fld id="{4992C345-78AA-4706-9044-709D54BAC249}" type="slidenum">
              <a:rPr lang="en-US" sz="1200"/>
              <a:pPr algn="r"/>
              <a:t>32</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ChangeArrowheads="1"/>
          </p:cNvSpPr>
          <p:nvPr/>
        </p:nvSpPr>
        <p:spPr bwMode="auto">
          <a:xfrm>
            <a:off x="3813175" y="0"/>
            <a:ext cx="2914650" cy="493713"/>
          </a:xfrm>
          <a:prstGeom prst="rect">
            <a:avLst/>
          </a:prstGeom>
          <a:noFill/>
          <a:ln>
            <a:miter lim="800000"/>
            <a:headEnd/>
            <a:tailEnd/>
          </a:ln>
        </p:spPr>
        <p:txBody>
          <a:bodyPr/>
          <a:lstStyle/>
          <a:p>
            <a:pPr algn="r" eaLnBrk="0" hangingPunct="0">
              <a:defRPr/>
            </a:pPr>
            <a:fld id="{780BA363-C362-466D-A815-5D7E9A85434F}" type="datetime1">
              <a:rPr lang="en-US" sz="1200">
                <a:latin typeface="Times New Roman" pitchFamily="18" charset="0"/>
                <a:cs typeface="+mn-cs"/>
              </a:rPr>
              <a:pPr algn="r" eaLnBrk="0" hangingPunct="0">
                <a:defRPr/>
              </a:pPr>
              <a:t>3/4/2009</a:t>
            </a:fld>
            <a:endParaRPr lang="en-US" sz="1200">
              <a:latin typeface="Times New Roman" pitchFamily="18" charset="0"/>
              <a:cs typeface="+mn-cs"/>
            </a:endParaRPr>
          </a:p>
        </p:txBody>
      </p:sp>
      <p:sp>
        <p:nvSpPr>
          <p:cNvPr id="7" name="Rectangle 7"/>
          <p:cNvSpPr txBox="1">
            <a:spLocks noGrp="1" noChangeArrowheads="1"/>
          </p:cNvSpPr>
          <p:nvPr/>
        </p:nvSpPr>
        <p:spPr bwMode="auto">
          <a:xfrm>
            <a:off x="3813175" y="9366250"/>
            <a:ext cx="2914650" cy="493713"/>
          </a:xfrm>
          <a:prstGeom prst="rect">
            <a:avLst/>
          </a:prstGeom>
          <a:noFill/>
          <a:ln>
            <a:miter lim="800000"/>
            <a:headEnd/>
            <a:tailEnd/>
          </a:ln>
        </p:spPr>
        <p:txBody>
          <a:bodyPr anchor="b"/>
          <a:lstStyle/>
          <a:p>
            <a:pPr algn="r" eaLnBrk="0" hangingPunct="0">
              <a:defRPr/>
            </a:pPr>
            <a:fld id="{3E402EA9-D7DB-4398-AB4F-95F0C31ABBB2}" type="slidenum">
              <a:rPr lang="en-US" sz="1200">
                <a:latin typeface="Times New Roman" pitchFamily="18" charset="0"/>
                <a:cs typeface="+mn-cs"/>
              </a:rPr>
              <a:pPr algn="r" eaLnBrk="0" hangingPunct="0">
                <a:defRPr/>
              </a:pPr>
              <a:t>33</a:t>
            </a:fld>
            <a:endParaRPr lang="en-US" sz="1200">
              <a:latin typeface="Times New Roman" pitchFamily="18" charset="0"/>
              <a:cs typeface="+mn-cs"/>
            </a:endParaRPr>
          </a:p>
        </p:txBody>
      </p:sp>
      <p:sp>
        <p:nvSpPr>
          <p:cNvPr id="202756" name="Rectangle 2"/>
          <p:cNvSpPr>
            <a:spLocks noGrp="1" noRot="1" noChangeAspect="1" noChangeArrowheads="1" noTextEdit="1"/>
          </p:cNvSpPr>
          <p:nvPr>
            <p:ph type="sldImg"/>
          </p:nvPr>
        </p:nvSpPr>
        <p:spPr>
          <a:xfrm>
            <a:off x="900113" y="739775"/>
            <a:ext cx="4929187" cy="3697288"/>
          </a:xfrm>
          <a:ln/>
        </p:spPr>
      </p:sp>
      <p:sp>
        <p:nvSpPr>
          <p:cNvPr id="202757" name="Rectangle 3"/>
          <p:cNvSpPr>
            <a:spLocks noGrp="1" noChangeArrowheads="1"/>
          </p:cNvSpPr>
          <p:nvPr>
            <p:ph type="body" idx="1"/>
          </p:nvPr>
        </p:nvSpPr>
        <p:spPr>
          <a:xfrm>
            <a:off x="896938" y="4683125"/>
            <a:ext cx="4933950" cy="4437063"/>
          </a:xfrm>
          <a:noFill/>
          <a:ln/>
        </p:spPr>
        <p:txBody>
          <a:bodyPr/>
          <a:lstStyle/>
          <a:p>
            <a:endParaRPr lang="fr-F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p:spPr>
        <p:txBody>
          <a:bodyPr/>
          <a:lstStyle/>
          <a:p>
            <a:fld id="{5E39B21A-7438-4DB2-861A-667E12B5A87A}" type="slidenum">
              <a:rPr lang="en-US" smtClean="0">
                <a:cs typeface="Arial" charset="0"/>
              </a:rPr>
              <a:pPr/>
              <a:t>34</a:t>
            </a:fld>
            <a:endParaRPr lang="en-US" smtClean="0">
              <a:cs typeface="Arial" charset="0"/>
            </a:endParaRPr>
          </a:p>
        </p:txBody>
      </p:sp>
      <p:sp>
        <p:nvSpPr>
          <p:cNvPr id="146434"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9029612A-FCE3-4662-BD07-B02AC396163C}" type="slidenum">
              <a:rPr lang="fr-FR" sz="1200">
                <a:latin typeface="Times New Roman" pitchFamily="18" charset="0"/>
              </a:rPr>
              <a:pPr algn="r" eaLnBrk="0" hangingPunct="0"/>
              <a:t>34</a:t>
            </a:fld>
            <a:endParaRPr lang="fr-FR" sz="1200">
              <a:latin typeface="Times New Roman" pitchFamily="18" charset="0"/>
            </a:endParaRPr>
          </a:p>
        </p:txBody>
      </p:sp>
      <p:sp>
        <p:nvSpPr>
          <p:cNvPr id="146435" name="Rectangle 1026"/>
          <p:cNvSpPr>
            <a:spLocks noGrp="1" noRot="1" noChangeAspect="1" noChangeArrowheads="1" noTextEdit="1"/>
          </p:cNvSpPr>
          <p:nvPr>
            <p:ph type="sldImg"/>
          </p:nvPr>
        </p:nvSpPr>
        <p:spPr>
          <a:ln/>
        </p:spPr>
      </p:sp>
      <p:sp>
        <p:nvSpPr>
          <p:cNvPr id="146436"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146437"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2DA233D3-216F-4C7D-BC2D-ACEEF5B1A85E}"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p:spPr>
        <p:txBody>
          <a:bodyPr/>
          <a:lstStyle/>
          <a:p>
            <a:pPr eaLnBrk="1" hangingPunct="1"/>
            <a:r>
              <a:rPr lang="en-US" smtClean="0"/>
              <a:t>PTQ</a:t>
            </a:r>
          </a:p>
          <a:p>
            <a:pPr eaLnBrk="1" hangingPunct="1"/>
            <a:endParaRPr lang="en-US" smtClean="0"/>
          </a:p>
          <a:p>
            <a:pPr eaLnBrk="1" hangingPunct="1"/>
            <a:r>
              <a:rPr lang="en-US" smtClean="0"/>
              <a:t>So in term of supported scenario, of course they are many different cases.</a:t>
            </a:r>
          </a:p>
          <a:p>
            <a:pPr eaLnBrk="1" hangingPunct="1"/>
            <a:r>
              <a:rPr lang="en-US" smtClean="0"/>
              <a:t>You may be a CATIA V5 user but you could be on </a:t>
            </a:r>
          </a:p>
          <a:p>
            <a:pPr eaLnBrk="1" hangingPunct="1">
              <a:buFontTx/>
              <a:buChar char="-"/>
            </a:pPr>
            <a:r>
              <a:rPr lang="en-US" smtClean="0"/>
              <a:t>flat file</a:t>
            </a:r>
          </a:p>
          <a:p>
            <a:pPr eaLnBrk="1" hangingPunct="1">
              <a:buFontTx/>
              <a:buChar char="-"/>
            </a:pPr>
            <a:r>
              <a:rPr lang="en-US" smtClean="0"/>
              <a:t>You could be on ENOVIA V5, on ENOVIA V4</a:t>
            </a:r>
          </a:p>
          <a:p>
            <a:pPr eaLnBrk="1" hangingPunct="1">
              <a:buFontTx/>
              <a:buChar char="-"/>
            </a:pPr>
            <a:r>
              <a:rPr lang="en-US" smtClean="0"/>
              <a:t>On ENOVIA Smart team with or without CATIA PLM Express</a:t>
            </a:r>
          </a:p>
          <a:p>
            <a:pPr eaLnBrk="1" hangingPunct="1">
              <a:buFontTx/>
              <a:buChar char="-"/>
            </a:pPr>
            <a:r>
              <a:rPr lang="en-US" smtClean="0"/>
              <a:t>On MatrixOne</a:t>
            </a:r>
          </a:p>
          <a:p>
            <a:pPr eaLnBrk="1" hangingPunct="1">
              <a:buFontTx/>
              <a:buChar char="-"/>
            </a:pPr>
            <a:r>
              <a:rPr lang="en-US" smtClean="0"/>
              <a:t>Of course you could be on another PDM system</a:t>
            </a:r>
          </a:p>
          <a:p>
            <a:pPr eaLnBrk="1" hangingPunct="1">
              <a:buFontTx/>
              <a:buChar char="-"/>
            </a:pPr>
            <a:r>
              <a:rPr lang="en-US" smtClean="0"/>
              <a:t>And same thing, well, with less possibilities but also different cases in V4</a:t>
            </a:r>
          </a:p>
          <a:p>
            <a:pPr eaLnBrk="1" hangingPunct="1"/>
            <a:r>
              <a:rPr lang="en-US" smtClean="0"/>
              <a:t>Then, it makes the picture quite complex in term of what you can do with which customer.</a:t>
            </a:r>
          </a:p>
        </p:txBody>
      </p:sp>
      <p:sp>
        <p:nvSpPr>
          <p:cNvPr id="39939" name="Slide Number Placeholder 3"/>
          <p:cNvSpPr>
            <a:spLocks noGrp="1"/>
          </p:cNvSpPr>
          <p:nvPr>
            <p:ph type="sldNum" sz="quarter" idx="5"/>
          </p:nvPr>
        </p:nvSpPr>
        <p:spPr>
          <a:noFill/>
        </p:spPr>
        <p:txBody>
          <a:bodyPr/>
          <a:lstStyle/>
          <a:p>
            <a:fld id="{0AC4B8F3-32E9-4D55-8A72-EB8EED45F2AF}" type="slidenum">
              <a:rPr lang="en-US" smtClean="0">
                <a:cs typeface="Arial" charset="0"/>
              </a:rPr>
              <a:pPr/>
              <a:t>35</a:t>
            </a:fld>
            <a:endParaRPr lang="en-US" smtClean="0">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p:spPr>
        <p:txBody>
          <a:bodyPr/>
          <a:lstStyle/>
          <a:p>
            <a:pPr eaLnBrk="1" hangingPunct="1"/>
            <a:r>
              <a:rPr lang="en-US" smtClean="0"/>
              <a:t>PTQ</a:t>
            </a:r>
          </a:p>
          <a:p>
            <a:pPr eaLnBrk="1" hangingPunct="1"/>
            <a:endParaRPr lang="en-US" smtClean="0"/>
          </a:p>
          <a:p>
            <a:pPr eaLnBrk="1" hangingPunct="1"/>
            <a:endParaRPr lang="en-US" smtClean="0"/>
          </a:p>
          <a:p>
            <a:pPr eaLnBrk="1" hangingPunct="1"/>
            <a:r>
              <a:rPr lang="en-US" smtClean="0"/>
              <a:t>We can at least give a certain number of element in that transition process.</a:t>
            </a:r>
          </a:p>
          <a:p>
            <a:pPr eaLnBrk="1" hangingPunct="1"/>
            <a:r>
              <a:rPr lang="en-US" smtClean="0"/>
              <a:t>First of all, there are different aspect, some people will do a full migration that will take all their data  on V4, all their data on V5 and they will put every thing on V6, getting rid of their PLM platform. That’s I would say the full migration solution. And that can happen.</a:t>
            </a:r>
          </a:p>
          <a:p>
            <a:pPr eaLnBrk="1" hangingPunct="1"/>
            <a:endParaRPr lang="en-US" smtClean="0"/>
          </a:p>
          <a:p>
            <a:pPr eaLnBrk="1" hangingPunct="1"/>
            <a:r>
              <a:rPr lang="en-US" smtClean="0"/>
              <a:t>But you have others solutions, you can use V5 &amp; V6 at the same time and you can do that in different ways:</a:t>
            </a:r>
          </a:p>
          <a:p>
            <a:pPr eaLnBrk="1" hangingPunct="1"/>
            <a:r>
              <a:rPr lang="en-US" smtClean="0"/>
              <a:t>- You can do CATIA data management in V6 and I would say this is from a pure CATIA perspective not something that we are going to encounter that much. This is the way of putting all your V4 data, all your V5 data in the V6 platform and make them connected to this platform.  </a:t>
            </a:r>
          </a:p>
          <a:p>
            <a:pPr eaLnBrk="1" hangingPunct="1">
              <a:buFontTx/>
              <a:buChar char="-"/>
            </a:pPr>
            <a:r>
              <a:rPr lang="en-US" smtClean="0"/>
              <a:t>You can do collaborative design between V4, V5 and V6. So in this case you keep your data on their native platform and using ENOVIA tools you made V4, V5 data available in V6 and reversely</a:t>
            </a:r>
          </a:p>
        </p:txBody>
      </p:sp>
      <p:sp>
        <p:nvSpPr>
          <p:cNvPr id="62467" name="Slide Number Placeholder 3"/>
          <p:cNvSpPr>
            <a:spLocks noGrp="1"/>
          </p:cNvSpPr>
          <p:nvPr>
            <p:ph type="sldNum" sz="quarter" idx="5"/>
          </p:nvPr>
        </p:nvSpPr>
        <p:spPr>
          <a:noFill/>
        </p:spPr>
        <p:txBody>
          <a:bodyPr/>
          <a:lstStyle/>
          <a:p>
            <a:fld id="{D89333E4-9D9A-4279-95D1-7B427BDC6F04}" type="slidenum">
              <a:rPr lang="en-US" smtClean="0">
                <a:solidFill>
                  <a:srgbClr val="000000"/>
                </a:solidFill>
                <a:cs typeface="Arial" charset="0"/>
              </a:rPr>
              <a:pPr/>
              <a:t>36</a:t>
            </a:fld>
            <a:endParaRPr lang="en-US" smtClean="0">
              <a:solidFill>
                <a:srgbClr val="000000"/>
              </a:solidFill>
              <a:cs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pPr eaLnBrk="1" hangingPunct="1"/>
            <a:endParaRPr lang="fr-FR" smtClean="0"/>
          </a:p>
        </p:txBody>
      </p:sp>
      <p:sp>
        <p:nvSpPr>
          <p:cNvPr id="82947" name="Slide Number Placeholder 3"/>
          <p:cNvSpPr>
            <a:spLocks noGrp="1"/>
          </p:cNvSpPr>
          <p:nvPr>
            <p:ph type="sldNum" sz="quarter" idx="5"/>
          </p:nvPr>
        </p:nvSpPr>
        <p:spPr>
          <a:noFill/>
        </p:spPr>
        <p:txBody>
          <a:bodyPr/>
          <a:lstStyle/>
          <a:p>
            <a:fld id="{16BA2346-EF88-4204-9744-42BABFA2D7C7}" type="slidenum">
              <a:rPr lang="en-US" smtClean="0">
                <a:cs typeface="Arial" charset="0"/>
              </a:rPr>
              <a:pPr/>
              <a:t>37</a:t>
            </a:fld>
            <a:endParaRPr lang="en-US" smtClean="0">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a:ln/>
        </p:spPr>
      </p:sp>
      <p:sp>
        <p:nvSpPr>
          <p:cNvPr id="107522" name="Notes Placeholder 2"/>
          <p:cNvSpPr>
            <a:spLocks noGrp="1"/>
          </p:cNvSpPr>
          <p:nvPr>
            <p:ph type="body" idx="1"/>
          </p:nvPr>
        </p:nvSpPr>
        <p:spPr>
          <a:noFill/>
          <a:ln/>
        </p:spPr>
        <p:txBody>
          <a:bodyPr/>
          <a:lstStyle/>
          <a:p>
            <a:pPr eaLnBrk="1" hangingPunct="1"/>
            <a:r>
              <a:rPr lang="en-US" smtClean="0"/>
              <a:t>FMP</a:t>
            </a:r>
          </a:p>
        </p:txBody>
      </p:sp>
      <p:sp>
        <p:nvSpPr>
          <p:cNvPr id="107523" name="Slide Number Placeholder 3"/>
          <p:cNvSpPr>
            <a:spLocks noGrp="1"/>
          </p:cNvSpPr>
          <p:nvPr>
            <p:ph type="sldNum" sz="quarter" idx="5"/>
          </p:nvPr>
        </p:nvSpPr>
        <p:spPr>
          <a:noFill/>
        </p:spPr>
        <p:txBody>
          <a:bodyPr/>
          <a:lstStyle/>
          <a:p>
            <a:fld id="{A68F2395-3E6A-45BC-9C81-52DF9FCC42C4}" type="slidenum">
              <a:rPr lang="en-US" smtClean="0">
                <a:cs typeface="Arial" charset="0"/>
              </a:rPr>
              <a:pPr/>
              <a:t>38</a:t>
            </a:fld>
            <a:endParaRPr lang="en-US" smtClean="0">
              <a:cs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p:spPr>
        <p:txBody>
          <a:bodyPr/>
          <a:lstStyle/>
          <a:p>
            <a:pPr eaLnBrk="1" hangingPunct="1"/>
            <a:r>
              <a:rPr lang="en-US" smtClean="0"/>
              <a:t>FMP</a:t>
            </a:r>
          </a:p>
        </p:txBody>
      </p:sp>
      <p:sp>
        <p:nvSpPr>
          <p:cNvPr id="123907" name="Slide Number Placeholder 3"/>
          <p:cNvSpPr>
            <a:spLocks noGrp="1"/>
          </p:cNvSpPr>
          <p:nvPr>
            <p:ph type="sldNum" sz="quarter" idx="5"/>
          </p:nvPr>
        </p:nvSpPr>
        <p:spPr>
          <a:noFill/>
        </p:spPr>
        <p:txBody>
          <a:bodyPr/>
          <a:lstStyle/>
          <a:p>
            <a:fld id="{868875E9-BD08-471F-9B8E-FD4135658166}" type="slidenum">
              <a:rPr lang="en-US" smtClean="0">
                <a:solidFill>
                  <a:srgbClr val="000000"/>
                </a:solidFill>
                <a:cs typeface="Arial" charset="0"/>
              </a:rPr>
              <a:pPr/>
              <a:t>39</a:t>
            </a:fld>
            <a:endParaRPr lang="en-US" smtClean="0">
              <a:solidFill>
                <a:srgbClr val="000000"/>
              </a:solidFill>
              <a:cs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a:ln/>
        </p:spPr>
      </p:sp>
      <p:sp>
        <p:nvSpPr>
          <p:cNvPr id="144386" name="Notes Placeholder 2"/>
          <p:cNvSpPr>
            <a:spLocks noGrp="1"/>
          </p:cNvSpPr>
          <p:nvPr>
            <p:ph type="body" idx="1"/>
          </p:nvPr>
        </p:nvSpPr>
        <p:spPr>
          <a:noFill/>
          <a:ln/>
        </p:spPr>
        <p:txBody>
          <a:bodyPr/>
          <a:lstStyle/>
          <a:p>
            <a:pPr eaLnBrk="1" hangingPunct="1"/>
            <a:r>
              <a:rPr lang="en-US" smtClean="0"/>
              <a:t>FMP</a:t>
            </a:r>
          </a:p>
        </p:txBody>
      </p:sp>
      <p:sp>
        <p:nvSpPr>
          <p:cNvPr id="144387" name="Slide Number Placeholder 3"/>
          <p:cNvSpPr>
            <a:spLocks noGrp="1"/>
          </p:cNvSpPr>
          <p:nvPr>
            <p:ph type="sldNum" sz="quarter" idx="5"/>
          </p:nvPr>
        </p:nvSpPr>
        <p:spPr>
          <a:noFill/>
        </p:spPr>
        <p:txBody>
          <a:bodyPr/>
          <a:lstStyle/>
          <a:p>
            <a:fld id="{E25DDC1A-6DA9-4D09-9337-A9EDDDB46E78}" type="slidenum">
              <a:rPr lang="en-US" smtClean="0">
                <a:cs typeface="Arial" charset="0"/>
              </a:rPr>
              <a:pPr/>
              <a:t>40</a:t>
            </a:fld>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p:spPr>
        <p:txBody>
          <a:bodyPr/>
          <a:lstStyle/>
          <a:p>
            <a:pPr eaLnBrk="1" hangingPunct="1"/>
            <a:r>
              <a:rPr lang="en-US" smtClean="0"/>
              <a:t>FMP</a:t>
            </a:r>
          </a:p>
          <a:p>
            <a:pPr eaLnBrk="1" hangingPunct="1"/>
            <a:endParaRPr lang="en-US" smtClean="0"/>
          </a:p>
          <a:p>
            <a:pPr eaLnBrk="1" hangingPunct="1"/>
            <a:r>
              <a:rPr lang="en-US" smtClean="0"/>
              <a:t>If we take a look at the different product line lifecycle you can see that we will continue to support existing V4/V5 solutions in the years to come. </a:t>
            </a:r>
          </a:p>
          <a:p>
            <a:pPr lvl="1" eaLnBrk="1" hangingPunct="1"/>
            <a:r>
              <a:rPr lang="en-US" smtClean="0"/>
              <a:t>* CATIA V4 end-of-support is planned in 2009, while ENOVIA VPM V4 end-of-support is only planned in 2011. </a:t>
            </a:r>
          </a:p>
          <a:p>
            <a:pPr lvl="1" eaLnBrk="1" hangingPunct="1"/>
            <a:r>
              <a:rPr lang="en-US" smtClean="0"/>
              <a:t>* DS will continue to deliver new V5 releases and service packs and EOS is not planned soon. &gt;&gt; Customers having invested in V5 in the past years can, depending on their situations, continue to invest in those solutions and/or start to implement V6 on new projects for instance. </a:t>
            </a:r>
          </a:p>
          <a:p>
            <a:pPr eaLnBrk="1" hangingPunct="1">
              <a:buFontTx/>
              <a:buChar char="-"/>
            </a:pPr>
            <a:endParaRPr lang="en-US" smtClean="0"/>
          </a:p>
          <a:p>
            <a:pPr eaLnBrk="1" hangingPunct="1"/>
            <a:r>
              <a:rPr lang="en-US" smtClean="0"/>
              <a:t>From a product lifecycle standpoint, what transition means is really helping customers going from the orange / V4 and black / V5 curve to the blue / V6 one. As stated previously DS will provide a strong support to help customers moving forward. This support is in particular illustrated through the two approaches that will help customers move to V6: Migration/Carry Over and Coexistence. </a:t>
            </a:r>
          </a:p>
        </p:txBody>
      </p:sp>
      <p:sp>
        <p:nvSpPr>
          <p:cNvPr id="25603" name="Slide Number Placeholder 3"/>
          <p:cNvSpPr>
            <a:spLocks noGrp="1"/>
          </p:cNvSpPr>
          <p:nvPr>
            <p:ph type="sldNum" sz="quarter" idx="5"/>
          </p:nvPr>
        </p:nvSpPr>
        <p:spPr>
          <a:noFill/>
        </p:spPr>
        <p:txBody>
          <a:bodyPr/>
          <a:lstStyle/>
          <a:p>
            <a:fld id="{C865778C-BB87-4649-9D38-F3A04AE3C3F1}" type="slidenum">
              <a:rPr lang="en-US" smtClean="0">
                <a:solidFill>
                  <a:srgbClr val="000000"/>
                </a:solidFill>
                <a:cs typeface="Arial" charset="0"/>
              </a:rPr>
              <a:pPr/>
              <a:t>4</a:t>
            </a:fld>
            <a:endParaRPr lang="en-US" smtClean="0">
              <a:solidFill>
                <a:srgbClr val="000000"/>
              </a:solidFill>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a:ln/>
        </p:spPr>
      </p:sp>
      <p:sp>
        <p:nvSpPr>
          <p:cNvPr id="148482" name="Notes Placeholder 2"/>
          <p:cNvSpPr>
            <a:spLocks noGrp="1"/>
          </p:cNvSpPr>
          <p:nvPr>
            <p:ph type="body" idx="1"/>
          </p:nvPr>
        </p:nvSpPr>
        <p:spPr>
          <a:noFill/>
          <a:ln/>
        </p:spPr>
        <p:txBody>
          <a:bodyPr/>
          <a:lstStyle/>
          <a:p>
            <a:pPr eaLnBrk="1" hangingPunct="1"/>
            <a:r>
              <a:rPr lang="en-US" smtClean="0"/>
              <a:t>FMP</a:t>
            </a:r>
          </a:p>
        </p:txBody>
      </p:sp>
      <p:sp>
        <p:nvSpPr>
          <p:cNvPr id="148483" name="Slide Number Placeholder 3"/>
          <p:cNvSpPr>
            <a:spLocks noGrp="1"/>
          </p:cNvSpPr>
          <p:nvPr>
            <p:ph type="sldNum" sz="quarter" idx="5"/>
          </p:nvPr>
        </p:nvSpPr>
        <p:spPr>
          <a:noFill/>
        </p:spPr>
        <p:txBody>
          <a:bodyPr/>
          <a:lstStyle/>
          <a:p>
            <a:fld id="{03E001B0-F946-44C4-A3A5-42CDE12A55E5}" type="slidenum">
              <a:rPr lang="en-US" smtClean="0">
                <a:cs typeface="Arial" charset="0"/>
              </a:rPr>
              <a:pPr/>
              <a:t>41</a:t>
            </a:fld>
            <a:endParaRPr lang="en-US" smtClean="0">
              <a:cs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11588" y="9364663"/>
            <a:ext cx="2914650" cy="493712"/>
          </a:xfrm>
          <a:prstGeom prst="rect">
            <a:avLst/>
          </a:prstGeom>
          <a:noFill/>
          <a:ln w="9525">
            <a:noFill/>
            <a:miter lim="800000"/>
            <a:headEnd/>
            <a:tailEnd/>
          </a:ln>
        </p:spPr>
        <p:txBody>
          <a:bodyPr lIns="89720" tIns="44860" rIns="89720" bIns="44860" anchor="b"/>
          <a:lstStyle/>
          <a:p>
            <a:pPr algn="r">
              <a:defRPr/>
            </a:pPr>
            <a:fld id="{5977E355-0E97-42FA-A3FE-B9F007D7C8E5}" type="slidenum">
              <a:rPr lang="en-US" sz="1200">
                <a:latin typeface="+mn-lt"/>
              </a:rPr>
              <a:pPr algn="r">
                <a:defRPr/>
              </a:pPr>
              <a:t>42</a:t>
            </a:fld>
            <a:endParaRPr lang="en-US" sz="1200" dirty="0">
              <a:latin typeface="+mn-lt"/>
            </a:endParaRPr>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pPr eaLnBrk="1" hangingPunct="1">
              <a:spcBef>
                <a:spcPct val="0"/>
              </a:spcBef>
            </a:pPr>
            <a:r>
              <a:rPr lang="fr-FR" sz="1000" smtClean="0">
                <a:cs typeface="Arial" charset="0"/>
              </a:rPr>
              <a:t>[The signature should start automatically]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pPr eaLnBrk="1" hangingPunct="1"/>
            <a:r>
              <a:rPr lang="en-US" smtClean="0"/>
              <a:t>FMP </a:t>
            </a:r>
          </a:p>
          <a:p>
            <a:pPr eaLnBrk="1" hangingPunct="1"/>
            <a:r>
              <a:rPr lang="en-US" b="1" smtClean="0"/>
              <a:t>Products</a:t>
            </a:r>
            <a:r>
              <a:rPr lang="en-US" smtClean="0"/>
              <a:t> – migration an coexistence capabilities are provided with the regular V6 packaging. </a:t>
            </a:r>
          </a:p>
          <a:p>
            <a:pPr eaLnBrk="1" hangingPunct="1">
              <a:buFontTx/>
              <a:buChar char="•"/>
            </a:pPr>
            <a:r>
              <a:rPr lang="en-US" smtClean="0"/>
              <a:t> Migration capabilities are available by default in V6 configurations (no extra charges), whereas coexistence capabilities/products will come with an extra charge. </a:t>
            </a:r>
          </a:p>
          <a:p>
            <a:pPr eaLnBrk="1" hangingPunct="1">
              <a:buFontTx/>
              <a:buChar char="•"/>
            </a:pPr>
            <a:r>
              <a:rPr lang="en-US" smtClean="0"/>
              <a:t> Those product will come with documentation enabling customer to get familiar with the various functionalities.</a:t>
            </a:r>
          </a:p>
          <a:p>
            <a:pPr eaLnBrk="1" hangingPunct="1">
              <a:buFontTx/>
              <a:buChar char="•"/>
            </a:pPr>
            <a:r>
              <a:rPr lang="en-US" smtClean="0"/>
              <a:t> In addition, training and services will also be available to further support customers migrating and wanting to coexist with their existing implementation.</a:t>
            </a:r>
          </a:p>
          <a:p>
            <a:pPr eaLnBrk="1" hangingPunct="1"/>
            <a:r>
              <a:rPr lang="en-US" smtClean="0"/>
              <a:t>Services are described in the next slide.</a:t>
            </a:r>
          </a:p>
          <a:p>
            <a:pPr eaLnBrk="1" hangingPunct="1"/>
            <a:endParaRPr lang="en-US" smtClean="0"/>
          </a:p>
          <a:p>
            <a:pPr eaLnBrk="1" hangingPunct="1"/>
            <a:endParaRPr lang="en-US" smtClean="0"/>
          </a:p>
        </p:txBody>
      </p:sp>
      <p:sp>
        <p:nvSpPr>
          <p:cNvPr id="29699" name="Slide Number Placeholder 3"/>
          <p:cNvSpPr>
            <a:spLocks noGrp="1"/>
          </p:cNvSpPr>
          <p:nvPr>
            <p:ph type="sldNum" sz="quarter" idx="5"/>
          </p:nvPr>
        </p:nvSpPr>
        <p:spPr>
          <a:noFill/>
        </p:spPr>
        <p:txBody>
          <a:bodyPr/>
          <a:lstStyle/>
          <a:p>
            <a:fld id="{638897FD-AB83-46CC-BAB5-BDF32FCF75B7}" type="slidenum">
              <a:rPr lang="en-US" smtClean="0">
                <a:cs typeface="Arial" charset="0"/>
              </a:rPr>
              <a:pPr/>
              <a:t>5</a:t>
            </a:fld>
            <a:endParaRPr lang="en-US"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eaLnBrk="1" hangingPunct="1">
              <a:defRPr/>
            </a:pPr>
            <a:r>
              <a:rPr lang="en-US" dirty="0" smtClean="0"/>
              <a:t>FMP</a:t>
            </a:r>
          </a:p>
          <a:p>
            <a:pPr eaLnBrk="1" hangingPunct="1">
              <a:defRPr/>
            </a:pPr>
            <a:r>
              <a:rPr lang="en-US" b="1" dirty="0" smtClean="0"/>
              <a:t>Upgrades</a:t>
            </a:r>
            <a:r>
              <a:rPr lang="en-US" dirty="0" smtClean="0"/>
              <a:t> – They have been defined to help customers replacing their current products in a safe and smoothly manner, from a capability and cost stand points. Portfolios mapping exist for V5, V4 and MatrixOne 10.8. and ensure that customers will get, at least, a similar functional scope compared to what they had in V5/V4/MatrixOne.</a:t>
            </a:r>
          </a:p>
          <a:p>
            <a:pPr eaLnBrk="1" hangingPunct="1">
              <a:defRPr/>
            </a:pPr>
            <a:endParaRPr lang="en-US" dirty="0" smtClean="0"/>
          </a:p>
          <a:p>
            <a:pPr eaLnBrk="1" hangingPunct="1">
              <a:defRPr/>
            </a:pPr>
            <a:r>
              <a:rPr lang="en-US" dirty="0" smtClean="0"/>
              <a:t>Most of the time customers won’t have to pay additional charges (PLC) to migrate. However, in some cases, when for instance the value of the V5 product has been increased in V6, an additional fee may apply.</a:t>
            </a:r>
          </a:p>
          <a:p>
            <a:pPr eaLnBrk="1" hangingPunct="1">
              <a:defRPr/>
            </a:pPr>
            <a:endParaRPr lang="en-US" dirty="0" smtClean="0"/>
          </a:p>
          <a:p>
            <a:pPr marL="0" lvl="1" eaLnBrk="1" hangingPunct="1">
              <a:defRPr/>
            </a:pPr>
            <a:r>
              <a:rPr lang="en-US" dirty="0" smtClean="0"/>
              <a:t>Licensing in V6 is different, especially for all the Authoring applications which are now primarily relying on a Named User model. Shareable license are also available on some specific add-ons. For c</a:t>
            </a:r>
            <a:r>
              <a:rPr lang="en-US" sz="1600" kern="0" dirty="0" smtClean="0">
                <a:solidFill>
                  <a:srgbClr val="120C80"/>
                </a:solidFill>
                <a:latin typeface="Arial"/>
              </a:rPr>
              <a:t>ustomers using extensively concurrent licenses in V5, they may face a cost increase (at equal perimeter). These situations will be at first managed case by case.</a:t>
            </a:r>
          </a:p>
          <a:p>
            <a:pPr eaLnBrk="1" hangingPunct="1">
              <a:defRPr/>
            </a:pPr>
            <a:endParaRPr lang="en-US" dirty="0" smtClean="0"/>
          </a:p>
        </p:txBody>
      </p:sp>
      <p:sp>
        <p:nvSpPr>
          <p:cNvPr id="31747" name="Slide Number Placeholder 3"/>
          <p:cNvSpPr>
            <a:spLocks noGrp="1"/>
          </p:cNvSpPr>
          <p:nvPr>
            <p:ph type="sldNum" sz="quarter" idx="5"/>
          </p:nvPr>
        </p:nvSpPr>
        <p:spPr>
          <a:noFill/>
        </p:spPr>
        <p:txBody>
          <a:bodyPr/>
          <a:lstStyle/>
          <a:p>
            <a:fld id="{70AE9CC7-A6A4-4FA8-8DE6-659820F559E5}" type="slidenum">
              <a:rPr lang="en-US" smtClean="0">
                <a:cs typeface="Arial" charset="0"/>
              </a:rPr>
              <a:pPr/>
              <a:t>6</a:t>
            </a:fld>
            <a:endParaRPr lang="en-US" smtClean="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726CBADF-1A3F-40ED-9A10-4454BF368BFE}" type="slidenum">
              <a:rPr lang="en-US" smtClean="0">
                <a:cs typeface="Arial" charset="0"/>
              </a:rPr>
              <a:pPr/>
              <a:t>7</a:t>
            </a:fld>
            <a:endParaRPr lang="en-US" smtClean="0">
              <a:cs typeface="Arial" charset="0"/>
            </a:endParaRPr>
          </a:p>
        </p:txBody>
      </p:sp>
      <p:sp>
        <p:nvSpPr>
          <p:cNvPr id="33794" name="Rectangle 7"/>
          <p:cNvSpPr txBox="1">
            <a:spLocks noGrp="1" noChangeArrowheads="1"/>
          </p:cNvSpPr>
          <p:nvPr/>
        </p:nvSpPr>
        <p:spPr bwMode="auto">
          <a:xfrm>
            <a:off x="3813175" y="9366250"/>
            <a:ext cx="2914650" cy="493713"/>
          </a:xfrm>
          <a:prstGeom prst="rect">
            <a:avLst/>
          </a:prstGeom>
          <a:noFill/>
          <a:ln w="9525">
            <a:noFill/>
            <a:miter lim="800000"/>
            <a:headEnd/>
            <a:tailEnd/>
          </a:ln>
        </p:spPr>
        <p:txBody>
          <a:bodyPr anchor="b"/>
          <a:lstStyle/>
          <a:p>
            <a:pPr algn="r" eaLnBrk="0" hangingPunct="0"/>
            <a:fld id="{049692A7-6FC2-476F-80B3-00129BD2B007}" type="slidenum">
              <a:rPr lang="fr-FR" sz="1200">
                <a:latin typeface="Times New Roman" pitchFamily="18" charset="0"/>
              </a:rPr>
              <a:pPr algn="r" eaLnBrk="0" hangingPunct="0"/>
              <a:t>7</a:t>
            </a:fld>
            <a:endParaRPr lang="fr-FR" sz="1200">
              <a:latin typeface="Times New Roman" pitchFamily="18" charset="0"/>
            </a:endParaRPr>
          </a:p>
        </p:txBody>
      </p:sp>
      <p:sp>
        <p:nvSpPr>
          <p:cNvPr id="33795" name="Rectangle 1026"/>
          <p:cNvSpPr>
            <a:spLocks noGrp="1" noRot="1" noChangeAspect="1" noChangeArrowheads="1" noTextEdit="1"/>
          </p:cNvSpPr>
          <p:nvPr>
            <p:ph type="sldImg"/>
          </p:nvPr>
        </p:nvSpPr>
        <p:spPr>
          <a:ln/>
        </p:spPr>
      </p:sp>
      <p:sp>
        <p:nvSpPr>
          <p:cNvPr id="33796" name="Rectangle 1027"/>
          <p:cNvSpPr>
            <a:spLocks noGrp="1" noChangeArrowheads="1"/>
          </p:cNvSpPr>
          <p:nvPr>
            <p:ph type="body" idx="1"/>
          </p:nvPr>
        </p:nvSpPr>
        <p:spPr>
          <a:xfrm>
            <a:off x="896938" y="4683125"/>
            <a:ext cx="4933950" cy="4437063"/>
          </a:xfrm>
          <a:noFill/>
          <a:ln/>
        </p:spPr>
        <p:txBody>
          <a:bodyPr/>
          <a:lstStyle/>
          <a:p>
            <a:pPr eaLnBrk="1" hangingPunct="1"/>
            <a:r>
              <a:rPr lang="en-GB" smtClean="0">
                <a:solidFill>
                  <a:srgbClr val="0A50A1"/>
                </a:solidFill>
                <a:cs typeface="Times New Roman" pitchFamily="18" charset="0"/>
              </a:rPr>
              <a:t>This is the “Presentation title” page.  Type the title of your presentation in the "Presentation title” field.</a:t>
            </a:r>
          </a:p>
          <a:p>
            <a:pPr eaLnBrk="1" hangingPunct="1"/>
            <a:r>
              <a:rPr lang="en-US" i="1" smtClean="0">
                <a:cs typeface="Times New Roman" pitchFamily="18" charset="0"/>
              </a:rPr>
              <a:t>Cette page est la page de titre d’une présentation . Saisissez votre titre dans la zone « Titre de la présentation ».</a:t>
            </a:r>
          </a:p>
          <a:p>
            <a:pPr eaLnBrk="1" hangingPunct="1"/>
            <a:endParaRPr lang="en-US" i="1" smtClean="0">
              <a:solidFill>
                <a:srgbClr val="0A50A1"/>
              </a:solidFill>
              <a:cs typeface="Times New Roman" pitchFamily="18" charset="0"/>
            </a:endParaRPr>
          </a:p>
        </p:txBody>
      </p:sp>
      <p:sp>
        <p:nvSpPr>
          <p:cNvPr id="33797" name="Espace réservé de la date 4"/>
          <p:cNvSpPr txBox="1">
            <a:spLocks noGrp="1"/>
          </p:cNvSpPr>
          <p:nvPr/>
        </p:nvSpPr>
        <p:spPr bwMode="auto">
          <a:xfrm>
            <a:off x="3813175" y="0"/>
            <a:ext cx="2914650" cy="493713"/>
          </a:xfrm>
          <a:prstGeom prst="rect">
            <a:avLst/>
          </a:prstGeom>
          <a:noFill/>
          <a:ln w="9525">
            <a:noFill/>
            <a:miter lim="800000"/>
            <a:headEnd/>
            <a:tailEnd/>
          </a:ln>
        </p:spPr>
        <p:txBody>
          <a:bodyPr/>
          <a:lstStyle/>
          <a:p>
            <a:pPr algn="r" eaLnBrk="0" hangingPunct="0"/>
            <a:fld id="{2B128E54-B816-41E7-9824-FDCD88066541}" type="datetime1">
              <a:rPr lang="fr-FR" sz="1200">
                <a:latin typeface="Times New Roman" pitchFamily="18" charset="0"/>
              </a:rPr>
              <a:pPr algn="r" eaLnBrk="0" hangingPunct="0"/>
              <a:t>04/03/2009</a:t>
            </a:fld>
            <a:endParaRPr lang="fr-FR" sz="120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noChangeArrowheads="1"/>
          </p:cNvSpPr>
          <p:nvPr/>
        </p:nvSpPr>
        <p:spPr bwMode="auto">
          <a:xfrm>
            <a:off x="3813175" y="9366250"/>
            <a:ext cx="2913063" cy="492125"/>
          </a:xfrm>
          <a:prstGeom prst="rect">
            <a:avLst/>
          </a:prstGeom>
          <a:noFill/>
          <a:ln w="9525">
            <a:noFill/>
            <a:miter lim="800000"/>
            <a:headEnd/>
            <a:tailEnd/>
          </a:ln>
        </p:spPr>
        <p:txBody>
          <a:bodyPr lIns="87306" tIns="43652" rIns="87306" bIns="43652" anchor="b"/>
          <a:lstStyle/>
          <a:p>
            <a:pPr algn="r" defTabSz="873125"/>
            <a:fld id="{5F9FAFFE-679D-45EB-9099-CBD387CE8D44}" type="slidenum">
              <a:rPr lang="en-US" sz="1100"/>
              <a:pPr algn="r" defTabSz="873125"/>
              <a:t>8</a:t>
            </a:fld>
            <a:endParaRPr lang="en-US" sz="1100"/>
          </a:p>
        </p:txBody>
      </p:sp>
      <p:sp>
        <p:nvSpPr>
          <p:cNvPr id="35842" name="Rectangle 7"/>
          <p:cNvSpPr txBox="1">
            <a:spLocks noGrp="1" noChangeArrowheads="1"/>
          </p:cNvSpPr>
          <p:nvPr/>
        </p:nvSpPr>
        <p:spPr bwMode="auto">
          <a:xfrm>
            <a:off x="3813175" y="9366250"/>
            <a:ext cx="2913063" cy="492125"/>
          </a:xfrm>
          <a:prstGeom prst="rect">
            <a:avLst/>
          </a:prstGeom>
          <a:noFill/>
          <a:ln w="9525">
            <a:noFill/>
            <a:miter lim="800000"/>
            <a:headEnd/>
            <a:tailEnd/>
          </a:ln>
        </p:spPr>
        <p:txBody>
          <a:bodyPr lIns="87306" tIns="43652" rIns="87306" bIns="43652" anchor="b"/>
          <a:lstStyle/>
          <a:p>
            <a:pPr algn="r" defTabSz="873125"/>
            <a:fld id="{7EE61E73-CFAE-4A9D-B5C1-EADC8DA9F742}" type="slidenum">
              <a:rPr lang="en-US" sz="1100"/>
              <a:pPr algn="r" defTabSz="873125"/>
              <a:t>8</a:t>
            </a:fld>
            <a:endParaRPr lang="en-US" sz="1100"/>
          </a:p>
        </p:txBody>
      </p:sp>
      <p:sp>
        <p:nvSpPr>
          <p:cNvPr id="35843" name="Rectangle 2"/>
          <p:cNvSpPr>
            <a:spLocks noGrp="1" noRot="1" noChangeAspect="1" noChangeArrowheads="1" noTextEdit="1"/>
          </p:cNvSpPr>
          <p:nvPr>
            <p:ph type="sldImg"/>
          </p:nvPr>
        </p:nvSpPr>
        <p:spPr>
          <a:xfrm>
            <a:off x="898525" y="739775"/>
            <a:ext cx="4927600" cy="3697288"/>
          </a:xfrm>
          <a:ln/>
        </p:spPr>
      </p:sp>
      <p:sp>
        <p:nvSpPr>
          <p:cNvPr id="35844" name="Rectangle 3"/>
          <p:cNvSpPr>
            <a:spLocks noGrp="1" noChangeArrowheads="1"/>
          </p:cNvSpPr>
          <p:nvPr>
            <p:ph type="body" idx="1"/>
          </p:nvPr>
        </p:nvSpPr>
        <p:spPr>
          <a:xfrm>
            <a:off x="896938" y="4681538"/>
            <a:ext cx="4933950" cy="4438650"/>
          </a:xfrm>
          <a:noFill/>
          <a:ln/>
        </p:spPr>
        <p:txBody>
          <a:bodyPr lIns="87306" tIns="43652" rIns="87306" bIns="43652"/>
          <a:lstStyle/>
          <a:p>
            <a:pPr eaLnBrk="1" hangingPunct="1"/>
            <a:r>
              <a:rPr lang="en-US" smtClean="0">
                <a:cs typeface="Arial" charset="0"/>
              </a:rPr>
              <a:t>PTQ</a:t>
            </a:r>
          </a:p>
          <a:p>
            <a:pPr eaLnBrk="1" hangingPunct="1"/>
            <a:endParaRPr lang="en-US" smtClean="0">
              <a:cs typeface="Arial" charset="0"/>
            </a:endParaRPr>
          </a:p>
          <a:p>
            <a:pPr eaLnBrk="1" hangingPunct="1"/>
            <a:r>
              <a:rPr lang="en-US" smtClean="0">
                <a:cs typeface="Arial" charset="0"/>
              </a:rPr>
              <a:t>Scope of this presentation is for CATIA and ENOVIA. However, similar transition options exist / will exist for DELMIA and SIMULIA.</a:t>
            </a:r>
          </a:p>
          <a:p>
            <a:pPr eaLnBrk="1" hangingPunct="1"/>
            <a:r>
              <a:rPr lang="en-US" smtClean="0">
                <a:cs typeface="Arial" charset="0"/>
              </a:rPr>
              <a:t>See the current status for DELMIA at the end of this presentation.</a:t>
            </a:r>
          </a:p>
          <a:p>
            <a:pPr eaLnBrk="1" hangingPunct="1"/>
            <a:endParaRPr lang="en-US" smtClean="0">
              <a:cs typeface="Arial" charset="0"/>
            </a:endParaRPr>
          </a:p>
          <a:p>
            <a:pPr eaLnBrk="1" hangingPunct="1"/>
            <a:endParaRPr lang="en-US" smtClean="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p:spPr>
        <p:txBody>
          <a:bodyPr/>
          <a:lstStyle/>
          <a:p>
            <a:pPr eaLnBrk="1" hangingPunct="1"/>
            <a:endParaRPr lang="fr-FR" smtClean="0"/>
          </a:p>
        </p:txBody>
      </p:sp>
      <p:sp>
        <p:nvSpPr>
          <p:cNvPr id="37891" name="Slide Number Placeholder 3"/>
          <p:cNvSpPr>
            <a:spLocks noGrp="1"/>
          </p:cNvSpPr>
          <p:nvPr>
            <p:ph type="sldNum" sz="quarter" idx="5"/>
          </p:nvPr>
        </p:nvSpPr>
        <p:spPr>
          <a:noFill/>
        </p:spPr>
        <p:txBody>
          <a:bodyPr/>
          <a:lstStyle/>
          <a:p>
            <a:fld id="{8C732E65-D6FA-42A9-B706-3E3EE63F3ED7}" type="slidenum">
              <a:rPr lang="en-US" smtClean="0">
                <a:cs typeface="Arial" charset="0"/>
              </a:rPr>
              <a:pPr/>
              <a:t>9</a:t>
            </a:fld>
            <a:endParaRPr lang="en-US"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descr="couv"/>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29379" name="Rectangle 2"/>
          <p:cNvSpPr>
            <a:spLocks noGrp="1" noChangeArrowheads="1"/>
          </p:cNvSpPr>
          <p:nvPr>
            <p:ph type="ctrTitle"/>
          </p:nvPr>
        </p:nvSpPr>
        <p:spPr>
          <a:xfrm>
            <a:off x="511175" y="1736725"/>
            <a:ext cx="7772400" cy="347663"/>
          </a:xfrm>
        </p:spPr>
        <p:txBody>
          <a:bodyPr anchor="t"/>
          <a:lstStyle>
            <a:lvl1pPr algn="r">
              <a:lnSpc>
                <a:spcPct val="95000"/>
              </a:lnSpc>
              <a:defRPr sz="2000"/>
            </a:lvl1pPr>
          </a:lstStyle>
          <a:p>
            <a:r>
              <a:rPr lang="en-US"/>
              <a:t>Click to edit Master title style</a:t>
            </a:r>
          </a:p>
        </p:txBody>
      </p:sp>
      <p:sp>
        <p:nvSpPr>
          <p:cNvPr id="229380" name="Rectangle 3"/>
          <p:cNvSpPr>
            <a:spLocks noGrp="1" noChangeArrowheads="1"/>
          </p:cNvSpPr>
          <p:nvPr>
            <p:ph type="subTitle" idx="1"/>
          </p:nvPr>
        </p:nvSpPr>
        <p:spPr>
          <a:xfrm>
            <a:off x="1882775" y="2078038"/>
            <a:ext cx="6400800" cy="576262"/>
          </a:xfrm>
        </p:spPr>
        <p:txBody>
          <a:bodyPr lIns="0" tIns="0" rIns="0" bIns="0" anchor="b"/>
          <a:lstStyle>
            <a:lvl1pPr marL="0" indent="0" algn="r">
              <a:lnSpc>
                <a:spcPct val="95000"/>
              </a:lnSpc>
              <a:buFontTx/>
              <a:buNone/>
              <a:defRPr sz="1600" b="0"/>
            </a:lvl1pPr>
          </a:lstStyle>
          <a:p>
            <a:r>
              <a:rPr lang="en-US"/>
              <a:t>Click to edit Master subtitle style</a:t>
            </a:r>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5" name="Rectangle 10"/>
          <p:cNvSpPr>
            <a:spLocks noGrp="1" noChangeArrowheads="1"/>
          </p:cNvSpPr>
          <p:nvPr>
            <p:ph type="sldNum" sz="quarter" idx="11"/>
          </p:nvPr>
        </p:nvSpPr>
        <p:spPr>
          <a:ln/>
        </p:spPr>
        <p:txBody>
          <a:bodyPr/>
          <a:lstStyle>
            <a:lvl1pPr>
              <a:defRPr/>
            </a:lvl1pPr>
          </a:lstStyle>
          <a:p>
            <a:pPr>
              <a:defRPr/>
            </a:pPr>
            <a:fld id="{4869AD5D-6F00-410A-BBD8-77A26B6F0D24}" type="slidenum">
              <a:rPr lang="fr-FR"/>
              <a:pPr>
                <a:defRPr/>
              </a:pPr>
              <a:t>‹#›</a:t>
            </a:fld>
            <a:endParaRPr lang="fr-FR" dirty="0"/>
          </a:p>
        </p:txBody>
      </p:sp>
      <p:sp>
        <p:nvSpPr>
          <p:cNvPr id="6"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325" y="150813"/>
            <a:ext cx="2079625" cy="46466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79450" y="150813"/>
            <a:ext cx="6086475" cy="46466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5" name="Rectangle 10"/>
          <p:cNvSpPr>
            <a:spLocks noGrp="1" noChangeArrowheads="1"/>
          </p:cNvSpPr>
          <p:nvPr>
            <p:ph type="sldNum" sz="quarter" idx="11"/>
          </p:nvPr>
        </p:nvSpPr>
        <p:spPr>
          <a:ln/>
        </p:spPr>
        <p:txBody>
          <a:bodyPr/>
          <a:lstStyle>
            <a:lvl1pPr>
              <a:defRPr/>
            </a:lvl1pPr>
          </a:lstStyle>
          <a:p>
            <a:pPr>
              <a:defRPr/>
            </a:pPr>
            <a:fld id="{A83DFCF1-FE77-4188-BB73-64C240148203}" type="slidenum">
              <a:rPr lang="fr-FR"/>
              <a:pPr>
                <a:defRPr/>
              </a:pPr>
              <a:t>‹#›</a:t>
            </a:fld>
            <a:endParaRPr lang="fr-FR" dirty="0"/>
          </a:p>
        </p:txBody>
      </p:sp>
      <p:sp>
        <p:nvSpPr>
          <p:cNvPr id="6"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50813"/>
            <a:ext cx="8229600" cy="4508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79450" y="1316038"/>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0450" y="1316038"/>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6" name="Rectangle 10"/>
          <p:cNvSpPr>
            <a:spLocks noGrp="1" noChangeArrowheads="1"/>
          </p:cNvSpPr>
          <p:nvPr>
            <p:ph type="sldNum" sz="quarter" idx="11"/>
          </p:nvPr>
        </p:nvSpPr>
        <p:spPr>
          <a:ln/>
        </p:spPr>
        <p:txBody>
          <a:bodyPr/>
          <a:lstStyle>
            <a:lvl1pPr>
              <a:defRPr/>
            </a:lvl1pPr>
          </a:lstStyle>
          <a:p>
            <a:pPr>
              <a:defRPr/>
            </a:pPr>
            <a:fld id="{16247D4E-25C4-4E55-A6E2-57A3FFDBF5D4}" type="slidenum">
              <a:rPr lang="fr-FR"/>
              <a:pPr>
                <a:defRPr/>
              </a:pPr>
              <a:t>‹#›</a:t>
            </a:fld>
            <a:endParaRPr lang="fr-FR" dirty="0"/>
          </a:p>
        </p:txBody>
      </p:sp>
      <p:sp>
        <p:nvSpPr>
          <p:cNvPr id="7"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50813"/>
            <a:ext cx="8229600" cy="4508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79450" y="1316038"/>
            <a:ext cx="4038600" cy="348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70450" y="1316038"/>
            <a:ext cx="4038600" cy="1663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70450" y="3132138"/>
            <a:ext cx="4038600" cy="1665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ftr" sz="quarter" idx="10"/>
          </p:nvPr>
        </p:nvSpPr>
        <p:spPr/>
        <p:txBody>
          <a:bodyPr/>
          <a:lstStyle>
            <a:lvl1pPr>
              <a:defRPr/>
            </a:lvl1pPr>
          </a:lstStyle>
          <a:p>
            <a:pPr>
              <a:defRPr/>
            </a:pPr>
            <a:r>
              <a:rPr lang="fr-FR"/>
              <a:t>DASSAULT SYSTEMES - Page     </a:t>
            </a:r>
            <a:r>
              <a:rPr lang="fr-FR" sz="500"/>
              <a:t> </a:t>
            </a:r>
            <a:r>
              <a:rPr lang="fr-FR"/>
              <a:t>-</a:t>
            </a:r>
          </a:p>
        </p:txBody>
      </p:sp>
      <p:sp>
        <p:nvSpPr>
          <p:cNvPr id="7" name="Rectangle 10"/>
          <p:cNvSpPr>
            <a:spLocks noGrp="1" noChangeArrowheads="1"/>
          </p:cNvSpPr>
          <p:nvPr>
            <p:ph type="sldNum" sz="quarter" idx="11"/>
          </p:nvPr>
        </p:nvSpPr>
        <p:spPr/>
        <p:txBody>
          <a:bodyPr/>
          <a:lstStyle>
            <a:lvl1pPr>
              <a:defRPr/>
            </a:lvl1pPr>
          </a:lstStyle>
          <a:p>
            <a:pPr>
              <a:defRPr/>
            </a:pPr>
            <a:fld id="{40BEAB68-598A-4AE9-8D4A-83D43E4D01E6}" type="slidenum">
              <a:rPr lang="fr-FR"/>
              <a:pPr>
                <a:defRPr/>
              </a:pPr>
              <a:t>‹#›</a:t>
            </a:fld>
            <a:endParaRPr lang="fr-FR" dirty="0"/>
          </a:p>
        </p:txBody>
      </p:sp>
      <p:sp>
        <p:nvSpPr>
          <p:cNvPr id="8" name="Rectangle 8"/>
          <p:cNvSpPr>
            <a:spLocks noGrp="1" noChangeArrowheads="1"/>
          </p:cNvSpPr>
          <p:nvPr>
            <p:ph type="dt" sz="half" idx="12"/>
          </p:nvPr>
        </p:nvSpPr>
        <p:spPr/>
        <p:txBody>
          <a:bodyPr/>
          <a:lstStyle>
            <a:lvl1pPr>
              <a:defRPr/>
            </a:lvl1pPr>
          </a:lstStyle>
          <a:p>
            <a:pPr>
              <a:defRPr/>
            </a:pPr>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pPr>
              <a:defRPr/>
            </a:pPr>
            <a:fld id="{3F10DBA8-39C1-4485-9A29-F919492F5BB3}" type="slidenum">
              <a:rPr lang="fr-FR"/>
              <a:pPr>
                <a:defRPr/>
              </a:pPr>
              <a:t>‹#›</a:t>
            </a:fld>
            <a:endParaRPr lang="fr-FR"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5" name="Rectangle 10"/>
          <p:cNvSpPr>
            <a:spLocks noGrp="1" noChangeArrowheads="1"/>
          </p:cNvSpPr>
          <p:nvPr>
            <p:ph type="sldNum" sz="quarter" idx="11"/>
          </p:nvPr>
        </p:nvSpPr>
        <p:spPr>
          <a:ln/>
        </p:spPr>
        <p:txBody>
          <a:bodyPr/>
          <a:lstStyle>
            <a:lvl1pPr>
              <a:defRPr/>
            </a:lvl1pPr>
          </a:lstStyle>
          <a:p>
            <a:pPr>
              <a:defRPr/>
            </a:pPr>
            <a:fld id="{9FCA3AB5-229D-401A-BEA1-187CAAF89608}" type="slidenum">
              <a:rPr lang="fr-FR"/>
              <a:pPr>
                <a:defRPr/>
              </a:pPr>
              <a:t>‹#›</a:t>
            </a:fld>
            <a:endParaRPr lang="fr-FR" dirty="0"/>
          </a:p>
        </p:txBody>
      </p:sp>
      <p:sp>
        <p:nvSpPr>
          <p:cNvPr id="6"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9450" y="1316038"/>
            <a:ext cx="4038600" cy="348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0450" y="1316038"/>
            <a:ext cx="4038600" cy="348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6" name="Rectangle 10"/>
          <p:cNvSpPr>
            <a:spLocks noGrp="1" noChangeArrowheads="1"/>
          </p:cNvSpPr>
          <p:nvPr>
            <p:ph type="sldNum" sz="quarter" idx="11"/>
          </p:nvPr>
        </p:nvSpPr>
        <p:spPr>
          <a:ln/>
        </p:spPr>
        <p:txBody>
          <a:bodyPr/>
          <a:lstStyle>
            <a:lvl1pPr>
              <a:defRPr/>
            </a:lvl1pPr>
          </a:lstStyle>
          <a:p>
            <a:pPr>
              <a:defRPr/>
            </a:pPr>
            <a:fld id="{38123B01-91EA-4CD4-A055-46824C589A07}" type="slidenum">
              <a:rPr lang="fr-FR"/>
              <a:pPr>
                <a:defRPr/>
              </a:pPr>
              <a:t>‹#›</a:t>
            </a:fld>
            <a:endParaRPr lang="fr-FR" dirty="0"/>
          </a:p>
        </p:txBody>
      </p:sp>
      <p:sp>
        <p:nvSpPr>
          <p:cNvPr id="7"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8" name="Rectangle 10"/>
          <p:cNvSpPr>
            <a:spLocks noGrp="1" noChangeArrowheads="1"/>
          </p:cNvSpPr>
          <p:nvPr>
            <p:ph type="sldNum" sz="quarter" idx="11"/>
          </p:nvPr>
        </p:nvSpPr>
        <p:spPr>
          <a:ln/>
        </p:spPr>
        <p:txBody>
          <a:bodyPr/>
          <a:lstStyle>
            <a:lvl1pPr>
              <a:defRPr/>
            </a:lvl1pPr>
          </a:lstStyle>
          <a:p>
            <a:pPr>
              <a:defRPr/>
            </a:pPr>
            <a:fld id="{F70DF6B8-C5F4-4787-B0E7-0BF15C0CA517}" type="slidenum">
              <a:rPr lang="fr-FR"/>
              <a:pPr>
                <a:defRPr/>
              </a:pPr>
              <a:t>‹#›</a:t>
            </a:fld>
            <a:endParaRPr lang="fr-FR" dirty="0"/>
          </a:p>
        </p:txBody>
      </p:sp>
      <p:sp>
        <p:nvSpPr>
          <p:cNvPr id="9"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4" name="Rectangle 10"/>
          <p:cNvSpPr>
            <a:spLocks noGrp="1" noChangeArrowheads="1"/>
          </p:cNvSpPr>
          <p:nvPr>
            <p:ph type="sldNum" sz="quarter" idx="11"/>
          </p:nvPr>
        </p:nvSpPr>
        <p:spPr>
          <a:ln/>
        </p:spPr>
        <p:txBody>
          <a:bodyPr/>
          <a:lstStyle>
            <a:lvl1pPr>
              <a:defRPr/>
            </a:lvl1pPr>
          </a:lstStyle>
          <a:p>
            <a:pPr>
              <a:defRPr/>
            </a:pPr>
            <a:fld id="{4D08E995-F503-4EEC-8F37-E2FE66641429}" type="slidenum">
              <a:rPr lang="fr-FR"/>
              <a:pPr>
                <a:defRPr/>
              </a:pPr>
              <a:t>‹#›</a:t>
            </a:fld>
            <a:endParaRPr lang="fr-FR" dirty="0"/>
          </a:p>
        </p:txBody>
      </p:sp>
      <p:sp>
        <p:nvSpPr>
          <p:cNvPr id="5"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3" name="Rectangle 10"/>
          <p:cNvSpPr>
            <a:spLocks noGrp="1" noChangeArrowheads="1"/>
          </p:cNvSpPr>
          <p:nvPr>
            <p:ph type="sldNum" sz="quarter" idx="11"/>
          </p:nvPr>
        </p:nvSpPr>
        <p:spPr>
          <a:ln/>
        </p:spPr>
        <p:txBody>
          <a:bodyPr/>
          <a:lstStyle>
            <a:lvl1pPr>
              <a:defRPr/>
            </a:lvl1pPr>
          </a:lstStyle>
          <a:p>
            <a:pPr>
              <a:defRPr/>
            </a:pPr>
            <a:fld id="{1A0E74B7-105E-49B5-AFF6-F943D4CCABF7}" type="slidenum">
              <a:rPr lang="fr-FR"/>
              <a:pPr>
                <a:defRPr/>
              </a:pPr>
              <a:t>‹#›</a:t>
            </a:fld>
            <a:endParaRPr lang="fr-FR" dirty="0"/>
          </a:p>
        </p:txBody>
      </p:sp>
      <p:sp>
        <p:nvSpPr>
          <p:cNvPr id="4"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6" name="Rectangle 10"/>
          <p:cNvSpPr>
            <a:spLocks noGrp="1" noChangeArrowheads="1"/>
          </p:cNvSpPr>
          <p:nvPr>
            <p:ph type="sldNum" sz="quarter" idx="11"/>
          </p:nvPr>
        </p:nvSpPr>
        <p:spPr>
          <a:ln/>
        </p:spPr>
        <p:txBody>
          <a:bodyPr/>
          <a:lstStyle>
            <a:lvl1pPr>
              <a:defRPr/>
            </a:lvl1pPr>
          </a:lstStyle>
          <a:p>
            <a:pPr>
              <a:defRPr/>
            </a:pPr>
            <a:fld id="{C576DA43-04F9-445B-9C47-4BFA027A36E3}" type="slidenum">
              <a:rPr lang="fr-FR"/>
              <a:pPr>
                <a:defRPr/>
              </a:pPr>
              <a:t>‹#›</a:t>
            </a:fld>
            <a:endParaRPr lang="fr-FR" dirty="0"/>
          </a:p>
        </p:txBody>
      </p:sp>
      <p:sp>
        <p:nvSpPr>
          <p:cNvPr id="7"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ftr" sz="quarter" idx="10"/>
          </p:nvPr>
        </p:nvSpPr>
        <p:spPr>
          <a:ln/>
        </p:spPr>
        <p:txBody>
          <a:bodyPr/>
          <a:lstStyle>
            <a:lvl1pPr>
              <a:defRPr/>
            </a:lvl1pPr>
          </a:lstStyle>
          <a:p>
            <a:pPr>
              <a:defRPr/>
            </a:pPr>
            <a:r>
              <a:rPr lang="fr-FR"/>
              <a:t>DASSAULT SYSTEMES - Page     </a:t>
            </a:r>
            <a:r>
              <a:rPr lang="fr-FR" sz="500"/>
              <a:t> </a:t>
            </a:r>
            <a:endParaRPr lang="fr-FR"/>
          </a:p>
        </p:txBody>
      </p:sp>
      <p:sp>
        <p:nvSpPr>
          <p:cNvPr id="6" name="Rectangle 10"/>
          <p:cNvSpPr>
            <a:spLocks noGrp="1" noChangeArrowheads="1"/>
          </p:cNvSpPr>
          <p:nvPr>
            <p:ph type="sldNum" sz="quarter" idx="11"/>
          </p:nvPr>
        </p:nvSpPr>
        <p:spPr>
          <a:ln/>
        </p:spPr>
        <p:txBody>
          <a:bodyPr/>
          <a:lstStyle>
            <a:lvl1pPr>
              <a:defRPr/>
            </a:lvl1pPr>
          </a:lstStyle>
          <a:p>
            <a:pPr>
              <a:defRPr/>
            </a:pPr>
            <a:fld id="{187625E7-9F3B-4F43-82BB-02950A1DFF1C}" type="slidenum">
              <a:rPr lang="fr-FR"/>
              <a:pPr>
                <a:defRPr/>
              </a:pPr>
              <a:t>‹#›</a:t>
            </a:fld>
            <a:endParaRPr lang="fr-FR" dirty="0"/>
          </a:p>
        </p:txBody>
      </p:sp>
      <p:sp>
        <p:nvSpPr>
          <p:cNvPr id="7" name="Rectangle 8"/>
          <p:cNvSpPr>
            <a:spLocks noGrp="1" noChangeArrowheads="1"/>
          </p:cNvSpPr>
          <p:nvPr>
            <p:ph type="dt" sz="half" idx="12"/>
          </p:nvPr>
        </p:nvSpPr>
        <p:spPr>
          <a:ln/>
        </p:spPr>
        <p:txBody>
          <a:bodyPr/>
          <a:lstStyle>
            <a:lvl1pPr>
              <a:defRPr/>
            </a:lvl1pPr>
          </a:lstStyle>
          <a:p>
            <a:pPr>
              <a:defRPr/>
            </a:pP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inter"/>
          <p:cNvPicPr>
            <a:picLocks noChangeAspect="1" noChangeArrowheads="1"/>
          </p:cNvPicPr>
          <p:nvPr/>
        </p:nvPicPr>
        <p:blipFill>
          <a:blip r:embed="rId16"/>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768350" y="150813"/>
            <a:ext cx="8229600" cy="4508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smtClean="0"/>
              <a:t>Cliquez pour modifier le style du titre</a:t>
            </a:r>
          </a:p>
        </p:txBody>
      </p:sp>
      <p:sp>
        <p:nvSpPr>
          <p:cNvPr id="1028" name="Rectangle 3"/>
          <p:cNvSpPr>
            <a:spLocks noGrp="1" noChangeArrowheads="1"/>
          </p:cNvSpPr>
          <p:nvPr>
            <p:ph type="body" idx="1"/>
          </p:nvPr>
        </p:nvSpPr>
        <p:spPr bwMode="auto">
          <a:xfrm>
            <a:off x="679450" y="1316038"/>
            <a:ext cx="8229600" cy="3481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33" name="Rectangle 9"/>
          <p:cNvSpPr>
            <a:spLocks noGrp="1" noChangeArrowheads="1"/>
          </p:cNvSpPr>
          <p:nvPr>
            <p:ph type="ftr" sz="quarter" idx="3"/>
          </p:nvPr>
        </p:nvSpPr>
        <p:spPr bwMode="auto">
          <a:xfrm>
            <a:off x="676275" y="646906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700">
                <a:solidFill>
                  <a:srgbClr val="808080"/>
                </a:solidFill>
                <a:cs typeface="+mn-cs"/>
              </a:defRPr>
            </a:lvl1pPr>
          </a:lstStyle>
          <a:p>
            <a:pPr>
              <a:defRPr/>
            </a:pPr>
            <a:r>
              <a:rPr lang="fr-FR"/>
              <a:t>DASSAULT SYSTEMES - Page     </a:t>
            </a:r>
            <a:r>
              <a:rPr lang="fr-FR" sz="500"/>
              <a:t> </a:t>
            </a:r>
            <a:endParaRPr lang="fr-FR"/>
          </a:p>
        </p:txBody>
      </p:sp>
      <p:sp>
        <p:nvSpPr>
          <p:cNvPr id="1034" name="Rectangle 10"/>
          <p:cNvSpPr>
            <a:spLocks noGrp="1" noChangeArrowheads="1"/>
          </p:cNvSpPr>
          <p:nvPr>
            <p:ph type="sldNum" sz="quarter" idx="4"/>
          </p:nvPr>
        </p:nvSpPr>
        <p:spPr bwMode="auto">
          <a:xfrm>
            <a:off x="1985963" y="6462713"/>
            <a:ext cx="8572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700">
                <a:solidFill>
                  <a:srgbClr val="808080"/>
                </a:solidFill>
                <a:cs typeface="+mn-cs"/>
              </a:defRPr>
            </a:lvl1pPr>
          </a:lstStyle>
          <a:p>
            <a:pPr>
              <a:defRPr/>
            </a:pPr>
            <a:fld id="{E4948E1B-EA56-4936-BBAE-572B6727D776}" type="slidenum">
              <a:rPr lang="fr-FR"/>
              <a:pPr>
                <a:defRPr/>
              </a:pPr>
              <a:t>‹#›</a:t>
            </a:fld>
            <a:endParaRPr lang="fr-FR" dirty="0"/>
          </a:p>
        </p:txBody>
      </p:sp>
      <p:sp>
        <p:nvSpPr>
          <p:cNvPr id="1032" name="Rectangle 8"/>
          <p:cNvSpPr>
            <a:spLocks noGrp="1" noChangeArrowheads="1"/>
          </p:cNvSpPr>
          <p:nvPr>
            <p:ph type="dt" sz="half" idx="2"/>
          </p:nvPr>
        </p:nvSpPr>
        <p:spPr bwMode="auto">
          <a:xfrm>
            <a:off x="2144713" y="6465888"/>
            <a:ext cx="2133600" cy="476250"/>
          </a:xfrm>
          <a:prstGeom prst="rect">
            <a:avLst/>
          </a:prstGeom>
          <a:noFill/>
          <a:ln w="9525">
            <a:noFill/>
            <a:miter lim="800000"/>
            <a:headEnd/>
            <a:tailEnd/>
          </a:ln>
          <a:effectLst/>
        </p:spPr>
        <p:txBody>
          <a:bodyPr vert="horz" wrap="square" lIns="90000" tIns="45720" rIns="91440" bIns="45720" numCol="1" anchor="t" anchorCtr="0" compatLnSpc="1">
            <a:prstTxWarp prst="textNoShape">
              <a:avLst/>
            </a:prstTxWarp>
          </a:bodyPr>
          <a:lstStyle>
            <a:lvl1pPr>
              <a:defRPr sz="700">
                <a:solidFill>
                  <a:srgbClr val="808080"/>
                </a:solidFill>
                <a:cs typeface="+mn-cs"/>
              </a:defRPr>
            </a:lvl1pPr>
          </a:lstStyle>
          <a:p>
            <a:pPr>
              <a:defRPr/>
            </a:pPr>
            <a:endParaRPr lang="fr-FR"/>
          </a:p>
        </p:txBody>
      </p:sp>
      <p:sp>
        <p:nvSpPr>
          <p:cNvPr id="9" name="TextBox 8"/>
          <p:cNvSpPr txBox="1"/>
          <p:nvPr userDrawn="1"/>
        </p:nvSpPr>
        <p:spPr>
          <a:xfrm>
            <a:off x="152400" y="6629400"/>
            <a:ext cx="4532313" cy="246063"/>
          </a:xfrm>
          <a:prstGeom prst="rect">
            <a:avLst/>
          </a:prstGeom>
          <a:noFill/>
        </p:spPr>
        <p:txBody>
          <a:bodyPr wrap="none">
            <a:spAutoFit/>
          </a:bodyPr>
          <a:lstStyle/>
          <a:p>
            <a:pPr>
              <a:defRPr/>
            </a:pPr>
            <a:r>
              <a:rPr lang="en-US" sz="1000" b="1" dirty="0">
                <a:cs typeface="+mn-cs"/>
              </a:rPr>
              <a:t>DS / IBM / VARs Confidential - DO NOT PRINT OR LET TO CUSTOMERS</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5" r:id="rId3"/>
    <p:sldLayoutId id="2147483714" r:id="rId4"/>
    <p:sldLayoutId id="2147483713" r:id="rId5"/>
    <p:sldLayoutId id="2147483712" r:id="rId6"/>
    <p:sldLayoutId id="2147483711" r:id="rId7"/>
    <p:sldLayoutId id="2147483710" r:id="rId8"/>
    <p:sldLayoutId id="2147483709" r:id="rId9"/>
    <p:sldLayoutId id="2147483708" r:id="rId10"/>
    <p:sldLayoutId id="2147483707" r:id="rId11"/>
    <p:sldLayoutId id="2147483706" r:id="rId12"/>
    <p:sldLayoutId id="2147483718" r:id="rId13"/>
    <p:sldLayoutId id="2147483719" r:id="rId14"/>
  </p:sldLayoutIdLst>
  <p:hf hdr="0" dt="0"/>
  <p:txStyles>
    <p:titleStyle>
      <a:lvl1pPr algn="l" rtl="0" eaLnBrk="0" fontAlgn="base" hangingPunct="0">
        <a:lnSpc>
          <a:spcPct val="90000"/>
        </a:lnSpc>
        <a:spcBef>
          <a:spcPct val="0"/>
        </a:spcBef>
        <a:spcAft>
          <a:spcPct val="0"/>
        </a:spcAft>
        <a:defRPr sz="2600" b="1">
          <a:solidFill>
            <a:srgbClr val="120C80"/>
          </a:solidFill>
          <a:latin typeface="+mj-lt"/>
          <a:ea typeface="+mj-ea"/>
          <a:cs typeface="+mj-cs"/>
        </a:defRPr>
      </a:lvl1pPr>
      <a:lvl2pPr algn="l" rtl="0" eaLnBrk="0" fontAlgn="base" hangingPunct="0">
        <a:lnSpc>
          <a:spcPct val="90000"/>
        </a:lnSpc>
        <a:spcBef>
          <a:spcPct val="0"/>
        </a:spcBef>
        <a:spcAft>
          <a:spcPct val="0"/>
        </a:spcAft>
        <a:defRPr sz="2600" b="1">
          <a:solidFill>
            <a:srgbClr val="120C80"/>
          </a:solidFill>
          <a:latin typeface="Arial" charset="0"/>
          <a:cs typeface="Arial" charset="0"/>
        </a:defRPr>
      </a:lvl2pPr>
      <a:lvl3pPr algn="l" rtl="0" eaLnBrk="0" fontAlgn="base" hangingPunct="0">
        <a:lnSpc>
          <a:spcPct val="90000"/>
        </a:lnSpc>
        <a:spcBef>
          <a:spcPct val="0"/>
        </a:spcBef>
        <a:spcAft>
          <a:spcPct val="0"/>
        </a:spcAft>
        <a:defRPr sz="2600" b="1">
          <a:solidFill>
            <a:srgbClr val="120C80"/>
          </a:solidFill>
          <a:latin typeface="Arial" charset="0"/>
          <a:cs typeface="Arial" charset="0"/>
        </a:defRPr>
      </a:lvl3pPr>
      <a:lvl4pPr algn="l" rtl="0" eaLnBrk="0" fontAlgn="base" hangingPunct="0">
        <a:lnSpc>
          <a:spcPct val="90000"/>
        </a:lnSpc>
        <a:spcBef>
          <a:spcPct val="0"/>
        </a:spcBef>
        <a:spcAft>
          <a:spcPct val="0"/>
        </a:spcAft>
        <a:defRPr sz="2600" b="1">
          <a:solidFill>
            <a:srgbClr val="120C80"/>
          </a:solidFill>
          <a:latin typeface="Arial" charset="0"/>
          <a:cs typeface="Arial" charset="0"/>
        </a:defRPr>
      </a:lvl4pPr>
      <a:lvl5pPr algn="l" rtl="0" eaLnBrk="0" fontAlgn="base" hangingPunct="0">
        <a:lnSpc>
          <a:spcPct val="90000"/>
        </a:lnSpc>
        <a:spcBef>
          <a:spcPct val="0"/>
        </a:spcBef>
        <a:spcAft>
          <a:spcPct val="0"/>
        </a:spcAft>
        <a:defRPr sz="2600" b="1">
          <a:solidFill>
            <a:srgbClr val="120C80"/>
          </a:solidFill>
          <a:latin typeface="Arial" charset="0"/>
          <a:cs typeface="Arial" charset="0"/>
        </a:defRPr>
      </a:lvl5pPr>
      <a:lvl6pPr marL="457200" algn="l" rtl="0" fontAlgn="base">
        <a:lnSpc>
          <a:spcPct val="90000"/>
        </a:lnSpc>
        <a:spcBef>
          <a:spcPct val="0"/>
        </a:spcBef>
        <a:spcAft>
          <a:spcPct val="0"/>
        </a:spcAft>
        <a:defRPr sz="2600" b="1">
          <a:solidFill>
            <a:srgbClr val="120C80"/>
          </a:solidFill>
          <a:latin typeface="Arial" charset="0"/>
          <a:cs typeface="Arial" charset="0"/>
        </a:defRPr>
      </a:lvl6pPr>
      <a:lvl7pPr marL="914400" algn="l" rtl="0" fontAlgn="base">
        <a:lnSpc>
          <a:spcPct val="90000"/>
        </a:lnSpc>
        <a:spcBef>
          <a:spcPct val="0"/>
        </a:spcBef>
        <a:spcAft>
          <a:spcPct val="0"/>
        </a:spcAft>
        <a:defRPr sz="2600" b="1">
          <a:solidFill>
            <a:srgbClr val="120C80"/>
          </a:solidFill>
          <a:latin typeface="Arial" charset="0"/>
          <a:cs typeface="Arial" charset="0"/>
        </a:defRPr>
      </a:lvl7pPr>
      <a:lvl8pPr marL="1371600" algn="l" rtl="0" fontAlgn="base">
        <a:lnSpc>
          <a:spcPct val="90000"/>
        </a:lnSpc>
        <a:spcBef>
          <a:spcPct val="0"/>
        </a:spcBef>
        <a:spcAft>
          <a:spcPct val="0"/>
        </a:spcAft>
        <a:defRPr sz="2600" b="1">
          <a:solidFill>
            <a:srgbClr val="120C80"/>
          </a:solidFill>
          <a:latin typeface="Arial" charset="0"/>
          <a:cs typeface="Arial" charset="0"/>
        </a:defRPr>
      </a:lvl8pPr>
      <a:lvl9pPr marL="1828800" algn="l" rtl="0" fontAlgn="base">
        <a:lnSpc>
          <a:spcPct val="90000"/>
        </a:lnSpc>
        <a:spcBef>
          <a:spcPct val="0"/>
        </a:spcBef>
        <a:spcAft>
          <a:spcPct val="0"/>
        </a:spcAft>
        <a:defRPr sz="2600" b="1">
          <a:solidFill>
            <a:srgbClr val="120C80"/>
          </a:solidFill>
          <a:latin typeface="Arial" charset="0"/>
          <a:cs typeface="Arial" charset="0"/>
        </a:defRPr>
      </a:lvl9pPr>
    </p:titleStyle>
    <p:bodyStyle>
      <a:lvl1pPr marL="342900" indent="-342900" algn="l" rtl="0" eaLnBrk="0" fontAlgn="base" hangingPunct="0">
        <a:lnSpc>
          <a:spcPct val="90000"/>
        </a:lnSpc>
        <a:spcBef>
          <a:spcPct val="40000"/>
        </a:spcBef>
        <a:spcAft>
          <a:spcPct val="0"/>
        </a:spcAft>
        <a:buBlip>
          <a:blip r:embed="rId17"/>
        </a:buBlip>
        <a:defRPr sz="2000" b="1">
          <a:solidFill>
            <a:srgbClr val="120C80"/>
          </a:solidFill>
          <a:latin typeface="+mn-lt"/>
          <a:ea typeface="+mn-ea"/>
          <a:cs typeface="+mn-cs"/>
        </a:defRPr>
      </a:lvl1pPr>
      <a:lvl2pPr marL="522288" indent="327025" algn="l" rtl="0" eaLnBrk="0" fontAlgn="base" hangingPunct="0">
        <a:lnSpc>
          <a:spcPct val="90000"/>
        </a:lnSpc>
        <a:spcBef>
          <a:spcPct val="30000"/>
        </a:spcBef>
        <a:spcAft>
          <a:spcPct val="0"/>
        </a:spcAft>
        <a:buBlip>
          <a:blip r:embed="rId18"/>
        </a:buBlip>
        <a:defRPr sz="2000">
          <a:solidFill>
            <a:srgbClr val="120C80"/>
          </a:solidFill>
          <a:latin typeface="+mn-lt"/>
          <a:cs typeface="+mn-cs"/>
        </a:defRPr>
      </a:lvl2pPr>
      <a:lvl3pPr marL="1254125" indent="-198438" algn="l" rtl="0" eaLnBrk="0" fontAlgn="base" hangingPunct="0">
        <a:lnSpc>
          <a:spcPct val="90000"/>
        </a:lnSpc>
        <a:spcBef>
          <a:spcPct val="25000"/>
        </a:spcBef>
        <a:spcAft>
          <a:spcPct val="0"/>
        </a:spcAft>
        <a:buBlip>
          <a:blip r:embed="rId19"/>
        </a:buBlip>
        <a:defRPr sz="1500">
          <a:solidFill>
            <a:srgbClr val="120C80"/>
          </a:solidFill>
          <a:latin typeface="+mn-lt"/>
          <a:cs typeface="+mn-cs"/>
        </a:defRPr>
      </a:lvl3pPr>
      <a:lvl4pPr marL="1547813" indent="-176213" algn="l" rtl="0" eaLnBrk="0" fontAlgn="base" hangingPunct="0">
        <a:lnSpc>
          <a:spcPct val="90000"/>
        </a:lnSpc>
        <a:spcBef>
          <a:spcPct val="20000"/>
        </a:spcBef>
        <a:spcAft>
          <a:spcPct val="0"/>
        </a:spcAft>
        <a:buChar char="–"/>
        <a:defRPr sz="1400" i="1">
          <a:solidFill>
            <a:srgbClr val="120C80"/>
          </a:solidFill>
          <a:latin typeface="+mn-lt"/>
          <a:cs typeface="+mn-cs"/>
        </a:defRPr>
      </a:lvl4pPr>
      <a:lvl5pPr marL="1887538" indent="-176213" algn="l" rtl="0" eaLnBrk="0" fontAlgn="base" hangingPunct="0">
        <a:lnSpc>
          <a:spcPct val="90000"/>
        </a:lnSpc>
        <a:spcBef>
          <a:spcPct val="20000"/>
        </a:spcBef>
        <a:spcAft>
          <a:spcPct val="0"/>
        </a:spcAft>
        <a:buChar char="»"/>
        <a:defRPr sz="1200" i="1">
          <a:solidFill>
            <a:srgbClr val="120C80"/>
          </a:solidFill>
          <a:latin typeface="+mn-lt"/>
          <a:cs typeface="+mn-cs"/>
        </a:defRPr>
      </a:lvl5pPr>
      <a:lvl6pPr marL="2344738" indent="-176213" algn="l" rtl="0" fontAlgn="base">
        <a:lnSpc>
          <a:spcPct val="90000"/>
        </a:lnSpc>
        <a:spcBef>
          <a:spcPct val="20000"/>
        </a:spcBef>
        <a:spcAft>
          <a:spcPct val="0"/>
        </a:spcAft>
        <a:buChar char="»"/>
        <a:defRPr sz="1200" i="1">
          <a:solidFill>
            <a:srgbClr val="120C80"/>
          </a:solidFill>
          <a:latin typeface="+mn-lt"/>
          <a:cs typeface="+mn-cs"/>
        </a:defRPr>
      </a:lvl6pPr>
      <a:lvl7pPr marL="2801938" indent="-176213" algn="l" rtl="0" fontAlgn="base">
        <a:lnSpc>
          <a:spcPct val="90000"/>
        </a:lnSpc>
        <a:spcBef>
          <a:spcPct val="20000"/>
        </a:spcBef>
        <a:spcAft>
          <a:spcPct val="0"/>
        </a:spcAft>
        <a:buChar char="»"/>
        <a:defRPr sz="1200" i="1">
          <a:solidFill>
            <a:srgbClr val="120C80"/>
          </a:solidFill>
          <a:latin typeface="+mn-lt"/>
          <a:cs typeface="+mn-cs"/>
        </a:defRPr>
      </a:lvl7pPr>
      <a:lvl8pPr marL="3259138" indent="-176213" algn="l" rtl="0" fontAlgn="base">
        <a:lnSpc>
          <a:spcPct val="90000"/>
        </a:lnSpc>
        <a:spcBef>
          <a:spcPct val="20000"/>
        </a:spcBef>
        <a:spcAft>
          <a:spcPct val="0"/>
        </a:spcAft>
        <a:buChar char="»"/>
        <a:defRPr sz="1200" i="1">
          <a:solidFill>
            <a:srgbClr val="120C80"/>
          </a:solidFill>
          <a:latin typeface="+mn-lt"/>
          <a:cs typeface="+mn-cs"/>
        </a:defRPr>
      </a:lvl8pPr>
      <a:lvl9pPr marL="3716338" indent="-176213" algn="l" rtl="0" fontAlgn="base">
        <a:lnSpc>
          <a:spcPct val="90000"/>
        </a:lnSpc>
        <a:spcBef>
          <a:spcPct val="20000"/>
        </a:spcBef>
        <a:spcAft>
          <a:spcPct val="0"/>
        </a:spcAft>
        <a:buChar char="»"/>
        <a:defRPr sz="1200" i="1">
          <a:solidFill>
            <a:srgbClr val="120C8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9.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0.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gif"/><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29.jpe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5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6.jpeg"/><Relationship Id="rId5" Type="http://schemas.openxmlformats.org/officeDocument/2006/relationships/image" Target="../media/image61.png"/><Relationship Id="rId10" Type="http://schemas.openxmlformats.org/officeDocument/2006/relationships/image" Target="../media/image50.png"/><Relationship Id="rId4" Type="http://schemas.openxmlformats.org/officeDocument/2006/relationships/image" Target="../media/image60.jpe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jpe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4.jpeg"/><Relationship Id="rId11" Type="http://schemas.openxmlformats.org/officeDocument/2006/relationships/image" Target="../media/image62.png"/><Relationship Id="rId5" Type="http://schemas.openxmlformats.org/officeDocument/2006/relationships/image" Target="../media/image63.jpeg"/><Relationship Id="rId10" Type="http://schemas.openxmlformats.org/officeDocument/2006/relationships/image" Target="../media/image61.png"/><Relationship Id="rId4" Type="http://schemas.openxmlformats.org/officeDocument/2006/relationships/image" Target="../media/image68.jpeg"/><Relationship Id="rId9" Type="http://schemas.openxmlformats.org/officeDocument/2006/relationships/image" Target="../media/image59.jpe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1.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29.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74.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50.png"/><Relationship Id="rId4" Type="http://schemas.openxmlformats.org/officeDocument/2006/relationships/image" Target="../media/image59.jpeg"/><Relationship Id="rId9" Type="http://schemas.openxmlformats.org/officeDocument/2006/relationships/image" Target="../media/image64.jpeg"/></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7.jpeg"/><Relationship Id="rId7"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3.png"/><Relationship Id="rId10" Type="http://schemas.openxmlformats.org/officeDocument/2006/relationships/image" Target="../media/image53.jpeg"/><Relationship Id="rId4" Type="http://schemas.openxmlformats.org/officeDocument/2006/relationships/image" Target="../media/image2.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2.gif"/><Relationship Id="rId5" Type="http://schemas.openxmlformats.org/officeDocument/2006/relationships/image" Target="../media/image81.gif"/><Relationship Id="rId4" Type="http://schemas.openxmlformats.org/officeDocument/2006/relationships/image" Target="../media/image80.gif"/></Relationships>
</file>

<file path=ppt/slides/_rels/slide3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71.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0.png"/><Relationship Id="rId4" Type="http://schemas.openxmlformats.org/officeDocument/2006/relationships/image" Target="../media/image72.jpe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ctrTitle"/>
          </p:nvPr>
        </p:nvSpPr>
        <p:spPr>
          <a:xfrm>
            <a:off x="152400" y="1600200"/>
            <a:ext cx="8686800" cy="1447800"/>
          </a:xfrm>
        </p:spPr>
        <p:txBody>
          <a:bodyPr anchor="ctr"/>
          <a:lstStyle/>
          <a:p>
            <a:pPr eaLnBrk="1" hangingPunct="1"/>
            <a:r>
              <a:rPr lang="en-US" sz="3200" b="0" smtClean="0"/>
              <a:t>V6 Transition Strategies</a:t>
            </a:r>
            <a:br>
              <a:rPr lang="en-US" sz="3200" b="0" smtClean="0"/>
            </a:br>
            <a:r>
              <a:rPr lang="en-US" sz="2400" b="0" smtClean="0"/>
              <a:t>Protecting IP, Maximizing Existing Investments</a:t>
            </a:r>
            <a:br>
              <a:rPr lang="en-US" sz="2400" b="0" smtClean="0"/>
            </a:br>
            <a:r>
              <a:rPr lang="en-US" sz="2400" b="0" smtClean="0"/>
              <a:t>How Customers Can Safely Move to V6?</a:t>
            </a:r>
          </a:p>
        </p:txBody>
      </p:sp>
      <p:pic>
        <p:nvPicPr>
          <p:cNvPr id="18434" name="Picture 2" descr="C:\Documents and Settings\fmp\Desktop\iStock_000003306543XSmall.jpg"/>
          <p:cNvPicPr>
            <a:picLocks noChangeAspect="1" noChangeArrowheads="1"/>
          </p:cNvPicPr>
          <p:nvPr/>
        </p:nvPicPr>
        <p:blipFill>
          <a:blip r:embed="rId3"/>
          <a:srcRect/>
          <a:stretch>
            <a:fillRect/>
          </a:stretch>
        </p:blipFill>
        <p:spPr bwMode="auto">
          <a:xfrm>
            <a:off x="6781800" y="3429000"/>
            <a:ext cx="1914525" cy="1905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a:spLocks noGrp="1" noChangeArrowheads="1"/>
          </p:cNvSpPr>
          <p:nvPr>
            <p:ph type="ctrTitle" idx="4294967295"/>
          </p:nvPr>
        </p:nvSpPr>
        <p:spPr>
          <a:xfrm>
            <a:off x="152400" y="1600200"/>
            <a:ext cx="8686800" cy="1295400"/>
          </a:xfrm>
        </p:spPr>
        <p:txBody>
          <a:bodyPr anchor="ctr"/>
          <a:lstStyle/>
          <a:p>
            <a:pPr algn="r" eaLnBrk="1" hangingPunct="1">
              <a:lnSpc>
                <a:spcPct val="95000"/>
              </a:lnSpc>
            </a:pPr>
            <a:r>
              <a:rPr lang="en-US" sz="3200" b="0" smtClean="0"/>
              <a:t>V6 Transition Strategies</a:t>
            </a:r>
            <a:br>
              <a:rPr lang="en-US" sz="3200" b="0" smtClean="0"/>
            </a:br>
            <a:r>
              <a:rPr lang="en-US" sz="2800" b="0" i="1" smtClean="0">
                <a:solidFill>
                  <a:srgbClr val="FF0000"/>
                </a:solidFill>
              </a:rPr>
              <a:t>Control</a:t>
            </a:r>
            <a:endParaRPr lang="en-US" sz="2400" b="0" i="1"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6" descr="http://5axes.free.fr/Chrono/catiaV4.jpg"/>
          <p:cNvPicPr>
            <a:picLocks noChangeAspect="1" noChangeArrowheads="1"/>
          </p:cNvPicPr>
          <p:nvPr/>
        </p:nvPicPr>
        <p:blipFill>
          <a:blip r:embed="rId3"/>
          <a:srcRect/>
          <a:stretch>
            <a:fillRect/>
          </a:stretch>
        </p:blipFill>
        <p:spPr bwMode="auto">
          <a:xfrm>
            <a:off x="381001" y="2069854"/>
            <a:ext cx="1371600" cy="947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Rectangle 30"/>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2" name="Right Arrow 41"/>
          <p:cNvSpPr/>
          <p:nvPr/>
        </p:nvSpPr>
        <p:spPr>
          <a:xfrm rot="18374684">
            <a:off x="3476625" y="1812925"/>
            <a:ext cx="3046413" cy="1617663"/>
          </a:xfrm>
          <a:prstGeom prst="rightArrow">
            <a:avLst/>
          </a:prstGeom>
          <a:solidFill>
            <a:schemeClr val="accent2">
              <a:lumMod val="20000"/>
              <a:lumOff val="8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9" name="Picture 3"/>
          <p:cNvPicPr>
            <a:picLocks noChangeAspect="1" noChangeArrowheads="1"/>
          </p:cNvPicPr>
          <p:nvPr/>
        </p:nvPicPr>
        <p:blipFill>
          <a:blip r:embed="rId4"/>
          <a:srcRect/>
          <a:stretch>
            <a:fillRect/>
          </a:stretch>
        </p:blipFill>
        <p:spPr bwMode="auto">
          <a:xfrm>
            <a:off x="381000" y="3139083"/>
            <a:ext cx="1359517" cy="911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7942" name="Title 1"/>
          <p:cNvSpPr>
            <a:spLocks noGrp="1"/>
          </p:cNvSpPr>
          <p:nvPr>
            <p:ph type="title" idx="4294967295"/>
          </p:nvPr>
        </p:nvSpPr>
        <p:spPr>
          <a:xfrm>
            <a:off x="768350" y="150813"/>
            <a:ext cx="8375650" cy="450850"/>
          </a:xfrm>
        </p:spPr>
        <p:txBody>
          <a:bodyPr/>
          <a:lstStyle/>
          <a:p>
            <a:pPr eaLnBrk="1" hangingPunct="1"/>
            <a:r>
              <a:rPr lang="en-US" smtClean="0"/>
              <a:t>A – XBOM Collaboration &amp; EC Management</a:t>
            </a:r>
            <a:endParaRPr lang="en-US" smtClean="0">
              <a:solidFill>
                <a:srgbClr val="FF0000"/>
              </a:solidFill>
            </a:endParaRPr>
          </a:p>
        </p:txBody>
      </p:sp>
      <p:sp>
        <p:nvSpPr>
          <p:cNvPr id="20" name="Rounded Rectangle 60"/>
          <p:cNvSpPr>
            <a:spLocks noChangeArrowheads="1"/>
          </p:cNvSpPr>
          <p:nvPr/>
        </p:nvSpPr>
        <p:spPr bwMode="auto">
          <a:xfrm>
            <a:off x="2819400" y="3417888"/>
            <a:ext cx="1600200" cy="641350"/>
          </a:xfrm>
          <a:prstGeom prst="roundRect">
            <a:avLst>
              <a:gd name="adj" fmla="val 16667"/>
            </a:avLst>
          </a:prstGeom>
          <a:solidFill>
            <a:srgbClr val="99FF99"/>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defRPr/>
            </a:pPr>
            <a:r>
              <a:rPr lang="fr-FR" sz="1050" b="1" dirty="0">
                <a:solidFill>
                  <a:srgbClr val="000000"/>
                </a:solidFill>
                <a:cs typeface="+mn-cs"/>
              </a:rPr>
              <a:t>ENOVIA Engineering Central &amp; Variant Conf. Central</a:t>
            </a:r>
          </a:p>
        </p:txBody>
      </p:sp>
      <p:cxnSp>
        <p:nvCxnSpPr>
          <p:cNvPr id="21" name="Shape 67"/>
          <p:cNvCxnSpPr>
            <a:cxnSpLocks noChangeShapeType="1"/>
            <a:stCxn id="43" idx="2"/>
            <a:endCxn id="28" idx="2"/>
          </p:cNvCxnSpPr>
          <p:nvPr/>
        </p:nvCxnSpPr>
        <p:spPr bwMode="auto">
          <a:xfrm rot="5400000" flipH="1" flipV="1">
            <a:off x="2669382" y="2894806"/>
            <a:ext cx="30162" cy="3241675"/>
          </a:xfrm>
          <a:prstGeom prst="bentConnector3">
            <a:avLst>
              <a:gd name="adj1" fmla="val -1041789"/>
            </a:avLst>
          </a:prstGeom>
          <a:noFill/>
          <a:ln w="28575" algn="ctr">
            <a:solidFill>
              <a:schemeClr val="accent6">
                <a:lumMod val="75000"/>
              </a:schemeClr>
            </a:solidFill>
            <a:round/>
            <a:headEnd type="arrow" w="med" len="med"/>
            <a:tailEnd type="arrow" w="med" len="med"/>
          </a:ln>
        </p:spPr>
      </p:cxnSp>
      <p:pic>
        <p:nvPicPr>
          <p:cNvPr id="6" name="Picture 8"/>
          <p:cNvPicPr>
            <a:picLocks noChangeAspect="1" noChangeArrowheads="1"/>
          </p:cNvPicPr>
          <p:nvPr/>
        </p:nvPicPr>
        <p:blipFill>
          <a:blip r:embed="rId5" cstate="print"/>
          <a:srcRect t="12299"/>
          <a:stretch>
            <a:fillRect/>
          </a:stretch>
        </p:blipFill>
        <p:spPr>
          <a:xfrm>
            <a:off x="3505200" y="2438400"/>
            <a:ext cx="1320805" cy="892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ounded Rectangle 60"/>
          <p:cNvSpPr>
            <a:spLocks noChangeArrowheads="1"/>
          </p:cNvSpPr>
          <p:nvPr/>
        </p:nvSpPr>
        <p:spPr bwMode="auto">
          <a:xfrm>
            <a:off x="228600" y="1981200"/>
            <a:ext cx="1292225" cy="292100"/>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24" name="Rounded Rectangle 60"/>
          <p:cNvSpPr>
            <a:spLocks noChangeArrowheads="1"/>
          </p:cNvSpPr>
          <p:nvPr/>
        </p:nvSpPr>
        <p:spPr bwMode="auto">
          <a:xfrm>
            <a:off x="3048000" y="1371600"/>
            <a:ext cx="2667000" cy="641350"/>
          </a:xfrm>
          <a:prstGeom prst="roundRect">
            <a:avLst>
              <a:gd name="adj" fmla="val 16667"/>
            </a:avLst>
          </a:prstGeom>
          <a:solidFill>
            <a:schemeClr val="accent3">
              <a:lumMod val="95000"/>
              <a:alpha val="70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MultiCAD Management, Program Management, Requirements Management, Compliancy, etc.</a:t>
            </a:r>
          </a:p>
        </p:txBody>
      </p:sp>
      <p:sp>
        <p:nvSpPr>
          <p:cNvPr id="40" name="TextBox 39"/>
          <p:cNvSpPr txBox="1">
            <a:spLocks noChangeArrowheads="1"/>
          </p:cNvSpPr>
          <p:nvPr/>
        </p:nvSpPr>
        <p:spPr bwMode="auto">
          <a:xfrm>
            <a:off x="1946275" y="4622800"/>
            <a:ext cx="884238" cy="276225"/>
          </a:xfrm>
          <a:prstGeom prst="rect">
            <a:avLst/>
          </a:prstGeom>
          <a:noFill/>
          <a:ln w="9525">
            <a:noFill/>
            <a:miter lim="800000"/>
            <a:headEnd/>
            <a:tailEnd/>
          </a:ln>
        </p:spPr>
        <p:txBody>
          <a:bodyPr wrap="none">
            <a:spAutoFit/>
          </a:bodyPr>
          <a:lstStyle/>
          <a:p>
            <a:r>
              <a:rPr lang="en-US" sz="1200" b="1"/>
              <a:t>ECR/ECO</a:t>
            </a:r>
          </a:p>
        </p:txBody>
      </p:sp>
      <p:grpSp>
        <p:nvGrpSpPr>
          <p:cNvPr id="167949" name="Group 43"/>
          <p:cNvGrpSpPr>
            <a:grpSpLocks/>
          </p:cNvGrpSpPr>
          <p:nvPr/>
        </p:nvGrpSpPr>
        <p:grpSpPr bwMode="auto">
          <a:xfrm>
            <a:off x="42863" y="5472113"/>
            <a:ext cx="2166937" cy="865187"/>
            <a:chOff x="2477" y="0"/>
            <a:chExt cx="2166863" cy="866745"/>
          </a:xfrm>
        </p:grpSpPr>
        <p:sp>
          <p:nvSpPr>
            <p:cNvPr id="45" name="Pentagon 44"/>
            <p:cNvSpPr/>
            <p:nvPr/>
          </p:nvSpPr>
          <p:spPr>
            <a:xfrm>
              <a:off x="2477" y="0"/>
              <a:ext cx="2166863" cy="866745"/>
            </a:xfrm>
            <a:prstGeom prst="homePlate">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46" name="Pentagon 4"/>
            <p:cNvSpPr/>
            <p:nvPr/>
          </p:nvSpPr>
          <p:spPr>
            <a:xfrm>
              <a:off x="2477" y="0"/>
              <a:ext cx="1949383" cy="866745"/>
            </a:xfrm>
            <a:prstGeom prst="rect">
              <a:avLst/>
            </a:prstGeom>
          </p:spPr>
          <p:style>
            <a:lnRef idx="0">
              <a:scrgbClr r="0" g="0" b="0"/>
            </a:lnRef>
            <a:fillRef idx="0">
              <a:scrgbClr r="0" g="0" b="0"/>
            </a:fillRef>
            <a:effectRef idx="0">
              <a:scrgbClr r="0" g="0" b="0"/>
            </a:effectRef>
            <a:fontRef idx="minor">
              <a:schemeClr val="lt1"/>
            </a:fontRef>
          </p:style>
          <p:txBody>
            <a:bodyPr lIns="53340" tIns="26670" rIns="13335" bIns="26670" anchor="ctr"/>
            <a:lstStyle/>
            <a:p>
              <a:pPr algn="ctr" defTabSz="444500">
                <a:spcAft>
                  <a:spcPct val="35000"/>
                </a:spcAft>
              </a:pPr>
              <a:r>
                <a:rPr lang="en-US" sz="1200" b="1">
                  <a:solidFill>
                    <a:srgbClr val="FFFFFF"/>
                  </a:solidFill>
                </a:rPr>
                <a:t>Keep CATIA V4/V5 community </a:t>
              </a:r>
              <a:br>
                <a:rPr lang="en-US" sz="1200" b="1">
                  <a:solidFill>
                    <a:srgbClr val="FFFFFF"/>
                  </a:solidFill>
                </a:rPr>
              </a:br>
              <a:r>
                <a:rPr lang="en-US" sz="1200" b="1">
                  <a:solidFill>
                    <a:srgbClr val="FFFFFF"/>
                  </a:solidFill>
                </a:rPr>
                <a:t>on ENOVIA VPM V4 / V5</a:t>
              </a:r>
            </a:p>
          </p:txBody>
        </p:sp>
      </p:grpSp>
      <p:grpSp>
        <p:nvGrpSpPr>
          <p:cNvPr id="4" name="Group 46"/>
          <p:cNvGrpSpPr>
            <a:grpSpLocks/>
          </p:cNvGrpSpPr>
          <p:nvPr/>
        </p:nvGrpSpPr>
        <p:grpSpPr bwMode="auto">
          <a:xfrm>
            <a:off x="1789113" y="5472113"/>
            <a:ext cx="2166937" cy="865187"/>
            <a:chOff x="1735968" y="0"/>
            <a:chExt cx="2166863" cy="866745"/>
          </a:xfrm>
        </p:grpSpPr>
        <p:sp>
          <p:nvSpPr>
            <p:cNvPr id="48" name="Chevron 47"/>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49" name="Chevron 4"/>
            <p:cNvSpPr/>
            <p:nvPr/>
          </p:nvSpPr>
          <p:spPr>
            <a:xfrm>
              <a:off x="216934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0005" tIns="26670" rIns="13335" bIns="26670" spcCol="1270" anchor="ctr"/>
            <a:lstStyle/>
            <a:p>
              <a:pPr algn="ctr" defTabSz="444500">
                <a:spcAft>
                  <a:spcPct val="35000"/>
                </a:spcAft>
                <a:defRPr/>
              </a:pPr>
              <a:r>
                <a:rPr lang="en-US" sz="1200" b="1" dirty="0"/>
                <a:t>Create a composite Engineering Bill-of-Material in V6</a:t>
              </a:r>
              <a:endParaRPr lang="fr-FR" sz="1200" b="1" dirty="0"/>
            </a:p>
          </p:txBody>
        </p:sp>
      </p:grpSp>
      <p:grpSp>
        <p:nvGrpSpPr>
          <p:cNvPr id="5" name="Group 49"/>
          <p:cNvGrpSpPr>
            <a:grpSpLocks/>
          </p:cNvGrpSpPr>
          <p:nvPr/>
        </p:nvGrpSpPr>
        <p:grpSpPr bwMode="auto">
          <a:xfrm>
            <a:off x="3548063" y="5472113"/>
            <a:ext cx="2166937" cy="865187"/>
            <a:chOff x="3469458" y="0"/>
            <a:chExt cx="2166863" cy="866745"/>
          </a:xfrm>
        </p:grpSpPr>
        <p:sp>
          <p:nvSpPr>
            <p:cNvPr id="51" name="Chevron 50"/>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52" name="Chevron 4"/>
            <p:cNvSpPr/>
            <p:nvPr/>
          </p:nvSpPr>
          <p:spPr>
            <a:xfrm>
              <a:off x="390283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0005" tIns="26670" rIns="13335" bIns="26670" spcCol="1270" anchor="ctr"/>
            <a:lstStyle/>
            <a:p>
              <a:pPr algn="ctr" defTabSz="444500">
                <a:spcAft>
                  <a:spcPct val="35000"/>
                </a:spcAft>
                <a:defRPr/>
              </a:pPr>
              <a:r>
                <a:rPr lang="en-US" sz="1200" b="1" dirty="0"/>
                <a:t>Orchestrate EBOM / Product Structure modifications</a:t>
              </a:r>
            </a:p>
          </p:txBody>
        </p:sp>
      </p:grpSp>
      <p:sp>
        <p:nvSpPr>
          <p:cNvPr id="53" name="TextBox 52"/>
          <p:cNvSpPr txBox="1"/>
          <p:nvPr/>
        </p:nvSpPr>
        <p:spPr>
          <a:xfrm>
            <a:off x="3517900" y="2654300"/>
            <a:ext cx="1311275" cy="461963"/>
          </a:xfrm>
          <a:prstGeom prst="rect">
            <a:avLst/>
          </a:prstGeom>
          <a:solidFill>
            <a:schemeClr val="accent3">
              <a:alpha val="70000"/>
            </a:schemeClr>
          </a:solidFill>
        </p:spPr>
        <p:txBody>
          <a:bodyPr>
            <a:spAutoFit/>
          </a:bodyPr>
          <a:lstStyle/>
          <a:p>
            <a:pPr algn="ctr">
              <a:defRPr/>
            </a:pPr>
            <a:r>
              <a:rPr lang="en-US" sz="1200" b="1" dirty="0">
                <a:solidFill>
                  <a:srgbClr val="FF0000"/>
                </a:solidFill>
                <a:cs typeface="+mn-cs"/>
              </a:rPr>
              <a:t>Single EBOM </a:t>
            </a:r>
            <a:br>
              <a:rPr lang="en-US" sz="1200" b="1" dirty="0">
                <a:solidFill>
                  <a:srgbClr val="FF0000"/>
                </a:solidFill>
                <a:cs typeface="+mn-cs"/>
              </a:rPr>
            </a:br>
            <a:r>
              <a:rPr lang="en-US" sz="1200" b="1" dirty="0">
                <a:solidFill>
                  <a:srgbClr val="FF0000"/>
                </a:solidFill>
                <a:cs typeface="+mn-cs"/>
              </a:rPr>
              <a:t>Definition</a:t>
            </a:r>
          </a:p>
        </p:txBody>
      </p:sp>
      <p:pic>
        <p:nvPicPr>
          <p:cNvPr id="65" name="Picture 103" descr="PSNScreenShot"/>
          <p:cNvPicPr>
            <a:picLocks noChangeAspect="1" noChangeArrowheads="1"/>
          </p:cNvPicPr>
          <p:nvPr/>
        </p:nvPicPr>
        <p:blipFill>
          <a:blip r:embed="rId6" cstate="print"/>
          <a:srcRect/>
          <a:stretch>
            <a:fillRect/>
          </a:stretch>
        </p:blipFill>
        <p:spPr bwMode="auto">
          <a:xfrm>
            <a:off x="1447800" y="2971800"/>
            <a:ext cx="957037"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3" name="Flowchart: Magnetic Disk 52"/>
          <p:cNvSpPr>
            <a:spLocks noChangeArrowheads="1"/>
          </p:cNvSpPr>
          <p:nvPr/>
        </p:nvSpPr>
        <p:spPr bwMode="auto">
          <a:xfrm>
            <a:off x="93663" y="4100513"/>
            <a:ext cx="1939925" cy="430212"/>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pPr>
            <a:r>
              <a:rPr lang="fr-FR" sz="1000" b="1">
                <a:solidFill>
                  <a:srgbClr val="000000"/>
                </a:solidFill>
              </a:rPr>
              <a:t>ENOVIA VPM V4 / V5</a:t>
            </a:r>
          </a:p>
        </p:txBody>
      </p:sp>
      <p:sp>
        <p:nvSpPr>
          <p:cNvPr id="28" name="Rounded Rectangle 60"/>
          <p:cNvSpPr>
            <a:spLocks noChangeArrowheads="1"/>
          </p:cNvSpPr>
          <p:nvPr/>
        </p:nvSpPr>
        <p:spPr bwMode="auto">
          <a:xfrm>
            <a:off x="2819400" y="4100513"/>
            <a:ext cx="2971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sp>
        <p:nvSpPr>
          <p:cNvPr id="29" name="TextBox 28"/>
          <p:cNvSpPr txBox="1">
            <a:spLocks noChangeArrowheads="1"/>
          </p:cNvSpPr>
          <p:nvPr/>
        </p:nvSpPr>
        <p:spPr bwMode="auto">
          <a:xfrm>
            <a:off x="1600200" y="4883150"/>
            <a:ext cx="742950" cy="277813"/>
          </a:xfrm>
          <a:prstGeom prst="rect">
            <a:avLst/>
          </a:prstGeom>
          <a:noFill/>
          <a:ln w="9525">
            <a:noFill/>
            <a:miter lim="800000"/>
            <a:headEnd/>
            <a:tailEnd/>
          </a:ln>
        </p:spPr>
        <p:txBody>
          <a:bodyPr wrap="none">
            <a:spAutoFit/>
          </a:bodyPr>
          <a:lstStyle/>
          <a:p>
            <a:r>
              <a:rPr lang="en-US" sz="1200" b="1">
                <a:solidFill>
                  <a:srgbClr val="FF9900"/>
                </a:solidFill>
              </a:rPr>
              <a:t>Publish</a:t>
            </a:r>
          </a:p>
        </p:txBody>
      </p:sp>
      <p:sp>
        <p:nvSpPr>
          <p:cNvPr id="35" name="Content Placeholder 2"/>
          <p:cNvSpPr txBox="1">
            <a:spLocks/>
          </p:cNvSpPr>
          <p:nvPr/>
        </p:nvSpPr>
        <p:spPr bwMode="auto">
          <a:xfrm>
            <a:off x="6324600" y="685800"/>
            <a:ext cx="2819400" cy="6172200"/>
          </a:xfrm>
          <a:prstGeom prst="rect">
            <a:avLst/>
          </a:prstGeom>
          <a:noFill/>
          <a:ln w="25400" cap="flat" cmpd="sng" algn="ctr">
            <a:noFill/>
            <a:prstDash val="solid"/>
            <a:miter lim="800000"/>
            <a:headEnd/>
            <a:tailEnd/>
          </a:ln>
        </p:spPr>
        <p:style>
          <a:lnRef idx="2">
            <a:schemeClr val="dk1"/>
          </a:lnRef>
          <a:fillRef idx="1">
            <a:schemeClr val="lt1"/>
          </a:fillRef>
          <a:effectRef idx="0">
            <a:schemeClr val="dk1"/>
          </a:effectRef>
          <a:fontRef idx="minor">
            <a:schemeClr val="dk1"/>
          </a:fontRef>
        </p:style>
        <p:txBody>
          <a:bodyPr/>
          <a:lstStyle/>
          <a:p>
            <a:pPr marL="342900" indent="-342900">
              <a:lnSpc>
                <a:spcPct val="90000"/>
              </a:lnSpc>
              <a:spcBef>
                <a:spcPct val="40000"/>
              </a:spcBef>
              <a:buFontTx/>
              <a:buBlip>
                <a:blip r:embed="rId7"/>
              </a:buBlip>
            </a:pPr>
            <a:r>
              <a:rPr lang="en-US" sz="1400" b="1">
                <a:solidFill>
                  <a:srgbClr val="FF0000"/>
                </a:solidFill>
              </a:rPr>
              <a:t>Scope</a:t>
            </a:r>
          </a:p>
          <a:p>
            <a:pPr marL="228600" lvl="1" indent="228600">
              <a:lnSpc>
                <a:spcPct val="90000"/>
              </a:lnSpc>
              <a:spcBef>
                <a:spcPct val="30000"/>
              </a:spcBef>
              <a:buFontTx/>
              <a:buBlip>
                <a:blip r:embed="rId8"/>
              </a:buBlip>
            </a:pPr>
            <a:r>
              <a:rPr lang="en-US" sz="1400">
                <a:solidFill>
                  <a:srgbClr val="120C80"/>
                </a:solidFill>
                <a:sym typeface="Wingdings" pitchFamily="2" charset="2"/>
              </a:rPr>
              <a:t>Publish ENOVIA VPM V4 / V5 product structure in the enterprise EBOM through ENOVIA Engineering Central.</a:t>
            </a:r>
          </a:p>
          <a:p>
            <a:pPr marL="228600" lvl="1" indent="228600">
              <a:lnSpc>
                <a:spcPct val="90000"/>
              </a:lnSpc>
              <a:spcBef>
                <a:spcPct val="30000"/>
              </a:spcBef>
              <a:buFontTx/>
              <a:buBlip>
                <a:blip r:embed="rId8"/>
              </a:buBlip>
            </a:pPr>
            <a:r>
              <a:rPr lang="en-US" sz="1400">
                <a:solidFill>
                  <a:srgbClr val="120C80"/>
                </a:solidFill>
                <a:sym typeface="Wingdings" pitchFamily="2" charset="2"/>
              </a:rPr>
              <a:t>Synchronize / update EBOM and VPM V4 / V5 product structure as required by enterprise changes.</a:t>
            </a:r>
          </a:p>
          <a:p>
            <a:pPr marL="228600" lvl="1" indent="228600">
              <a:lnSpc>
                <a:spcPct val="90000"/>
              </a:lnSpc>
              <a:spcBef>
                <a:spcPct val="30000"/>
              </a:spcBef>
              <a:buFontTx/>
              <a:buBlip>
                <a:blip r:embed="rId8"/>
              </a:buBlip>
            </a:pPr>
            <a:r>
              <a:rPr lang="en-US" sz="1400">
                <a:solidFill>
                  <a:srgbClr val="120C80"/>
                </a:solidFill>
                <a:sym typeface="Wingdings" pitchFamily="2" charset="2"/>
              </a:rPr>
              <a:t>Manage engineering changes through ECR/ECO process.</a:t>
            </a:r>
          </a:p>
          <a:p>
            <a:pPr marL="228600" lvl="1" indent="228600">
              <a:lnSpc>
                <a:spcPct val="90000"/>
              </a:lnSpc>
              <a:spcBef>
                <a:spcPct val="30000"/>
              </a:spcBef>
              <a:buFontTx/>
              <a:buBlip>
                <a:blip r:embed="rId8"/>
              </a:buBlip>
            </a:pPr>
            <a:r>
              <a:rPr lang="en-US" sz="1400" i="1">
                <a:solidFill>
                  <a:srgbClr val="120C80"/>
                </a:solidFill>
                <a:sym typeface="Wingdings" pitchFamily="2" charset="2"/>
              </a:rPr>
              <a:t>Can also include other CAD components when combined with ENOVIA Designer Central.</a:t>
            </a:r>
          </a:p>
          <a:p>
            <a:pPr marL="342900" indent="-342900">
              <a:lnSpc>
                <a:spcPct val="90000"/>
              </a:lnSpc>
              <a:spcBef>
                <a:spcPct val="40000"/>
              </a:spcBef>
              <a:buFontTx/>
              <a:buBlip>
                <a:blip r:embed="rId7"/>
              </a:buBlip>
            </a:pPr>
            <a:r>
              <a:rPr lang="en-US" sz="1400" b="1">
                <a:solidFill>
                  <a:srgbClr val="000000"/>
                </a:solidFill>
                <a:sym typeface="Wingdings" pitchFamily="2" charset="2"/>
              </a:rPr>
              <a:t>Customer’s Benefits:</a:t>
            </a:r>
          </a:p>
          <a:p>
            <a:pPr marL="228600" lvl="1" indent="228600">
              <a:lnSpc>
                <a:spcPct val="90000"/>
              </a:lnSpc>
              <a:spcBef>
                <a:spcPct val="30000"/>
              </a:spcBef>
              <a:buFontTx/>
              <a:buBlip>
                <a:blip r:embed="rId8"/>
              </a:buBlip>
            </a:pPr>
            <a:r>
              <a:rPr lang="en-US" sz="1400">
                <a:solidFill>
                  <a:srgbClr val="120C80"/>
                </a:solidFill>
                <a:sym typeface="Wingdings" pitchFamily="2" charset="2"/>
              </a:rPr>
              <a:t>Consolidate part design content to provide </a:t>
            </a:r>
            <a:r>
              <a:rPr lang="en-US" sz="1400" u="sng">
                <a:solidFill>
                  <a:srgbClr val="120C80"/>
                </a:solidFill>
                <a:sym typeface="Wingdings" pitchFamily="2" charset="2"/>
              </a:rPr>
              <a:t>a single definition </a:t>
            </a:r>
            <a:r>
              <a:rPr lang="en-US" sz="1400">
                <a:solidFill>
                  <a:srgbClr val="120C80"/>
                </a:solidFill>
                <a:sym typeface="Wingdings" pitchFamily="2" charset="2"/>
              </a:rPr>
              <a:t>of the Engineering Bill-of-Material.</a:t>
            </a:r>
          </a:p>
          <a:p>
            <a:pPr marL="228600" lvl="1" indent="228600">
              <a:lnSpc>
                <a:spcPct val="90000"/>
              </a:lnSpc>
              <a:spcBef>
                <a:spcPct val="30000"/>
              </a:spcBef>
              <a:buFontTx/>
              <a:buBlip>
                <a:blip r:embed="rId8"/>
              </a:buBlip>
            </a:pPr>
            <a:r>
              <a:rPr lang="en-US" sz="1400">
                <a:solidFill>
                  <a:srgbClr val="120C80"/>
                </a:solidFill>
                <a:sym typeface="Wingdings" pitchFamily="2" charset="2"/>
              </a:rPr>
              <a:t>Leverage skills and knowledge of the enterprise using a </a:t>
            </a:r>
            <a:r>
              <a:rPr lang="en-US" sz="1400" u="sng">
                <a:solidFill>
                  <a:srgbClr val="120C80"/>
                </a:solidFill>
                <a:sym typeface="Wingdings" pitchFamily="2" charset="2"/>
              </a:rPr>
              <a:t>common engineering change management </a:t>
            </a:r>
            <a:r>
              <a:rPr lang="en-US" sz="1400">
                <a:solidFill>
                  <a:srgbClr val="120C80"/>
                </a:solidFill>
                <a:sym typeface="Wingdings" pitchFamily="2" charset="2"/>
              </a:rPr>
              <a:t>processes.</a:t>
            </a:r>
          </a:p>
          <a:p>
            <a:pPr marL="228600" lvl="1" indent="228600">
              <a:lnSpc>
                <a:spcPct val="90000"/>
              </a:lnSpc>
              <a:spcBef>
                <a:spcPct val="30000"/>
              </a:spcBef>
              <a:buFontTx/>
              <a:buBlip>
                <a:blip r:embed="rId8"/>
              </a:buBlip>
            </a:pPr>
            <a:r>
              <a:rPr lang="en-US" sz="1400">
                <a:solidFill>
                  <a:srgbClr val="120C80"/>
                </a:solidFill>
                <a:sym typeface="Wingdings" pitchFamily="2" charset="2"/>
              </a:rPr>
              <a:t>Easily expandable with additional business processes.</a:t>
            </a:r>
          </a:p>
          <a:p>
            <a:pPr marL="228600" lvl="1" indent="228600">
              <a:lnSpc>
                <a:spcPct val="90000"/>
              </a:lnSpc>
              <a:spcBef>
                <a:spcPct val="30000"/>
              </a:spcBef>
              <a:buFontTx/>
              <a:buBlip>
                <a:blip r:embed="rId8"/>
              </a:buBlip>
            </a:pPr>
            <a:endParaRPr lang="en-US" sz="1400">
              <a:solidFill>
                <a:srgbClr val="000000"/>
              </a:solidFill>
            </a:endParaRPr>
          </a:p>
        </p:txBody>
      </p:sp>
      <p:sp>
        <p:nvSpPr>
          <p:cNvPr id="30" name="Rounded Rectangle 60"/>
          <p:cNvSpPr>
            <a:spLocks noChangeArrowheads="1"/>
          </p:cNvSpPr>
          <p:nvPr/>
        </p:nvSpPr>
        <p:spPr bwMode="auto">
          <a:xfrm>
            <a:off x="3071813" y="2079625"/>
            <a:ext cx="2643187" cy="282575"/>
          </a:xfrm>
          <a:prstGeom prst="roundRect">
            <a:avLst>
              <a:gd name="adj" fmla="val 16667"/>
            </a:avLst>
          </a:prstGeom>
          <a:solidFill>
            <a:schemeClr val="accent3">
              <a:lumMod val="95000"/>
              <a:alpha val="59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ENOVIA 3DLive</a:t>
            </a:r>
          </a:p>
        </p:txBody>
      </p:sp>
      <p:pic>
        <p:nvPicPr>
          <p:cNvPr id="32" name="Picture 53" descr="v6"/>
          <p:cNvPicPr>
            <a:picLocks noChangeAspect="1" noChangeArrowheads="1"/>
          </p:cNvPicPr>
          <p:nvPr/>
        </p:nvPicPr>
        <p:blipFill>
          <a:blip r:embed="rId9"/>
          <a:srcRect/>
          <a:stretch>
            <a:fillRect/>
          </a:stretch>
        </p:blipFill>
        <p:spPr bwMode="auto">
          <a:xfrm>
            <a:off x="4392613" y="2971800"/>
            <a:ext cx="1550987" cy="1503363"/>
          </a:xfrm>
          <a:prstGeom prst="rect">
            <a:avLst/>
          </a:prstGeom>
          <a:noFill/>
          <a:ln w="9525">
            <a:noFill/>
            <a:miter lim="800000"/>
            <a:headEnd/>
            <a:tailEnd/>
          </a:ln>
        </p:spPr>
      </p:pic>
      <p:cxnSp>
        <p:nvCxnSpPr>
          <p:cNvPr id="47" name="Elbow Connector 46"/>
          <p:cNvCxnSpPr/>
          <p:nvPr/>
        </p:nvCxnSpPr>
        <p:spPr>
          <a:xfrm rot="5400000" flipH="1" flipV="1">
            <a:off x="2139157" y="2894806"/>
            <a:ext cx="30162" cy="3241675"/>
          </a:xfrm>
          <a:prstGeom prst="bentConnector3">
            <a:avLst>
              <a:gd name="adj1" fmla="val -1869007"/>
            </a:avLst>
          </a:prstGeom>
          <a:ln w="28575">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fade">
                                      <p:cBhvr>
                                        <p:cTn id="44" dur="500"/>
                                        <p:tgtEl>
                                          <p:spTgt spid="3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xEl>
                                              <p:pRg st="1" end="1"/>
                                            </p:txEl>
                                          </p:spTgt>
                                        </p:tgtEl>
                                        <p:attrNameLst>
                                          <p:attrName>style.visibility</p:attrName>
                                        </p:attrNameLst>
                                      </p:cBhvr>
                                      <p:to>
                                        <p:strVal val="visible"/>
                                      </p:to>
                                    </p:set>
                                    <p:animEffect transition="in" filter="fade">
                                      <p:cBhvr>
                                        <p:cTn id="47" dur="500"/>
                                        <p:tgtEl>
                                          <p:spTgt spid="35">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xEl>
                                              <p:pRg st="2" end="2"/>
                                            </p:txEl>
                                          </p:spTgt>
                                        </p:tgtEl>
                                        <p:attrNameLst>
                                          <p:attrName>style.visibility</p:attrName>
                                        </p:attrNameLst>
                                      </p:cBhvr>
                                      <p:to>
                                        <p:strVal val="visible"/>
                                      </p:to>
                                    </p:set>
                                    <p:animEffect transition="in" filter="fade">
                                      <p:cBhvr>
                                        <p:cTn id="50" dur="500"/>
                                        <p:tgtEl>
                                          <p:spTgt spid="35">
                                            <p:txEl>
                                              <p:pRg st="2" end="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xEl>
                                              <p:pRg st="3" end="3"/>
                                            </p:txEl>
                                          </p:spTgt>
                                        </p:tgtEl>
                                        <p:attrNameLst>
                                          <p:attrName>style.visibility</p:attrName>
                                        </p:attrNameLst>
                                      </p:cBhvr>
                                      <p:to>
                                        <p:strVal val="visible"/>
                                      </p:to>
                                    </p:set>
                                    <p:animEffect transition="in" filter="fade">
                                      <p:cBhvr>
                                        <p:cTn id="53" dur="500"/>
                                        <p:tgtEl>
                                          <p:spTgt spid="35">
                                            <p:txEl>
                                              <p:pRg st="3" end="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xEl>
                                              <p:pRg st="4" end="4"/>
                                            </p:txEl>
                                          </p:spTgt>
                                        </p:tgtEl>
                                        <p:attrNameLst>
                                          <p:attrName>style.visibility</p:attrName>
                                        </p:attrNameLst>
                                      </p:cBhvr>
                                      <p:to>
                                        <p:strVal val="visible"/>
                                      </p:to>
                                    </p:set>
                                    <p:animEffect transition="in" filter="fade">
                                      <p:cBhvr>
                                        <p:cTn id="56" dur="500"/>
                                        <p:tgtEl>
                                          <p:spTgt spid="35">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xEl>
                                              <p:pRg st="5" end="5"/>
                                            </p:txEl>
                                          </p:spTgt>
                                        </p:tgtEl>
                                        <p:attrNameLst>
                                          <p:attrName>style.visibility</p:attrName>
                                        </p:attrNameLst>
                                      </p:cBhvr>
                                      <p:to>
                                        <p:strVal val="visible"/>
                                      </p:to>
                                    </p:set>
                                    <p:animEffect transition="in" filter="fade">
                                      <p:cBhvr>
                                        <p:cTn id="59" dur="500"/>
                                        <p:tgtEl>
                                          <p:spTgt spid="35">
                                            <p:txEl>
                                              <p:pRg st="5" end="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xEl>
                                              <p:pRg st="6" end="6"/>
                                            </p:txEl>
                                          </p:spTgt>
                                        </p:tgtEl>
                                        <p:attrNameLst>
                                          <p:attrName>style.visibility</p:attrName>
                                        </p:attrNameLst>
                                      </p:cBhvr>
                                      <p:to>
                                        <p:strVal val="visible"/>
                                      </p:to>
                                    </p:set>
                                    <p:animEffect transition="in" filter="fade">
                                      <p:cBhvr>
                                        <p:cTn id="62" dur="500"/>
                                        <p:tgtEl>
                                          <p:spTgt spid="35">
                                            <p:txEl>
                                              <p:pRg st="6" end="6"/>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xEl>
                                              <p:pRg st="7" end="7"/>
                                            </p:txEl>
                                          </p:spTgt>
                                        </p:tgtEl>
                                        <p:attrNameLst>
                                          <p:attrName>style.visibility</p:attrName>
                                        </p:attrNameLst>
                                      </p:cBhvr>
                                      <p:to>
                                        <p:strVal val="visible"/>
                                      </p:to>
                                    </p:set>
                                    <p:animEffect transition="in" filter="fade">
                                      <p:cBhvr>
                                        <p:cTn id="65" dur="500"/>
                                        <p:tgtEl>
                                          <p:spTgt spid="35">
                                            <p:txEl>
                                              <p:pRg st="7" end="7"/>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xEl>
                                              <p:pRg st="8" end="8"/>
                                            </p:txEl>
                                          </p:spTgt>
                                        </p:tgtEl>
                                        <p:attrNameLst>
                                          <p:attrName>style.visibility</p:attrName>
                                        </p:attrNameLst>
                                      </p:cBhvr>
                                      <p:to>
                                        <p:strVal val="visible"/>
                                      </p:to>
                                    </p:set>
                                    <p:animEffect transition="in" filter="fade">
                                      <p:cBhvr>
                                        <p:cTn id="68" dur="500"/>
                                        <p:tgtEl>
                                          <p:spTgt spid="35">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0" grpId="0" animBg="1"/>
      <p:bldP spid="24" grpId="0" animBg="1"/>
      <p:bldP spid="40" grpId="0"/>
      <p:bldP spid="53" grpId="0" animBg="1"/>
      <p:bldP spid="28" grpId="0" animBg="1"/>
      <p:bldP spid="29" grpId="0"/>
      <p:bldP spid="35" grpId="0" build="allAtOnce"/>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4"/>
          <p:cNvSpPr>
            <a:spLocks noGrp="1"/>
          </p:cNvSpPr>
          <p:nvPr>
            <p:ph type="title" idx="4294967295"/>
          </p:nvPr>
        </p:nvSpPr>
        <p:spPr/>
        <p:txBody>
          <a:bodyPr/>
          <a:lstStyle/>
          <a:p>
            <a:r>
              <a:rPr lang="en-US" smtClean="0"/>
              <a:t>A – XBOM Collaboration &amp; EC Management</a:t>
            </a:r>
          </a:p>
        </p:txBody>
      </p:sp>
      <p:sp>
        <p:nvSpPr>
          <p:cNvPr id="172035" name="Content Placeholder 7"/>
          <p:cNvSpPr>
            <a:spLocks noGrp="1"/>
          </p:cNvSpPr>
          <p:nvPr>
            <p:ph idx="4294967295"/>
          </p:nvPr>
        </p:nvSpPr>
        <p:spPr>
          <a:xfrm>
            <a:off x="2190750" y="1011238"/>
            <a:ext cx="6715125" cy="2871787"/>
          </a:xfrm>
        </p:spPr>
        <p:txBody>
          <a:bodyPr/>
          <a:lstStyle/>
          <a:p>
            <a:pPr>
              <a:buFontTx/>
              <a:buNone/>
            </a:pPr>
            <a:r>
              <a:rPr lang="en-US" sz="1600" smtClean="0"/>
              <a:t>Product: ENOVIA X-BOM (VXB)</a:t>
            </a:r>
          </a:p>
          <a:p>
            <a:pPr>
              <a:buFontTx/>
              <a:buNone/>
            </a:pPr>
            <a:r>
              <a:rPr lang="en-US" sz="1600" smtClean="0"/>
              <a:t>Scope</a:t>
            </a:r>
          </a:p>
          <a:p>
            <a:r>
              <a:rPr lang="en-US" sz="1400" smtClean="0"/>
              <a:t>xBOM Collaboration</a:t>
            </a:r>
          </a:p>
          <a:p>
            <a:pPr lvl="1"/>
            <a:r>
              <a:rPr lang="en-US" sz="1400" smtClean="0"/>
              <a:t>Bidirectional exchange :  EV6 xBOM </a:t>
            </a:r>
            <a:r>
              <a:rPr lang="en-US" sz="1400" smtClean="0">
                <a:sym typeface="Wingdings" pitchFamily="2" charset="2"/>
              </a:rPr>
              <a:t></a:t>
            </a:r>
            <a:r>
              <a:rPr lang="en-US" sz="1400" smtClean="0"/>
              <a:t> VPM product structure</a:t>
            </a:r>
          </a:p>
          <a:p>
            <a:pPr lvl="1"/>
            <a:r>
              <a:rPr lang="en-US" sz="1400" smtClean="0"/>
              <a:t>Lifecycle triggered / Mirroring</a:t>
            </a:r>
          </a:p>
          <a:p>
            <a:pPr lvl="1"/>
            <a:r>
              <a:rPr lang="en-US" sz="1400" smtClean="0"/>
              <a:t>Part , Product, Configuration (i.e. GBOM, EBOM, CADBOM)</a:t>
            </a:r>
          </a:p>
          <a:p>
            <a:pPr lvl="1"/>
            <a:r>
              <a:rPr lang="en-US" sz="1400" smtClean="0"/>
              <a:t>Visualization / Design in Context</a:t>
            </a:r>
          </a:p>
          <a:p>
            <a:pPr lvl="1"/>
            <a:r>
              <a:rPr lang="en-US" sz="1400" smtClean="0"/>
              <a:t>Multi-VPM</a:t>
            </a:r>
          </a:p>
          <a:p>
            <a:pPr lvl="1"/>
            <a:r>
              <a:rPr lang="en-US" sz="1400" smtClean="0"/>
              <a:t>Transfer Location of  Control (change system master)</a:t>
            </a:r>
          </a:p>
          <a:p>
            <a:r>
              <a:rPr lang="en-US" sz="1400" smtClean="0"/>
              <a:t>Engineering Change Choreography</a:t>
            </a:r>
            <a:endParaRPr lang="en-US" sz="1600" smtClean="0"/>
          </a:p>
        </p:txBody>
      </p:sp>
      <p:pic>
        <p:nvPicPr>
          <p:cNvPr id="172036" name="Picture 2"/>
          <p:cNvPicPr>
            <a:picLocks noChangeAspect="1" noChangeArrowheads="1"/>
          </p:cNvPicPr>
          <p:nvPr/>
        </p:nvPicPr>
        <p:blipFill>
          <a:blip r:embed="rId3"/>
          <a:srcRect/>
          <a:stretch>
            <a:fillRect/>
          </a:stretch>
        </p:blipFill>
        <p:spPr bwMode="auto">
          <a:xfrm>
            <a:off x="2346325" y="3676650"/>
            <a:ext cx="6497638" cy="2995613"/>
          </a:xfrm>
          <a:prstGeom prst="rect">
            <a:avLst/>
          </a:prstGeom>
          <a:noFill/>
          <a:ln w="9525">
            <a:noFill/>
            <a:miter lim="800000"/>
            <a:headEnd/>
            <a:tailEnd/>
          </a:ln>
        </p:spPr>
      </p:pic>
      <p:sp>
        <p:nvSpPr>
          <p:cNvPr id="9" name="Rounded Rectangle 8"/>
          <p:cNvSpPr/>
          <p:nvPr/>
        </p:nvSpPr>
        <p:spPr bwMode="auto">
          <a:xfrm>
            <a:off x="168275" y="1612900"/>
            <a:ext cx="1936750" cy="4217988"/>
          </a:xfrm>
          <a:prstGeom prst="roundRect">
            <a:avLst>
              <a:gd name="adj" fmla="val 6397"/>
            </a:avLst>
          </a:prstGeom>
          <a:solidFill>
            <a:srgbClr val="69D8FF">
              <a:alpha val="80000"/>
            </a:srgbClr>
          </a:solidFill>
          <a:ln>
            <a:solidFill>
              <a:srgbClr val="69D8FF"/>
            </a:solidFill>
          </a:ln>
          <a:effectLst>
            <a:outerShdw blurRad="50800" dist="38100" dir="2700000" algn="tl" rotWithShape="0">
              <a:prstClr val="black">
                <a:alpha val="40000"/>
              </a:prstClr>
            </a:outerShdw>
          </a:effectLst>
        </p:spPr>
        <p:txBody>
          <a:bodyPr lIns="0" tIns="0" rIns="0" bIns="0"/>
          <a:lstStyle/>
          <a:p>
            <a:pPr algn="ctr">
              <a:defRPr/>
            </a:pPr>
            <a:endParaRPr lang="en-US" sz="2000" b="1" dirty="0">
              <a:solidFill>
                <a:srgbClr val="120C80"/>
              </a:solidFill>
            </a:endParaRPr>
          </a:p>
        </p:txBody>
      </p:sp>
      <p:sp>
        <p:nvSpPr>
          <p:cNvPr id="172039" name="TextBox 9"/>
          <p:cNvSpPr txBox="1">
            <a:spLocks noChangeArrowheads="1"/>
          </p:cNvSpPr>
          <p:nvPr/>
        </p:nvSpPr>
        <p:spPr bwMode="auto">
          <a:xfrm>
            <a:off x="212725" y="1751013"/>
            <a:ext cx="1847850" cy="214312"/>
          </a:xfrm>
          <a:prstGeom prst="rect">
            <a:avLst/>
          </a:prstGeom>
          <a:noFill/>
          <a:ln w="9525">
            <a:noFill/>
            <a:miter lim="800000"/>
            <a:headEnd/>
            <a:tailEnd/>
          </a:ln>
        </p:spPr>
        <p:txBody>
          <a:bodyPr lIns="0" tIns="0" rIns="0" bIns="0">
            <a:spAutoFit/>
          </a:bodyPr>
          <a:lstStyle/>
          <a:p>
            <a:pPr algn="ctr"/>
            <a:r>
              <a:rPr lang="en-US" sz="1400" b="1"/>
              <a:t>OOTB Adapters</a:t>
            </a:r>
            <a:endParaRPr lang="en-US" sz="1200"/>
          </a:p>
        </p:txBody>
      </p:sp>
      <p:sp>
        <p:nvSpPr>
          <p:cNvPr id="14" name="Snip Single Corner Rectangle 13"/>
          <p:cNvSpPr/>
          <p:nvPr/>
        </p:nvSpPr>
        <p:spPr bwMode="auto">
          <a:xfrm>
            <a:off x="396875" y="2390775"/>
            <a:ext cx="1471613" cy="600075"/>
          </a:xfrm>
          <a:prstGeom prst="snip1Rect">
            <a:avLst/>
          </a:prstGeom>
          <a:solidFill>
            <a:schemeClr val="accent3"/>
          </a:solidFill>
          <a:ln w="12700" algn="ctr">
            <a:solidFill>
              <a:srgbClr val="000000"/>
            </a:solidFill>
            <a:miter lim="800000"/>
            <a:headEnd/>
            <a:tailEnd/>
          </a:ln>
          <a:effectLst/>
        </p:spPr>
        <p:txBody>
          <a:bodyPr lIns="36000" tIns="36000" rIns="36000" bIns="36000" anchor="ctr"/>
          <a:lstStyle/>
          <a:p>
            <a:pPr marL="72000" algn="ctr">
              <a:spcBef>
                <a:spcPts val="0"/>
              </a:spcBef>
              <a:defRPr/>
            </a:pPr>
            <a:r>
              <a:rPr lang="en-US" sz="1200" b="1" dirty="0">
                <a:solidFill>
                  <a:srgbClr val="FF0000"/>
                </a:solidFill>
              </a:rPr>
              <a:t>DS </a:t>
            </a:r>
            <a:br>
              <a:rPr lang="en-US" sz="1200" b="1" dirty="0">
                <a:solidFill>
                  <a:srgbClr val="FF0000"/>
                </a:solidFill>
              </a:rPr>
            </a:br>
            <a:r>
              <a:rPr lang="en-US" sz="1200" b="1" dirty="0">
                <a:solidFill>
                  <a:srgbClr val="FF0000"/>
                </a:solidFill>
              </a:rPr>
              <a:t>ENOVIA VPM V5 Adapter</a:t>
            </a:r>
          </a:p>
        </p:txBody>
      </p:sp>
      <p:sp>
        <p:nvSpPr>
          <p:cNvPr id="15" name="Snip Single Corner Rectangle 14"/>
          <p:cNvSpPr/>
          <p:nvPr/>
        </p:nvSpPr>
        <p:spPr bwMode="auto">
          <a:xfrm>
            <a:off x="455613" y="4908550"/>
            <a:ext cx="1420812" cy="742950"/>
          </a:xfrm>
          <a:prstGeom prst="snip1Rect">
            <a:avLst/>
          </a:prstGeom>
          <a:solidFill>
            <a:srgbClr val="B1F9FD"/>
          </a:solidFill>
          <a:ln w="12700" algn="ctr">
            <a:solidFill>
              <a:srgbClr val="000000"/>
            </a:solidFill>
            <a:prstDash val="solid"/>
            <a:miter lim="800000"/>
            <a:headEnd/>
            <a:tailEnd/>
          </a:ln>
          <a:effectLst/>
        </p:spPr>
        <p:txBody>
          <a:bodyPr lIns="0" tIns="0" rIns="0" bIns="0"/>
          <a:lstStyle/>
          <a:p>
            <a:pPr algn="ctr">
              <a:defRPr/>
            </a:pPr>
            <a:r>
              <a:rPr lang="en-US" sz="1400" b="1" dirty="0"/>
              <a:t>DS OOTB </a:t>
            </a:r>
          </a:p>
          <a:p>
            <a:pPr algn="ctr">
              <a:defRPr/>
            </a:pPr>
            <a:r>
              <a:rPr lang="en-US" sz="1400" b="1" dirty="0"/>
              <a:t>V6 Adapter</a:t>
            </a:r>
          </a:p>
        </p:txBody>
      </p:sp>
      <p:sp>
        <p:nvSpPr>
          <p:cNvPr id="172042" name="Rectangle 63"/>
          <p:cNvSpPr>
            <a:spLocks noChangeArrowheads="1"/>
          </p:cNvSpPr>
          <p:nvPr/>
        </p:nvSpPr>
        <p:spPr bwMode="auto">
          <a:xfrm>
            <a:off x="592138" y="3668713"/>
            <a:ext cx="1020762" cy="282575"/>
          </a:xfrm>
          <a:prstGeom prst="roundRect">
            <a:avLst>
              <a:gd name="adj" fmla="val 6245"/>
            </a:avLst>
          </a:prstGeom>
          <a:solidFill>
            <a:srgbClr val="B1F9FD"/>
          </a:solidFill>
          <a:ln w="12700" algn="ctr">
            <a:solidFill>
              <a:srgbClr val="000000"/>
            </a:solidFill>
            <a:miter lim="800000"/>
            <a:headEnd/>
            <a:tailEnd/>
          </a:ln>
        </p:spPr>
        <p:txBody>
          <a:bodyPr lIns="36000" tIns="36000" rIns="36000" bIns="36000" anchor="ctr"/>
          <a:lstStyle/>
          <a:p>
            <a:pPr algn="ctr"/>
            <a:endParaRPr lang="fr-FR" sz="1200">
              <a:solidFill>
                <a:srgbClr val="120C80"/>
              </a:solidFill>
            </a:endParaRPr>
          </a:p>
        </p:txBody>
      </p:sp>
      <p:sp>
        <p:nvSpPr>
          <p:cNvPr id="172043" name="TextBox 16"/>
          <p:cNvSpPr>
            <a:spLocks noChangeArrowheads="1"/>
          </p:cNvSpPr>
          <p:nvPr/>
        </p:nvSpPr>
        <p:spPr bwMode="auto">
          <a:xfrm>
            <a:off x="390525" y="3367088"/>
            <a:ext cx="1470025" cy="1192212"/>
          </a:xfrm>
          <a:prstGeom prst="roundRect">
            <a:avLst>
              <a:gd name="adj" fmla="val 16667"/>
            </a:avLst>
          </a:prstGeom>
          <a:noFill/>
          <a:ln w="9525">
            <a:noFill/>
            <a:round/>
            <a:headEnd/>
            <a:tailEnd/>
          </a:ln>
        </p:spPr>
        <p:txBody>
          <a:bodyPr lIns="0" tIns="0" rIns="0" bIns="0">
            <a:spAutoFit/>
          </a:bodyPr>
          <a:lstStyle/>
          <a:p>
            <a:pPr algn="ctr"/>
            <a:r>
              <a:rPr lang="en-US" sz="1400" b="1"/>
              <a:t>DS OOTB</a:t>
            </a:r>
          </a:p>
          <a:p>
            <a:pPr algn="ctr"/>
            <a:r>
              <a:rPr lang="en-US" sz="1400" b="1"/>
              <a:t/>
            </a:r>
            <a:br>
              <a:rPr lang="en-US" sz="1400" b="1"/>
            </a:br>
            <a:r>
              <a:rPr lang="en-US" sz="1400" b="1"/>
              <a:t/>
            </a:r>
            <a:br>
              <a:rPr lang="en-US" sz="1400" b="1"/>
            </a:br>
            <a:r>
              <a:rPr lang="en-US" sz="1400" b="1"/>
              <a:t> Orchestration</a:t>
            </a:r>
          </a:p>
          <a:p>
            <a:pPr algn="ctr"/>
            <a:r>
              <a:rPr lang="en-US" sz="1400" b="1"/>
              <a:t>(PLM Gateway)</a:t>
            </a:r>
            <a:endParaRPr lang="en-US" sz="1200"/>
          </a:p>
        </p:txBody>
      </p:sp>
      <p:pic>
        <p:nvPicPr>
          <p:cNvPr id="172044" name="Picture 171"/>
          <p:cNvPicPr>
            <a:picLocks noChangeAspect="1" noChangeArrowheads="1"/>
          </p:cNvPicPr>
          <p:nvPr/>
        </p:nvPicPr>
        <p:blipFill>
          <a:blip r:embed="rId4"/>
          <a:srcRect/>
          <a:stretch>
            <a:fillRect/>
          </a:stretch>
        </p:blipFill>
        <p:spPr bwMode="auto">
          <a:xfrm>
            <a:off x="995363" y="3717925"/>
            <a:ext cx="230187" cy="222250"/>
          </a:xfrm>
          <a:prstGeom prst="rect">
            <a:avLst/>
          </a:prstGeom>
          <a:noFill/>
          <a:ln w="9525">
            <a:noFill/>
            <a:miter lim="800000"/>
            <a:headEnd/>
            <a:tailEnd/>
          </a:ln>
        </p:spPr>
      </p:pic>
      <p:grpSp>
        <p:nvGrpSpPr>
          <p:cNvPr id="172045" name="Group 79"/>
          <p:cNvGrpSpPr>
            <a:grpSpLocks/>
          </p:cNvGrpSpPr>
          <p:nvPr/>
        </p:nvGrpSpPr>
        <p:grpSpPr bwMode="auto">
          <a:xfrm>
            <a:off x="758825" y="5387975"/>
            <a:ext cx="755650" cy="455613"/>
            <a:chOff x="505221" y="5517737"/>
            <a:chExt cx="755097" cy="456279"/>
          </a:xfrm>
        </p:grpSpPr>
        <p:pic>
          <p:nvPicPr>
            <p:cNvPr id="172046" name="Picture 120" descr="Sans titre - 2.gif"/>
            <p:cNvPicPr>
              <a:picLocks noChangeAspect="1"/>
            </p:cNvPicPr>
            <p:nvPr/>
          </p:nvPicPr>
          <p:blipFill>
            <a:blip r:embed="rId5"/>
            <a:srcRect/>
            <a:stretch>
              <a:fillRect/>
            </a:stretch>
          </p:blipFill>
          <p:spPr bwMode="auto">
            <a:xfrm rot="-5400000">
              <a:off x="711572" y="5322063"/>
              <a:ext cx="327755" cy="719104"/>
            </a:xfrm>
            <a:prstGeom prst="rect">
              <a:avLst/>
            </a:prstGeom>
            <a:noFill/>
            <a:ln w="9525">
              <a:noFill/>
              <a:miter lim="800000"/>
              <a:headEnd/>
              <a:tailEnd/>
            </a:ln>
          </p:spPr>
        </p:pic>
        <p:sp>
          <p:nvSpPr>
            <p:cNvPr id="21" name="Rectangle 20"/>
            <p:cNvSpPr/>
            <p:nvPr/>
          </p:nvSpPr>
          <p:spPr bwMode="auto">
            <a:xfrm>
              <a:off x="505221" y="5666337"/>
              <a:ext cx="755097" cy="307679"/>
            </a:xfrm>
            <a:prstGeom prst="rect">
              <a:avLst/>
            </a:prstGeom>
            <a:solidFill>
              <a:srgbClr val="FFFF00"/>
            </a:solidFill>
            <a:ln>
              <a:solidFill>
                <a:schemeClr val="tx1"/>
              </a:solidFill>
            </a:ln>
          </p:spPr>
          <p:txBody>
            <a:bodyPr lIns="0" tIns="0" rIns="0" bIns="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spcBef>
                  <a:spcPts val="0"/>
                </a:spcBef>
                <a:defRPr/>
              </a:pPr>
              <a:r>
                <a:rPr lang="en-US" sz="1000" b="1" spc="50" dirty="0">
                  <a:ln w="11430"/>
                  <a:latin typeface="Arial" pitchFamily="34" charset="0"/>
                  <a:cs typeface="Arial" pitchFamily="34" charset="0"/>
                </a:rPr>
                <a:t> </a:t>
              </a:r>
              <a:r>
                <a:rPr lang="en-US" sz="1000" b="1" spc="50" dirty="0">
                  <a:ln w="11430"/>
                  <a:latin typeface="Arial" pitchFamily="34" charset="0"/>
                  <a:cs typeface="Arial" pitchFamily="34" charset="0"/>
                </a:rPr>
                <a:t>V6 Services</a:t>
              </a:r>
              <a:endParaRPr lang="en-US" sz="1000" b="1" spc="50" dirty="0">
                <a:ln w="11430"/>
                <a:latin typeface="Arial" pitchFamily="34" charset="0"/>
                <a:cs typeface="Arial" pitchFamily="34" charset="0"/>
              </a:endParaRPr>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Right Arrow 33"/>
          <p:cNvSpPr/>
          <p:nvPr/>
        </p:nvSpPr>
        <p:spPr>
          <a:xfrm rot="18374684">
            <a:off x="3171826" y="1687512"/>
            <a:ext cx="3046412" cy="1617663"/>
          </a:xfrm>
          <a:prstGeom prst="rightArrow">
            <a:avLst/>
          </a:prstGeom>
          <a:solidFill>
            <a:schemeClr val="accent2">
              <a:lumMod val="20000"/>
              <a:lumOff val="8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Rounded Rectangle 60"/>
          <p:cNvSpPr>
            <a:spLocks noChangeArrowheads="1"/>
          </p:cNvSpPr>
          <p:nvPr/>
        </p:nvSpPr>
        <p:spPr bwMode="auto">
          <a:xfrm>
            <a:off x="3124200" y="1828800"/>
            <a:ext cx="2819400" cy="461963"/>
          </a:xfrm>
          <a:prstGeom prst="roundRect">
            <a:avLst>
              <a:gd name="adj" fmla="val 16667"/>
            </a:avLst>
          </a:prstGeom>
          <a:solidFill>
            <a:schemeClr val="accent3">
              <a:lumMod val="95000"/>
              <a:alpha val="70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MultiCAD Management, Requirements Management, Compliancy, etc</a:t>
            </a:r>
          </a:p>
        </p:txBody>
      </p:sp>
      <p:pic>
        <p:nvPicPr>
          <p:cNvPr id="36" name="Picture 6" descr="http://5axes.free.fr/Chrono/catiaV4.jpg"/>
          <p:cNvPicPr>
            <a:picLocks noChangeAspect="1" noChangeArrowheads="1"/>
          </p:cNvPicPr>
          <p:nvPr/>
        </p:nvPicPr>
        <p:blipFill>
          <a:blip r:embed="rId3"/>
          <a:srcRect/>
          <a:stretch>
            <a:fillRect/>
          </a:stretch>
        </p:blipFill>
        <p:spPr bwMode="auto">
          <a:xfrm>
            <a:off x="609600" y="1981200"/>
            <a:ext cx="1371600" cy="947738"/>
          </a:xfrm>
          <a:prstGeom prst="rect">
            <a:avLst/>
          </a:prstGeom>
          <a:noFill/>
          <a:effectLst>
            <a:outerShdw blurRad="50800" dist="38100" dir="2700000" algn="tl" rotWithShape="0">
              <a:prstClr val="black">
                <a:alpha val="40000"/>
              </a:prstClr>
            </a:outerShdw>
          </a:effectLst>
        </p:spPr>
      </p:pic>
      <p:sp>
        <p:nvSpPr>
          <p:cNvPr id="43" name="Flowchart: Magnetic Disk 52"/>
          <p:cNvSpPr>
            <a:spLocks noChangeArrowheads="1"/>
          </p:cNvSpPr>
          <p:nvPr/>
        </p:nvSpPr>
        <p:spPr bwMode="auto">
          <a:xfrm>
            <a:off x="457200" y="4203700"/>
            <a:ext cx="1676400" cy="461963"/>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ENOVIA VPM V5</a:t>
            </a:r>
          </a:p>
        </p:txBody>
      </p:sp>
      <p:sp>
        <p:nvSpPr>
          <p:cNvPr id="163847" name="Title 1"/>
          <p:cNvSpPr>
            <a:spLocks noGrp="1"/>
          </p:cNvSpPr>
          <p:nvPr>
            <p:ph type="title" idx="4294967295"/>
          </p:nvPr>
        </p:nvSpPr>
        <p:spPr>
          <a:xfrm>
            <a:off x="768350" y="150813"/>
            <a:ext cx="8375650" cy="450850"/>
          </a:xfrm>
        </p:spPr>
        <p:txBody>
          <a:bodyPr/>
          <a:lstStyle/>
          <a:p>
            <a:pPr eaLnBrk="1" hangingPunct="1"/>
            <a:r>
              <a:rPr lang="en-US" smtClean="0"/>
              <a:t>B - V6 Program Management</a:t>
            </a:r>
            <a:endParaRPr lang="en-US" smtClean="0">
              <a:solidFill>
                <a:srgbClr val="FF0000"/>
              </a:solidFill>
            </a:endParaRPr>
          </a:p>
        </p:txBody>
      </p:sp>
      <p:pic>
        <p:nvPicPr>
          <p:cNvPr id="38" name="Picture 53" descr="v6"/>
          <p:cNvPicPr>
            <a:picLocks noChangeAspect="1" noChangeArrowheads="1"/>
          </p:cNvPicPr>
          <p:nvPr/>
        </p:nvPicPr>
        <p:blipFill>
          <a:blip r:embed="rId4"/>
          <a:srcRect/>
          <a:stretch>
            <a:fillRect/>
          </a:stretch>
        </p:blipFill>
        <p:spPr bwMode="auto">
          <a:xfrm>
            <a:off x="3417888" y="2886075"/>
            <a:ext cx="2144712" cy="2079625"/>
          </a:xfrm>
          <a:prstGeom prst="rect">
            <a:avLst/>
          </a:prstGeom>
          <a:noFill/>
          <a:ln w="9525">
            <a:noFill/>
            <a:miter lim="800000"/>
            <a:headEnd/>
            <a:tailEnd/>
          </a:ln>
        </p:spPr>
      </p:pic>
      <p:sp>
        <p:nvSpPr>
          <p:cNvPr id="20" name="Rounded Rectangle 60"/>
          <p:cNvSpPr>
            <a:spLocks noChangeArrowheads="1"/>
          </p:cNvSpPr>
          <p:nvPr/>
        </p:nvSpPr>
        <p:spPr bwMode="auto">
          <a:xfrm>
            <a:off x="2819400" y="4267200"/>
            <a:ext cx="2209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cxnSp>
        <p:nvCxnSpPr>
          <p:cNvPr id="21" name="Shape 67"/>
          <p:cNvCxnSpPr>
            <a:cxnSpLocks noChangeShapeType="1"/>
            <a:stCxn id="43" idx="2"/>
            <a:endCxn id="20" idx="2"/>
          </p:cNvCxnSpPr>
          <p:nvPr/>
        </p:nvCxnSpPr>
        <p:spPr bwMode="auto">
          <a:xfrm rot="16200000" flipH="1">
            <a:off x="2609056" y="3352007"/>
            <a:ext cx="1587" cy="2628900"/>
          </a:xfrm>
          <a:prstGeom prst="bentConnector3">
            <a:avLst>
              <a:gd name="adj1" fmla="val 30438611"/>
            </a:avLst>
          </a:prstGeom>
          <a:noFill/>
          <a:ln w="28575" algn="ctr">
            <a:solidFill>
              <a:schemeClr val="accent6">
                <a:lumMod val="75000"/>
              </a:schemeClr>
            </a:solidFill>
            <a:round/>
            <a:headEnd type="arrow" w="med" len="med"/>
            <a:tailEnd type="arrow" w="med" len="med"/>
          </a:ln>
        </p:spPr>
      </p:cxnSp>
      <p:pic>
        <p:nvPicPr>
          <p:cNvPr id="6" name="Picture 8"/>
          <p:cNvPicPr>
            <a:picLocks noChangeAspect="1" noChangeArrowheads="1"/>
          </p:cNvPicPr>
          <p:nvPr/>
        </p:nvPicPr>
        <p:blipFill>
          <a:blip r:embed="rId5" cstate="print"/>
          <a:srcRect t="12299"/>
          <a:stretch>
            <a:fillRect/>
          </a:stretch>
        </p:blipFill>
        <p:spPr>
          <a:xfrm>
            <a:off x="2590800" y="2971800"/>
            <a:ext cx="1320805" cy="892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Content Placeholder 2"/>
          <p:cNvSpPr>
            <a:spLocks noGrp="1"/>
          </p:cNvSpPr>
          <p:nvPr>
            <p:ph idx="4294967295"/>
          </p:nvPr>
        </p:nvSpPr>
        <p:spPr>
          <a:xfrm>
            <a:off x="6324600" y="990600"/>
            <a:ext cx="2819400" cy="5486400"/>
          </a:xfrm>
          <a:noFill/>
          <a:ln>
            <a:noFill/>
          </a:ln>
        </p:spPr>
        <p:style>
          <a:lnRef idx="2">
            <a:schemeClr val="dk1"/>
          </a:lnRef>
          <a:fillRef idx="1">
            <a:schemeClr val="lt1"/>
          </a:fillRef>
          <a:effectRef idx="0">
            <a:schemeClr val="dk1"/>
          </a:effectRef>
          <a:fontRef idx="minor">
            <a:schemeClr val="dk1"/>
          </a:fontRef>
        </p:style>
        <p:txBody>
          <a:bodyPr/>
          <a:lstStyle/>
          <a:p>
            <a:pPr marL="228600" indent="-228600" eaLnBrk="1" hangingPunct="1">
              <a:defRPr/>
            </a:pPr>
            <a:r>
              <a:rPr lang="en-US" sz="1400" dirty="0" smtClean="0">
                <a:solidFill>
                  <a:srgbClr val="FF0000"/>
                </a:solidFill>
              </a:rPr>
              <a:t>Scope</a:t>
            </a:r>
          </a:p>
          <a:p>
            <a:pPr marL="173038" lvl="1" indent="223838" eaLnBrk="1" hangingPunct="1">
              <a:defRPr/>
            </a:pPr>
            <a:r>
              <a:rPr lang="en-US" sz="1400" dirty="0" smtClean="0">
                <a:solidFill>
                  <a:srgbClr val="120C80"/>
                </a:solidFill>
                <a:sym typeface="Wingdings" pitchFamily="2" charset="2"/>
              </a:rPr>
              <a:t>Manage product development programs across the enterprise</a:t>
            </a:r>
          </a:p>
          <a:p>
            <a:pPr marL="173038" lvl="1" indent="223838" eaLnBrk="1" hangingPunct="1">
              <a:defRPr/>
            </a:pPr>
            <a:r>
              <a:rPr lang="en-US" sz="1400" i="1" dirty="0" smtClean="0">
                <a:solidFill>
                  <a:srgbClr val="120C80"/>
                </a:solidFill>
                <a:sym typeface="Wingdings" pitchFamily="2" charset="2"/>
              </a:rPr>
              <a:t>Can  also combine other CAD components thru ENOVIA Designer Central.</a:t>
            </a:r>
          </a:p>
          <a:p>
            <a:pPr marL="228600" indent="-228600" eaLnBrk="1" hangingPunct="1">
              <a:defRPr/>
            </a:pPr>
            <a:r>
              <a:rPr lang="en-US" sz="1400" dirty="0" smtClean="0">
                <a:sym typeface="Wingdings" pitchFamily="2" charset="2"/>
              </a:rPr>
              <a:t>Customer’s Benefits:</a:t>
            </a:r>
          </a:p>
          <a:p>
            <a:pPr marL="168275" lvl="1" indent="231775" eaLnBrk="1" hangingPunct="1">
              <a:lnSpc>
                <a:spcPct val="100000"/>
              </a:lnSpc>
              <a:defRPr/>
            </a:pPr>
            <a:r>
              <a:rPr lang="en-US" sz="1400" dirty="0" smtClean="0">
                <a:solidFill>
                  <a:srgbClr val="120C80"/>
                </a:solidFill>
                <a:sym typeface="Wingdings" pitchFamily="2" charset="2"/>
              </a:rPr>
              <a:t>Execute development programs with greater efficiency due to the availability of in-process design data.</a:t>
            </a:r>
          </a:p>
          <a:p>
            <a:pPr marL="168275" lvl="1" indent="231775" eaLnBrk="1" hangingPunct="1">
              <a:lnSpc>
                <a:spcPct val="100000"/>
              </a:lnSpc>
              <a:defRPr/>
            </a:pPr>
            <a:r>
              <a:rPr lang="en-US" sz="1400" dirty="0" smtClean="0">
                <a:solidFill>
                  <a:srgbClr val="120C80"/>
                </a:solidFill>
                <a:sym typeface="Wingdings" pitchFamily="2" charset="2"/>
              </a:rPr>
              <a:t>Improve visibility and access to designs early in the development lifecycle to validate product definition.</a:t>
            </a:r>
          </a:p>
          <a:p>
            <a:pPr marL="168275" lvl="1" indent="231775" eaLnBrk="1" hangingPunct="1">
              <a:lnSpc>
                <a:spcPct val="100000"/>
              </a:lnSpc>
              <a:defRPr/>
            </a:pPr>
            <a:r>
              <a:rPr lang="en-US" sz="1400" dirty="0" smtClean="0">
                <a:solidFill>
                  <a:srgbClr val="120C80"/>
                </a:solidFill>
                <a:sym typeface="Wingdings" pitchFamily="2" charset="2"/>
              </a:rPr>
              <a:t>Disseminate work to designers through their native work environment and receive their deliverables as part of their existing processes.</a:t>
            </a:r>
          </a:p>
          <a:p>
            <a:pPr marL="168275" lvl="1" indent="231775" eaLnBrk="1" hangingPunct="1">
              <a:lnSpc>
                <a:spcPct val="100000"/>
              </a:lnSpc>
              <a:defRPr/>
            </a:pPr>
            <a:r>
              <a:rPr lang="en-US" sz="1400" dirty="0" smtClean="0">
                <a:solidFill>
                  <a:srgbClr val="120C80"/>
                </a:solidFill>
                <a:sym typeface="Wingdings" pitchFamily="2" charset="2"/>
              </a:rPr>
              <a:t>Easily expandable with additional business processes.</a:t>
            </a:r>
          </a:p>
        </p:txBody>
      </p:sp>
      <p:grpSp>
        <p:nvGrpSpPr>
          <p:cNvPr id="163853" name="Group 24"/>
          <p:cNvGrpSpPr>
            <a:grpSpLocks/>
          </p:cNvGrpSpPr>
          <p:nvPr/>
        </p:nvGrpSpPr>
        <p:grpSpPr bwMode="auto">
          <a:xfrm>
            <a:off x="714375" y="5422900"/>
            <a:ext cx="2255838" cy="901700"/>
            <a:chOff x="2578" y="399958"/>
            <a:chExt cx="2254708" cy="901883"/>
          </a:xfrm>
        </p:grpSpPr>
        <p:sp>
          <p:nvSpPr>
            <p:cNvPr id="26" name="Pentagon 25"/>
            <p:cNvSpPr/>
            <p:nvPr/>
          </p:nvSpPr>
          <p:spPr>
            <a:xfrm>
              <a:off x="2578" y="399958"/>
              <a:ext cx="2254708" cy="901883"/>
            </a:xfrm>
            <a:prstGeom prst="homePlate">
              <a:avLst/>
            </a:prstGeom>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27" name="Pentagon 4"/>
            <p:cNvSpPr/>
            <p:nvPr/>
          </p:nvSpPr>
          <p:spPr>
            <a:xfrm>
              <a:off x="2578" y="399958"/>
              <a:ext cx="2029396" cy="901883"/>
            </a:xfrm>
            <a:prstGeom prst="rect">
              <a:avLst/>
            </a:prstGeom>
          </p:spPr>
          <p:style>
            <a:lnRef idx="0">
              <a:scrgbClr r="0" g="0" b="0"/>
            </a:lnRef>
            <a:fillRef idx="0">
              <a:scrgbClr r="0" g="0" b="0"/>
            </a:fillRef>
            <a:effectRef idx="0">
              <a:scrgbClr r="0" g="0" b="0"/>
            </a:effectRef>
            <a:fontRef idx="minor">
              <a:schemeClr val="lt1"/>
            </a:fontRef>
          </p:style>
          <p:txBody>
            <a:bodyPr lIns="64008" tIns="32004" rIns="16002" bIns="32004" spcCol="1270" anchor="ctr"/>
            <a:lstStyle/>
            <a:p>
              <a:pPr algn="ctr" defTabSz="533400">
                <a:lnSpc>
                  <a:spcPct val="90000"/>
                </a:lnSpc>
                <a:spcAft>
                  <a:spcPct val="35000"/>
                </a:spcAft>
                <a:defRPr/>
              </a:pPr>
              <a:r>
                <a:rPr lang="en-US" sz="1200" b="1" dirty="0"/>
                <a:t>Keep CATIA V4/V5 community on ENOVIA VPM V5</a:t>
              </a:r>
            </a:p>
          </p:txBody>
        </p:sp>
      </p:grpSp>
      <p:grpSp>
        <p:nvGrpSpPr>
          <p:cNvPr id="28" name="Group 27"/>
          <p:cNvGrpSpPr>
            <a:grpSpLocks/>
          </p:cNvGrpSpPr>
          <p:nvPr/>
        </p:nvGrpSpPr>
        <p:grpSpPr bwMode="auto">
          <a:xfrm>
            <a:off x="2546350" y="5422900"/>
            <a:ext cx="2254250" cy="901700"/>
            <a:chOff x="1806345" y="399958"/>
            <a:chExt cx="2254708" cy="901883"/>
          </a:xfrm>
        </p:grpSpPr>
        <p:sp>
          <p:nvSpPr>
            <p:cNvPr id="29" name="Chevron 28"/>
            <p:cNvSpPr/>
            <p:nvPr/>
          </p:nvSpPr>
          <p:spPr>
            <a:xfrm>
              <a:off x="1806345" y="399958"/>
              <a:ext cx="2254708" cy="901883"/>
            </a:xfrm>
            <a:prstGeom prst="chevron">
              <a:avLst/>
            </a:prstGeom>
          </p:spPr>
          <p:style>
            <a:lnRef idx="2">
              <a:schemeClr val="lt1">
                <a:hueOff val="0"/>
                <a:satOff val="0"/>
                <a:lumOff val="0"/>
                <a:alphaOff val="0"/>
              </a:schemeClr>
            </a:lnRef>
            <a:fillRef idx="1">
              <a:schemeClr val="accent2">
                <a:shade val="80000"/>
                <a:hueOff val="0"/>
                <a:satOff val="-14010"/>
                <a:lumOff val="15876"/>
                <a:alphaOff val="0"/>
              </a:schemeClr>
            </a:fillRef>
            <a:effectRef idx="0">
              <a:schemeClr val="accent2">
                <a:shade val="80000"/>
                <a:hueOff val="0"/>
                <a:satOff val="-14010"/>
                <a:lumOff val="15876"/>
                <a:alphaOff val="0"/>
              </a:schemeClr>
            </a:effectRef>
            <a:fontRef idx="minor">
              <a:schemeClr val="lt1"/>
            </a:fontRef>
          </p:style>
        </p:sp>
        <p:sp>
          <p:nvSpPr>
            <p:cNvPr id="30" name="Chevron 4"/>
            <p:cNvSpPr/>
            <p:nvPr/>
          </p:nvSpPr>
          <p:spPr>
            <a:xfrm>
              <a:off x="2257287" y="399958"/>
              <a:ext cx="1352825" cy="901883"/>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Create, Manage, Monitor  product development programs in V6</a:t>
              </a:r>
            </a:p>
          </p:txBody>
        </p:sp>
      </p:grpSp>
      <p:sp>
        <p:nvSpPr>
          <p:cNvPr id="41" name="Rounded Rectangle 60"/>
          <p:cNvSpPr>
            <a:spLocks noChangeArrowheads="1"/>
          </p:cNvSpPr>
          <p:nvPr/>
        </p:nvSpPr>
        <p:spPr bwMode="auto">
          <a:xfrm>
            <a:off x="2855913" y="3759200"/>
            <a:ext cx="1371600" cy="479425"/>
          </a:xfrm>
          <a:prstGeom prst="roundRect">
            <a:avLst>
              <a:gd name="adj" fmla="val 16667"/>
            </a:avLst>
          </a:prstGeom>
          <a:solidFill>
            <a:srgbClr val="99FF99"/>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defRPr/>
            </a:pPr>
            <a:r>
              <a:rPr lang="fr-FR" sz="1100" b="1" dirty="0">
                <a:solidFill>
                  <a:schemeClr val="accent4"/>
                </a:solidFill>
                <a:cs typeface="+mn-cs"/>
              </a:rPr>
              <a:t>ENOVIA Program Management</a:t>
            </a:r>
          </a:p>
        </p:txBody>
      </p:sp>
      <p:pic>
        <p:nvPicPr>
          <p:cNvPr id="163860" name="Picture 2"/>
          <p:cNvPicPr>
            <a:picLocks noChangeAspect="1" noChangeArrowheads="1"/>
          </p:cNvPicPr>
          <p:nvPr/>
        </p:nvPicPr>
        <p:blipFill>
          <a:blip r:embed="rId6"/>
          <a:srcRect/>
          <a:stretch>
            <a:fillRect/>
          </a:stretch>
        </p:blipFill>
        <p:spPr bwMode="auto">
          <a:xfrm>
            <a:off x="609600" y="2971800"/>
            <a:ext cx="1371600" cy="1096963"/>
          </a:xfrm>
          <a:prstGeom prst="rect">
            <a:avLst/>
          </a:prstGeom>
          <a:noFill/>
          <a:ln w="9525">
            <a:noFill/>
            <a:miter lim="800000"/>
            <a:headEnd/>
            <a:tailEnd/>
          </a:ln>
        </p:spPr>
      </p:pic>
      <p:sp>
        <p:nvSpPr>
          <p:cNvPr id="22" name="Rounded Rectangle 60"/>
          <p:cNvSpPr>
            <a:spLocks noChangeArrowheads="1"/>
          </p:cNvSpPr>
          <p:nvPr/>
        </p:nvSpPr>
        <p:spPr bwMode="auto">
          <a:xfrm>
            <a:off x="457200" y="3886200"/>
            <a:ext cx="1292225" cy="292100"/>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23" name="Rounded Rectangle 60"/>
          <p:cNvSpPr>
            <a:spLocks noChangeArrowheads="1"/>
          </p:cNvSpPr>
          <p:nvPr/>
        </p:nvSpPr>
        <p:spPr bwMode="auto">
          <a:xfrm>
            <a:off x="3124200" y="2384425"/>
            <a:ext cx="2819400" cy="282575"/>
          </a:xfrm>
          <a:prstGeom prst="roundRect">
            <a:avLst>
              <a:gd name="adj" fmla="val 16667"/>
            </a:avLst>
          </a:prstGeom>
          <a:solidFill>
            <a:schemeClr val="accent3">
              <a:lumMod val="95000"/>
              <a:alpha val="59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ENOVIA 3DLive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500"/>
                                        <p:tgtEl>
                                          <p:spTgt spid="18">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1" end="1"/>
                                            </p:txEl>
                                          </p:spTgt>
                                        </p:tgtEl>
                                        <p:attrNameLst>
                                          <p:attrName>style.visibility</p:attrName>
                                        </p:attrNameLst>
                                      </p:cBhvr>
                                      <p:to>
                                        <p:strVal val="visible"/>
                                      </p:to>
                                    </p:set>
                                    <p:animEffect transition="in" filter="fade">
                                      <p:cBhvr>
                                        <p:cTn id="30" dur="500"/>
                                        <p:tgtEl>
                                          <p:spTgt spid="18">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animEffect transition="in" filter="fade">
                                      <p:cBhvr>
                                        <p:cTn id="33" dur="500"/>
                                        <p:tgtEl>
                                          <p:spTgt spid="18">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3" end="3"/>
                                            </p:txEl>
                                          </p:spTgt>
                                        </p:tgtEl>
                                        <p:attrNameLst>
                                          <p:attrName>style.visibility</p:attrName>
                                        </p:attrNameLst>
                                      </p:cBhvr>
                                      <p:to>
                                        <p:strVal val="visible"/>
                                      </p:to>
                                    </p:set>
                                    <p:animEffect transition="in" filter="fade">
                                      <p:cBhvr>
                                        <p:cTn id="36" dur="500"/>
                                        <p:tgtEl>
                                          <p:spTgt spid="18">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animEffect transition="in" filter="fade">
                                      <p:cBhvr>
                                        <p:cTn id="39" dur="500"/>
                                        <p:tgtEl>
                                          <p:spTgt spid="18">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xEl>
                                              <p:pRg st="5" end="5"/>
                                            </p:txEl>
                                          </p:spTgt>
                                        </p:tgtEl>
                                        <p:attrNameLst>
                                          <p:attrName>style.visibility</p:attrName>
                                        </p:attrNameLst>
                                      </p:cBhvr>
                                      <p:to>
                                        <p:strVal val="visible"/>
                                      </p:to>
                                    </p:set>
                                    <p:animEffect transition="in" filter="fade">
                                      <p:cBhvr>
                                        <p:cTn id="42" dur="500"/>
                                        <p:tgtEl>
                                          <p:spTgt spid="18">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xEl>
                                              <p:pRg st="6" end="6"/>
                                            </p:txEl>
                                          </p:spTgt>
                                        </p:tgtEl>
                                        <p:attrNameLst>
                                          <p:attrName>style.visibility</p:attrName>
                                        </p:attrNameLst>
                                      </p:cBhvr>
                                      <p:to>
                                        <p:strVal val="visible"/>
                                      </p:to>
                                    </p:set>
                                    <p:animEffect transition="in" filter="fade">
                                      <p:cBhvr>
                                        <p:cTn id="45" dur="500"/>
                                        <p:tgtEl>
                                          <p:spTgt spid="18">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xEl>
                                              <p:pRg st="7" end="7"/>
                                            </p:txEl>
                                          </p:spTgt>
                                        </p:tgtEl>
                                        <p:attrNameLst>
                                          <p:attrName>style.visibility</p:attrName>
                                        </p:attrNameLst>
                                      </p:cBhvr>
                                      <p:to>
                                        <p:strVal val="visible"/>
                                      </p:to>
                                    </p:set>
                                    <p:animEffect transition="in" filter="fade">
                                      <p:cBhvr>
                                        <p:cTn id="48" dur="500"/>
                                        <p:tgtEl>
                                          <p:spTgt spid="18">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20" grpId="0" animBg="1"/>
      <p:bldP spid="18" grpId="0" build="allAtOnce"/>
      <p:bldP spid="41"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p:cNvSpPr>
            <a:spLocks noChangeArrowheads="1"/>
          </p:cNvSpPr>
          <p:nvPr/>
        </p:nvSpPr>
        <p:spPr bwMode="auto">
          <a:xfrm>
            <a:off x="0" y="3810000"/>
            <a:ext cx="9144000" cy="2215643"/>
          </a:xfrm>
          <a:prstGeom prst="rect">
            <a:avLst/>
          </a:prstGeom>
          <a:gradFill flip="none" rotWithShape="1">
            <a:gsLst>
              <a:gs pos="100000">
                <a:schemeClr val="bg1">
                  <a:alpha val="60000"/>
                </a:schemeClr>
              </a:gs>
              <a:gs pos="50000">
                <a:srgbClr val="FF9900">
                  <a:tint val="44500"/>
                  <a:satMod val="160000"/>
                </a:srgbClr>
              </a:gs>
              <a:gs pos="100000">
                <a:srgbClr val="FF9900">
                  <a:tint val="23500"/>
                  <a:satMod val="160000"/>
                </a:srgbClr>
              </a:gs>
            </a:gsLst>
            <a:lin ang="16200000" scaled="1"/>
            <a:tileRect/>
          </a:gradFill>
          <a:ln w="9525" algn="ctr">
            <a:noFill/>
            <a:round/>
            <a:headEnd/>
            <a:tailEnd type="arrow" w="med" len="med"/>
          </a:ln>
        </p:spPr>
        <p:txBody>
          <a:bodyPr lIns="90000" tIns="46800" rIns="36000" bIns="46800"/>
          <a:lstStyle/>
          <a:p>
            <a:pPr lvl="8" algn="r" eaLnBrk="0" fontAlgn="base" hangingPunct="0">
              <a:spcBef>
                <a:spcPct val="50000"/>
              </a:spcBef>
              <a:spcAft>
                <a:spcPct val="0"/>
              </a:spcAft>
              <a:defRPr/>
            </a:pPr>
            <a:r>
              <a:rPr lang="en-US" altLang="ja-JP" sz="1600" b="1" dirty="0">
                <a:solidFill>
                  <a:schemeClr val="accent4"/>
                </a:solidFill>
                <a:cs typeface="+mn-cs"/>
              </a:rPr>
              <a:t>ENGINEERING: CATIA V4/V5 &amp; ENOVIA VPM V5</a:t>
            </a:r>
          </a:p>
        </p:txBody>
      </p:sp>
      <p:sp>
        <p:nvSpPr>
          <p:cNvPr id="165891" name="Rectangle 65"/>
          <p:cNvSpPr>
            <a:spLocks noGrp="1" noChangeArrowheads="1"/>
          </p:cNvSpPr>
          <p:nvPr>
            <p:ph type="title" idx="4294967295"/>
          </p:nvPr>
        </p:nvSpPr>
        <p:spPr>
          <a:xfrm>
            <a:off x="768350" y="150813"/>
            <a:ext cx="8375650" cy="450850"/>
          </a:xfrm>
        </p:spPr>
        <p:txBody>
          <a:bodyPr/>
          <a:lstStyle/>
          <a:p>
            <a:pPr eaLnBrk="1" hangingPunct="1"/>
            <a:r>
              <a:rPr lang="en-US" smtClean="0"/>
              <a:t>B - V6 Program Management</a:t>
            </a:r>
          </a:p>
        </p:txBody>
      </p:sp>
      <p:sp>
        <p:nvSpPr>
          <p:cNvPr id="506949" name="Rectangle 69"/>
          <p:cNvSpPr>
            <a:spLocks noChangeArrowheads="1"/>
          </p:cNvSpPr>
          <p:nvPr/>
        </p:nvSpPr>
        <p:spPr bwMode="auto">
          <a:xfrm>
            <a:off x="0" y="1295400"/>
            <a:ext cx="9144000" cy="2176463"/>
          </a:xfrm>
          <a:prstGeom prst="rect">
            <a:avLst/>
          </a:prstGeom>
          <a:gradFill flip="none" rotWithShape="1">
            <a:gsLst>
              <a:gs pos="100000">
                <a:schemeClr val="bg1">
                  <a:alpha val="60000"/>
                </a:schemeClr>
              </a:gs>
              <a:gs pos="50000">
                <a:srgbClr val="66FF33">
                  <a:tint val="44500"/>
                  <a:satMod val="160000"/>
                </a:srgbClr>
              </a:gs>
              <a:gs pos="100000">
                <a:srgbClr val="66FF33">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ENTERPRISE: ENOVIA V6 Business Processes</a:t>
            </a:r>
          </a:p>
        </p:txBody>
      </p:sp>
      <p:sp>
        <p:nvSpPr>
          <p:cNvPr id="506951" name="AutoShape 71"/>
          <p:cNvSpPr>
            <a:spLocks noChangeArrowheads="1"/>
          </p:cNvSpPr>
          <p:nvPr/>
        </p:nvSpPr>
        <p:spPr bwMode="auto">
          <a:xfrm>
            <a:off x="0" y="3264675"/>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506953" name="Oval 73"/>
          <p:cNvSpPr>
            <a:spLocks noChangeArrowheads="1"/>
          </p:cNvSpPr>
          <p:nvPr/>
        </p:nvSpPr>
        <p:spPr bwMode="auto">
          <a:xfrm>
            <a:off x="2395538" y="32591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2</a:t>
            </a:r>
          </a:p>
        </p:txBody>
      </p:sp>
      <p:sp>
        <p:nvSpPr>
          <p:cNvPr id="506958" name="AutoShape 78"/>
          <p:cNvSpPr>
            <a:spLocks noChangeArrowheads="1"/>
          </p:cNvSpPr>
          <p:nvPr/>
        </p:nvSpPr>
        <p:spPr bwMode="auto">
          <a:xfrm>
            <a:off x="0" y="5786613"/>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165902" name="Rectangle 94"/>
          <p:cNvSpPr>
            <a:spLocks noChangeArrowheads="1"/>
          </p:cNvSpPr>
          <p:nvPr/>
        </p:nvSpPr>
        <p:spPr bwMode="auto">
          <a:xfrm>
            <a:off x="533400" y="1447800"/>
            <a:ext cx="708025" cy="263525"/>
          </a:xfrm>
          <a:prstGeom prst="rect">
            <a:avLst/>
          </a:prstGeom>
          <a:noFill/>
          <a:ln w="9525">
            <a:noFill/>
            <a:miter lim="800000"/>
            <a:headEnd/>
            <a:tailEnd/>
          </a:ln>
        </p:spPr>
        <p:txBody>
          <a:bodyPr lIns="0" tIns="0" rIns="0" bIns="0">
            <a:spAutoFit/>
          </a:bodyPr>
          <a:lstStyle/>
          <a:p>
            <a:pPr>
              <a:lnSpc>
                <a:spcPct val="95000"/>
              </a:lnSpc>
            </a:pPr>
            <a:r>
              <a:rPr lang="en-US" sz="900" b="1"/>
              <a:t>Program</a:t>
            </a:r>
            <a:br>
              <a:rPr lang="en-US" sz="900" b="1"/>
            </a:br>
            <a:r>
              <a:rPr lang="en-US" sz="900" b="1"/>
              <a:t>Manager</a:t>
            </a:r>
          </a:p>
        </p:txBody>
      </p:sp>
      <p:sp>
        <p:nvSpPr>
          <p:cNvPr id="165903" name="Rectangle 101"/>
          <p:cNvSpPr>
            <a:spLocks noChangeArrowheads="1"/>
          </p:cNvSpPr>
          <p:nvPr/>
        </p:nvSpPr>
        <p:spPr bwMode="auto">
          <a:xfrm>
            <a:off x="685800" y="4940300"/>
            <a:ext cx="585788" cy="131763"/>
          </a:xfrm>
          <a:prstGeom prst="rect">
            <a:avLst/>
          </a:prstGeom>
          <a:noFill/>
          <a:ln w="9525">
            <a:noFill/>
            <a:miter lim="800000"/>
            <a:headEnd/>
            <a:tailEnd/>
          </a:ln>
        </p:spPr>
        <p:txBody>
          <a:bodyPr lIns="0" tIns="0" rIns="0" bIns="0">
            <a:spAutoFit/>
          </a:bodyPr>
          <a:lstStyle/>
          <a:p>
            <a:pPr algn="ctr">
              <a:lnSpc>
                <a:spcPct val="95000"/>
              </a:lnSpc>
            </a:pPr>
            <a:r>
              <a:rPr lang="en-US" sz="900" b="1"/>
              <a:t>Designer  </a:t>
            </a:r>
          </a:p>
        </p:txBody>
      </p:sp>
      <p:sp>
        <p:nvSpPr>
          <p:cNvPr id="506957" name="Oval 77"/>
          <p:cNvSpPr>
            <a:spLocks noChangeArrowheads="1"/>
          </p:cNvSpPr>
          <p:nvPr/>
        </p:nvSpPr>
        <p:spPr bwMode="auto">
          <a:xfrm>
            <a:off x="5384800" y="579120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5</a:t>
            </a:r>
          </a:p>
        </p:txBody>
      </p:sp>
      <p:sp>
        <p:nvSpPr>
          <p:cNvPr id="506955" name="Oval 75"/>
          <p:cNvSpPr>
            <a:spLocks noChangeArrowheads="1"/>
          </p:cNvSpPr>
          <p:nvPr/>
        </p:nvSpPr>
        <p:spPr bwMode="auto">
          <a:xfrm>
            <a:off x="7213600" y="579120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6</a:t>
            </a:r>
          </a:p>
        </p:txBody>
      </p:sp>
      <p:sp>
        <p:nvSpPr>
          <p:cNvPr id="506984" name="Oval 104"/>
          <p:cNvSpPr>
            <a:spLocks noChangeArrowheads="1"/>
          </p:cNvSpPr>
          <p:nvPr/>
        </p:nvSpPr>
        <p:spPr bwMode="auto">
          <a:xfrm>
            <a:off x="8153400" y="32591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4</a:t>
            </a:r>
          </a:p>
        </p:txBody>
      </p:sp>
      <p:sp>
        <p:nvSpPr>
          <p:cNvPr id="51" name="AutoShape 11"/>
          <p:cNvSpPr>
            <a:spLocks noChangeArrowheads="1"/>
          </p:cNvSpPr>
          <p:nvPr/>
        </p:nvSpPr>
        <p:spPr bwMode="auto">
          <a:xfrm>
            <a:off x="0" y="2695575"/>
            <a:ext cx="1546225" cy="41116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Creates project including engineering tasks</a:t>
            </a:r>
          </a:p>
        </p:txBody>
      </p:sp>
      <p:sp>
        <p:nvSpPr>
          <p:cNvPr id="53" name="AutoShape 16"/>
          <p:cNvSpPr>
            <a:spLocks noChangeArrowheads="1"/>
          </p:cNvSpPr>
          <p:nvPr/>
        </p:nvSpPr>
        <p:spPr bwMode="auto">
          <a:xfrm>
            <a:off x="3678238" y="2606675"/>
            <a:ext cx="1427162" cy="5651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Assign tasks &amp; </a:t>
            </a:r>
            <a:br>
              <a:rPr lang="en-GB" sz="900" b="1" dirty="0">
                <a:solidFill>
                  <a:srgbClr val="120C80"/>
                </a:solidFill>
              </a:rPr>
            </a:br>
            <a:r>
              <a:rPr lang="en-GB" sz="900" b="1" dirty="0">
                <a:solidFill>
                  <a:srgbClr val="120C80"/>
                </a:solidFill>
              </a:rPr>
              <a:t>create the Action for designers</a:t>
            </a:r>
          </a:p>
        </p:txBody>
      </p:sp>
      <p:pic>
        <p:nvPicPr>
          <p:cNvPr id="54" name="Picture 26" descr="wbs_custom"/>
          <p:cNvPicPr>
            <a:picLocks noChangeAspect="1" noChangeArrowheads="1"/>
          </p:cNvPicPr>
          <p:nvPr/>
        </p:nvPicPr>
        <p:blipFill>
          <a:blip r:embed="rId3" cstate="print"/>
          <a:srcRect/>
          <a:stretch>
            <a:fillRect/>
          </a:stretch>
        </p:blipFill>
        <p:spPr bwMode="auto">
          <a:xfrm>
            <a:off x="246299" y="1905000"/>
            <a:ext cx="1054100" cy="71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Picture 27" descr="mx3_short"/>
          <p:cNvPicPr>
            <a:picLocks noChangeAspect="1" noChangeArrowheads="1"/>
          </p:cNvPicPr>
          <p:nvPr/>
        </p:nvPicPr>
        <p:blipFill>
          <a:blip r:embed="rId4"/>
          <a:srcRect/>
          <a:stretch>
            <a:fillRect/>
          </a:stretch>
        </p:blipFill>
        <p:spPr bwMode="auto">
          <a:xfrm>
            <a:off x="2000250" y="1828800"/>
            <a:ext cx="1173162" cy="576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AutoShape 28"/>
          <p:cNvSpPr>
            <a:spLocks noChangeArrowheads="1"/>
          </p:cNvSpPr>
          <p:nvPr/>
        </p:nvSpPr>
        <p:spPr bwMode="auto">
          <a:xfrm>
            <a:off x="1676400" y="2590800"/>
            <a:ext cx="1820863" cy="56356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Search / Navigate VPM V5 objects to attach as task deliverables</a:t>
            </a:r>
          </a:p>
        </p:txBody>
      </p:sp>
      <p:pic>
        <p:nvPicPr>
          <p:cNvPr id="57" name="Picture 29" descr="mx3_short"/>
          <p:cNvPicPr>
            <a:picLocks noChangeAspect="1" noChangeArrowheads="1"/>
          </p:cNvPicPr>
          <p:nvPr/>
        </p:nvPicPr>
        <p:blipFill>
          <a:blip r:embed="rId4"/>
          <a:srcRect/>
          <a:stretch>
            <a:fillRect/>
          </a:stretch>
        </p:blipFill>
        <p:spPr bwMode="auto">
          <a:xfrm>
            <a:off x="7702463" y="1825625"/>
            <a:ext cx="1184275" cy="581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Picture 31"/>
          <p:cNvPicPr>
            <a:picLocks noChangeAspect="1" noChangeArrowheads="1"/>
          </p:cNvPicPr>
          <p:nvPr/>
        </p:nvPicPr>
        <p:blipFill>
          <a:blip r:embed="rId5" cstate="print"/>
          <a:srcRect/>
          <a:stretch>
            <a:fillRect/>
          </a:stretch>
        </p:blipFill>
        <p:spPr bwMode="auto">
          <a:xfrm>
            <a:off x="3809207" y="1825625"/>
            <a:ext cx="1165225" cy="581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9" name="AutoShape 33"/>
          <p:cNvSpPr>
            <a:spLocks noChangeArrowheads="1"/>
          </p:cNvSpPr>
          <p:nvPr/>
        </p:nvSpPr>
        <p:spPr bwMode="auto">
          <a:xfrm>
            <a:off x="7488238" y="2597150"/>
            <a:ext cx="1612900" cy="56356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In-process work monitored via deliverable attributes</a:t>
            </a:r>
          </a:p>
        </p:txBody>
      </p:sp>
      <p:sp>
        <p:nvSpPr>
          <p:cNvPr id="60" name="Oval 73"/>
          <p:cNvSpPr>
            <a:spLocks noChangeArrowheads="1"/>
          </p:cNvSpPr>
          <p:nvPr/>
        </p:nvSpPr>
        <p:spPr bwMode="auto">
          <a:xfrm>
            <a:off x="582613" y="32591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sp>
        <p:nvSpPr>
          <p:cNvPr id="61" name="Oval 73"/>
          <p:cNvSpPr>
            <a:spLocks noChangeArrowheads="1"/>
          </p:cNvSpPr>
          <p:nvPr/>
        </p:nvSpPr>
        <p:spPr bwMode="auto">
          <a:xfrm>
            <a:off x="4202113" y="32591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3</a:t>
            </a:r>
          </a:p>
        </p:txBody>
      </p:sp>
      <p:grpSp>
        <p:nvGrpSpPr>
          <p:cNvPr id="2" name="Group 35"/>
          <p:cNvGrpSpPr>
            <a:grpSpLocks/>
          </p:cNvGrpSpPr>
          <p:nvPr/>
        </p:nvGrpSpPr>
        <p:grpSpPr bwMode="auto">
          <a:xfrm>
            <a:off x="6756400" y="4298950"/>
            <a:ext cx="1066800" cy="660400"/>
            <a:chOff x="1215" y="1347"/>
            <a:chExt cx="3330" cy="1626"/>
          </a:xfrm>
        </p:grpSpPr>
        <p:pic>
          <p:nvPicPr>
            <p:cNvPr id="65" name="Picture 36"/>
            <p:cNvPicPr>
              <a:picLocks noChangeAspect="1" noChangeArrowheads="1"/>
            </p:cNvPicPr>
            <p:nvPr/>
          </p:nvPicPr>
          <p:blipFill>
            <a:blip r:embed="rId6" cstate="print"/>
            <a:srcRect/>
            <a:stretch>
              <a:fillRect/>
            </a:stretch>
          </p:blipFill>
          <p:spPr bwMode="auto">
            <a:xfrm>
              <a:off x="1215" y="1347"/>
              <a:ext cx="3330" cy="1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6" name="Picture 37"/>
            <p:cNvPicPr>
              <a:picLocks noChangeAspect="1" noChangeArrowheads="1"/>
            </p:cNvPicPr>
            <p:nvPr/>
          </p:nvPicPr>
          <p:blipFill>
            <a:blip r:embed="rId7" cstate="print"/>
            <a:srcRect/>
            <a:stretch>
              <a:fillRect/>
            </a:stretch>
          </p:blipFill>
          <p:spPr bwMode="auto">
            <a:xfrm>
              <a:off x="2149" y="1684"/>
              <a:ext cx="966" cy="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67" name="Picture 51"/>
          <p:cNvPicPr>
            <a:picLocks noChangeAspect="1" noChangeArrowheads="1"/>
          </p:cNvPicPr>
          <p:nvPr/>
        </p:nvPicPr>
        <p:blipFill>
          <a:blip r:embed="rId8"/>
          <a:srcRect/>
          <a:stretch>
            <a:fillRect/>
          </a:stretch>
        </p:blipFill>
        <p:spPr bwMode="auto">
          <a:xfrm>
            <a:off x="4648200" y="4349243"/>
            <a:ext cx="965465" cy="658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 name="Picture 52"/>
          <p:cNvPicPr>
            <a:picLocks noChangeAspect="1" noChangeArrowheads="1"/>
          </p:cNvPicPr>
          <p:nvPr/>
        </p:nvPicPr>
        <p:blipFill>
          <a:blip r:embed="rId9" cstate="print"/>
          <a:srcRect/>
          <a:stretch>
            <a:fillRect/>
          </a:stretch>
        </p:blipFill>
        <p:spPr bwMode="auto">
          <a:xfrm>
            <a:off x="5308865" y="4708033"/>
            <a:ext cx="930275" cy="555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4" name="AutoShape 112"/>
          <p:cNvCxnSpPr>
            <a:cxnSpLocks noChangeShapeType="1"/>
            <a:stCxn id="60" idx="6"/>
            <a:endCxn id="506953" idx="2"/>
          </p:cNvCxnSpPr>
          <p:nvPr/>
        </p:nvCxnSpPr>
        <p:spPr bwMode="auto">
          <a:xfrm>
            <a:off x="963613" y="3449638"/>
            <a:ext cx="1431925" cy="3175"/>
          </a:xfrm>
          <a:prstGeom prst="straightConnector1">
            <a:avLst/>
          </a:prstGeom>
          <a:noFill/>
          <a:ln w="28575">
            <a:solidFill>
              <a:schemeClr val="tx1"/>
            </a:solidFill>
            <a:round/>
            <a:headEnd/>
            <a:tailEnd type="triangle" w="med" len="med"/>
          </a:ln>
        </p:spPr>
      </p:cxnSp>
      <p:cxnSp>
        <p:nvCxnSpPr>
          <p:cNvPr id="77" name="AutoShape 112"/>
          <p:cNvCxnSpPr>
            <a:cxnSpLocks noChangeShapeType="1"/>
            <a:stCxn id="506953" idx="6"/>
            <a:endCxn id="61" idx="2"/>
          </p:cNvCxnSpPr>
          <p:nvPr/>
        </p:nvCxnSpPr>
        <p:spPr bwMode="auto">
          <a:xfrm>
            <a:off x="2776538" y="3449638"/>
            <a:ext cx="1425575" cy="3175"/>
          </a:xfrm>
          <a:prstGeom prst="straightConnector1">
            <a:avLst/>
          </a:prstGeom>
          <a:noFill/>
          <a:ln w="28575">
            <a:solidFill>
              <a:schemeClr val="tx1"/>
            </a:solidFill>
            <a:round/>
            <a:headEnd/>
            <a:tailEnd type="triangle" w="med" len="med"/>
          </a:ln>
        </p:spPr>
      </p:cxnSp>
      <p:cxnSp>
        <p:nvCxnSpPr>
          <p:cNvPr id="84" name="Elbow Connector 83"/>
          <p:cNvCxnSpPr>
            <a:cxnSpLocks noChangeShapeType="1"/>
            <a:stCxn id="61" idx="4"/>
            <a:endCxn id="506957" idx="2"/>
          </p:cNvCxnSpPr>
          <p:nvPr/>
        </p:nvCxnSpPr>
        <p:spPr bwMode="auto">
          <a:xfrm rot="16200000" flipH="1">
            <a:off x="3717926" y="4314825"/>
            <a:ext cx="2341562" cy="992187"/>
          </a:xfrm>
          <a:prstGeom prst="bentConnector2">
            <a:avLst/>
          </a:prstGeom>
          <a:noFill/>
          <a:ln w="28575">
            <a:solidFill>
              <a:schemeClr val="tx1"/>
            </a:solidFill>
            <a:round/>
            <a:headEnd/>
            <a:tailEnd type="triangle" w="med" len="med"/>
          </a:ln>
        </p:spPr>
      </p:cxnSp>
      <p:cxnSp>
        <p:nvCxnSpPr>
          <p:cNvPr id="90" name="AutoShape 112"/>
          <p:cNvCxnSpPr>
            <a:cxnSpLocks noChangeShapeType="1"/>
            <a:stCxn id="506957" idx="6"/>
            <a:endCxn id="506955" idx="2"/>
          </p:cNvCxnSpPr>
          <p:nvPr/>
        </p:nvCxnSpPr>
        <p:spPr bwMode="auto">
          <a:xfrm>
            <a:off x="5765800" y="5981700"/>
            <a:ext cx="1447800" cy="1588"/>
          </a:xfrm>
          <a:prstGeom prst="straightConnector1">
            <a:avLst/>
          </a:prstGeom>
          <a:noFill/>
          <a:ln w="28575">
            <a:solidFill>
              <a:schemeClr val="tx1"/>
            </a:solidFill>
            <a:round/>
            <a:headEnd/>
            <a:tailEnd type="triangle" w="med" len="med"/>
          </a:ln>
        </p:spPr>
      </p:cxnSp>
      <p:cxnSp>
        <p:nvCxnSpPr>
          <p:cNvPr id="93" name="Elbow Connector 83"/>
          <p:cNvCxnSpPr>
            <a:cxnSpLocks noChangeShapeType="1"/>
            <a:stCxn id="506955" idx="6"/>
            <a:endCxn id="506984" idx="4"/>
          </p:cNvCxnSpPr>
          <p:nvPr/>
        </p:nvCxnSpPr>
        <p:spPr bwMode="auto">
          <a:xfrm flipV="1">
            <a:off x="7594600" y="3640138"/>
            <a:ext cx="749300" cy="2341562"/>
          </a:xfrm>
          <a:prstGeom prst="bentConnector2">
            <a:avLst/>
          </a:prstGeom>
          <a:noFill/>
          <a:ln w="28575">
            <a:solidFill>
              <a:schemeClr val="tx1"/>
            </a:solidFill>
            <a:round/>
            <a:headEnd/>
            <a:tailEnd type="triangle" w="med" len="med"/>
          </a:ln>
        </p:spPr>
      </p:cxnSp>
      <p:pic>
        <p:nvPicPr>
          <p:cNvPr id="165927" name="Picture 34" descr="Picture13.png"/>
          <p:cNvPicPr>
            <a:picLocks noChangeAspect="1"/>
          </p:cNvPicPr>
          <p:nvPr/>
        </p:nvPicPr>
        <p:blipFill>
          <a:blip r:embed="rId10"/>
          <a:srcRect/>
          <a:stretch>
            <a:fillRect/>
          </a:stretch>
        </p:blipFill>
        <p:spPr bwMode="auto">
          <a:xfrm>
            <a:off x="-152400" y="1295400"/>
            <a:ext cx="781050" cy="781050"/>
          </a:xfrm>
          <a:prstGeom prst="rect">
            <a:avLst/>
          </a:prstGeom>
          <a:noFill/>
          <a:ln w="9525">
            <a:noFill/>
            <a:miter lim="800000"/>
            <a:headEnd/>
            <a:tailEnd/>
          </a:ln>
        </p:spPr>
      </p:pic>
      <p:pic>
        <p:nvPicPr>
          <p:cNvPr id="165928" name="Picture 29" descr="Picture5.png"/>
          <p:cNvPicPr>
            <a:picLocks noChangeAspect="1"/>
          </p:cNvPicPr>
          <p:nvPr/>
        </p:nvPicPr>
        <p:blipFill>
          <a:blip r:embed="rId11"/>
          <a:srcRect/>
          <a:stretch>
            <a:fillRect/>
          </a:stretch>
        </p:blipFill>
        <p:spPr bwMode="auto">
          <a:xfrm>
            <a:off x="0" y="4559300"/>
            <a:ext cx="781050" cy="781050"/>
          </a:xfrm>
          <a:prstGeom prst="rect">
            <a:avLst/>
          </a:prstGeom>
          <a:noFill/>
          <a:ln w="9525">
            <a:noFill/>
            <a:miter lim="800000"/>
            <a:headEnd/>
            <a:tailEnd/>
          </a:ln>
        </p:spPr>
      </p:pic>
      <p:sp>
        <p:nvSpPr>
          <p:cNvPr id="62" name="AutoShape 13"/>
          <p:cNvSpPr>
            <a:spLocks noChangeArrowheads="1"/>
          </p:cNvSpPr>
          <p:nvPr/>
        </p:nvSpPr>
        <p:spPr bwMode="auto">
          <a:xfrm>
            <a:off x="4851400" y="5310188"/>
            <a:ext cx="1447800" cy="411162"/>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Performs work defined in the Action</a:t>
            </a:r>
          </a:p>
        </p:txBody>
      </p:sp>
      <p:sp>
        <p:nvSpPr>
          <p:cNvPr id="63" name="AutoShape 18"/>
          <p:cNvSpPr>
            <a:spLocks noChangeArrowheads="1"/>
          </p:cNvSpPr>
          <p:nvPr/>
        </p:nvSpPr>
        <p:spPr bwMode="auto">
          <a:xfrm>
            <a:off x="6508750" y="5003800"/>
            <a:ext cx="1712913" cy="7175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900" b="1" dirty="0">
                <a:solidFill>
                  <a:srgbClr val="120C80"/>
                </a:solidFill>
              </a:rPr>
              <a:t> Complete the Action &amp; rolls-up the affected objects as deliverables and promote the task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6953"/>
                                        </p:tgtEl>
                                        <p:attrNameLst>
                                          <p:attrName>style.visibility</p:attrName>
                                        </p:attrNameLst>
                                      </p:cBhvr>
                                      <p:to>
                                        <p:strVal val="visible"/>
                                      </p:to>
                                    </p:set>
                                    <p:animEffect transition="in" filter="fade">
                                      <p:cBhvr>
                                        <p:cTn id="27" dur="500"/>
                                        <p:tgtEl>
                                          <p:spTgt spid="5069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par>
                                <p:cTn id="50" presetID="10" presetClass="entr" presetSubtype="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6957"/>
                                        </p:tgtEl>
                                        <p:attrNameLst>
                                          <p:attrName>style.visibility</p:attrName>
                                        </p:attrNameLst>
                                      </p:cBhvr>
                                      <p:to>
                                        <p:strVal val="visible"/>
                                      </p:to>
                                    </p:set>
                                    <p:animEffect transition="in" filter="fade">
                                      <p:cBhvr>
                                        <p:cTn id="58" dur="500"/>
                                        <p:tgtEl>
                                          <p:spTgt spid="50695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6955">
                                            <p:bg/>
                                          </p:spTgt>
                                        </p:tgtEl>
                                        <p:attrNameLst>
                                          <p:attrName>style.visibility</p:attrName>
                                        </p:attrNameLst>
                                      </p:cBhvr>
                                      <p:to>
                                        <p:strVal val="visible"/>
                                      </p:to>
                                    </p:set>
                                    <p:animEffect transition="in" filter="fade">
                                      <p:cBhvr>
                                        <p:cTn id="72" dur="500"/>
                                        <p:tgtEl>
                                          <p:spTgt spid="506955">
                                            <p:bg/>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06955">
                                            <p:txEl>
                                              <p:pRg st="0" end="0"/>
                                            </p:txEl>
                                          </p:spTgt>
                                        </p:tgtEl>
                                        <p:attrNameLst>
                                          <p:attrName>style.visibility</p:attrName>
                                        </p:attrNameLst>
                                      </p:cBhvr>
                                      <p:to>
                                        <p:strVal val="visible"/>
                                      </p:to>
                                    </p:set>
                                    <p:animEffect transition="in" filter="fade">
                                      <p:cBhvr>
                                        <p:cTn id="75" dur="500"/>
                                        <p:tgtEl>
                                          <p:spTgt spid="506955">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06984"/>
                                        </p:tgtEl>
                                        <p:attrNameLst>
                                          <p:attrName>style.visibility</p:attrName>
                                        </p:attrNameLst>
                                      </p:cBhvr>
                                      <p:to>
                                        <p:strVal val="visible"/>
                                      </p:to>
                                    </p:set>
                                    <p:animEffect transition="in" filter="fade">
                                      <p:cBhvr>
                                        <p:cTn id="89" dur="500"/>
                                        <p:tgtEl>
                                          <p:spTgt spid="506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953" grpId="0" animBg="1"/>
      <p:bldP spid="506957" grpId="0" animBg="1"/>
      <p:bldP spid="506955" grpId="0" build="allAtOnce" animBg="1"/>
      <p:bldP spid="506984" grpId="0" animBg="1"/>
      <p:bldP spid="51" grpId="0" animBg="1"/>
      <p:bldP spid="53" grpId="0" animBg="1"/>
      <p:bldP spid="56" grpId="0" animBg="1"/>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a:xfrm>
            <a:off x="750888" y="123825"/>
            <a:ext cx="8131175" cy="495300"/>
          </a:xfrm>
        </p:spPr>
        <p:txBody>
          <a:bodyPr/>
          <a:lstStyle/>
          <a:p>
            <a:r>
              <a:rPr lang="en-US" sz="2800" smtClean="0"/>
              <a:t>A&amp;B - VXB Roadmap</a:t>
            </a:r>
          </a:p>
        </p:txBody>
      </p:sp>
      <p:sp>
        <p:nvSpPr>
          <p:cNvPr id="174083" name="Line 3"/>
          <p:cNvSpPr>
            <a:spLocks noChangeShapeType="1"/>
          </p:cNvSpPr>
          <p:nvPr/>
        </p:nvSpPr>
        <p:spPr bwMode="auto">
          <a:xfrm>
            <a:off x="26988" y="3992563"/>
            <a:ext cx="2892425" cy="0"/>
          </a:xfrm>
          <a:prstGeom prst="line">
            <a:avLst/>
          </a:prstGeom>
          <a:noFill/>
          <a:ln w="38100">
            <a:solidFill>
              <a:schemeClr val="accent2"/>
            </a:solidFill>
            <a:round/>
            <a:headEnd/>
            <a:tailEnd/>
          </a:ln>
        </p:spPr>
        <p:txBody>
          <a:bodyPr/>
          <a:lstStyle/>
          <a:p>
            <a:endParaRPr lang="fr-FR"/>
          </a:p>
        </p:txBody>
      </p:sp>
      <p:sp>
        <p:nvSpPr>
          <p:cNvPr id="174084" name="Line 4"/>
          <p:cNvSpPr>
            <a:spLocks noChangeShapeType="1"/>
          </p:cNvSpPr>
          <p:nvPr/>
        </p:nvSpPr>
        <p:spPr bwMode="auto">
          <a:xfrm>
            <a:off x="3176588" y="3611563"/>
            <a:ext cx="2890837" cy="0"/>
          </a:xfrm>
          <a:prstGeom prst="line">
            <a:avLst/>
          </a:prstGeom>
          <a:noFill/>
          <a:ln w="38100">
            <a:solidFill>
              <a:schemeClr val="accent2"/>
            </a:solidFill>
            <a:round/>
            <a:headEnd/>
            <a:tailEnd/>
          </a:ln>
        </p:spPr>
        <p:txBody>
          <a:bodyPr/>
          <a:lstStyle/>
          <a:p>
            <a:endParaRPr lang="fr-FR"/>
          </a:p>
        </p:txBody>
      </p:sp>
      <p:sp>
        <p:nvSpPr>
          <p:cNvPr id="174085" name="Line 5"/>
          <p:cNvSpPr>
            <a:spLocks noChangeShapeType="1"/>
          </p:cNvSpPr>
          <p:nvPr/>
        </p:nvSpPr>
        <p:spPr bwMode="auto">
          <a:xfrm>
            <a:off x="6291263" y="3217863"/>
            <a:ext cx="2892425" cy="0"/>
          </a:xfrm>
          <a:prstGeom prst="line">
            <a:avLst/>
          </a:prstGeom>
          <a:noFill/>
          <a:ln w="38100">
            <a:solidFill>
              <a:schemeClr val="accent2"/>
            </a:solidFill>
            <a:round/>
            <a:headEnd/>
            <a:tailEnd/>
          </a:ln>
        </p:spPr>
        <p:txBody>
          <a:bodyPr/>
          <a:lstStyle/>
          <a:p>
            <a:endParaRPr lang="fr-FR"/>
          </a:p>
        </p:txBody>
      </p:sp>
      <p:sp>
        <p:nvSpPr>
          <p:cNvPr id="174086" name="Line 6"/>
          <p:cNvSpPr>
            <a:spLocks noChangeShapeType="1"/>
          </p:cNvSpPr>
          <p:nvPr/>
        </p:nvSpPr>
        <p:spPr bwMode="auto">
          <a:xfrm flipV="1">
            <a:off x="2917825" y="3608388"/>
            <a:ext cx="285750" cy="368300"/>
          </a:xfrm>
          <a:prstGeom prst="line">
            <a:avLst/>
          </a:prstGeom>
          <a:noFill/>
          <a:ln w="38100">
            <a:solidFill>
              <a:schemeClr val="accent2"/>
            </a:solidFill>
            <a:round/>
            <a:headEnd/>
            <a:tailEnd/>
          </a:ln>
        </p:spPr>
        <p:txBody>
          <a:bodyPr/>
          <a:lstStyle/>
          <a:p>
            <a:endParaRPr lang="fr-FR"/>
          </a:p>
        </p:txBody>
      </p:sp>
      <p:sp>
        <p:nvSpPr>
          <p:cNvPr id="174087" name="Line 7"/>
          <p:cNvSpPr>
            <a:spLocks noChangeShapeType="1"/>
          </p:cNvSpPr>
          <p:nvPr/>
        </p:nvSpPr>
        <p:spPr bwMode="auto">
          <a:xfrm flipV="1">
            <a:off x="6043613" y="3224213"/>
            <a:ext cx="261937" cy="401637"/>
          </a:xfrm>
          <a:prstGeom prst="line">
            <a:avLst/>
          </a:prstGeom>
          <a:noFill/>
          <a:ln w="38100">
            <a:solidFill>
              <a:schemeClr val="accent2"/>
            </a:solidFill>
            <a:round/>
            <a:headEnd/>
            <a:tailEnd/>
          </a:ln>
        </p:spPr>
        <p:txBody>
          <a:bodyPr/>
          <a:lstStyle/>
          <a:p>
            <a:endParaRPr lang="fr-FR"/>
          </a:p>
        </p:txBody>
      </p:sp>
      <p:sp>
        <p:nvSpPr>
          <p:cNvPr id="174088" name="Text Box 8"/>
          <p:cNvSpPr txBox="1">
            <a:spLocks noChangeArrowheads="1"/>
          </p:cNvSpPr>
          <p:nvPr/>
        </p:nvSpPr>
        <p:spPr bwMode="auto">
          <a:xfrm>
            <a:off x="179388" y="3317875"/>
            <a:ext cx="2536825" cy="646113"/>
          </a:xfrm>
          <a:prstGeom prst="rect">
            <a:avLst/>
          </a:prstGeom>
          <a:noFill/>
          <a:ln w="9525">
            <a:noFill/>
            <a:miter lim="800000"/>
            <a:headEnd/>
            <a:tailEnd/>
          </a:ln>
        </p:spPr>
        <p:txBody>
          <a:bodyPr wrap="none">
            <a:spAutoFit/>
          </a:bodyPr>
          <a:lstStyle/>
          <a:p>
            <a:r>
              <a:rPr lang="en-US" sz="1200" b="1" u="sng">
                <a:solidFill>
                  <a:srgbClr val="120C80"/>
                </a:solidFill>
              </a:rPr>
              <a:t>2007</a:t>
            </a:r>
          </a:p>
          <a:p>
            <a:r>
              <a:rPr lang="en-US" sz="1200" b="1">
                <a:solidFill>
                  <a:srgbClr val="120C80"/>
                </a:solidFill>
              </a:rPr>
              <a:t>EM1 10.7.1 	</a:t>
            </a:r>
            <a:r>
              <a:rPr lang="en-US" sz="1200" b="1">
                <a:solidFill>
                  <a:srgbClr val="120C80"/>
                </a:solidFill>
                <a:sym typeface="Wingdings" pitchFamily="2" charset="2"/>
              </a:rPr>
              <a:t></a:t>
            </a:r>
            <a:r>
              <a:rPr lang="en-US" sz="1200" b="1">
                <a:solidFill>
                  <a:srgbClr val="120C80"/>
                </a:solidFill>
              </a:rPr>
              <a:t> VPM V5 R17 SP4</a:t>
            </a:r>
          </a:p>
          <a:p>
            <a:r>
              <a:rPr lang="en-US" sz="1200" b="1">
                <a:solidFill>
                  <a:srgbClr val="120C80"/>
                </a:solidFill>
              </a:rPr>
              <a:t>EM1 10.8 	</a:t>
            </a:r>
            <a:r>
              <a:rPr lang="en-US" sz="1200" b="1">
                <a:solidFill>
                  <a:srgbClr val="120C80"/>
                </a:solidFill>
                <a:sym typeface="Wingdings" pitchFamily="2" charset="2"/>
              </a:rPr>
              <a:t></a:t>
            </a:r>
            <a:r>
              <a:rPr lang="en-US" sz="1200" b="1">
                <a:solidFill>
                  <a:srgbClr val="120C80"/>
                </a:solidFill>
              </a:rPr>
              <a:t> VPM V5 R17 SP6</a:t>
            </a:r>
          </a:p>
        </p:txBody>
      </p:sp>
      <p:sp>
        <p:nvSpPr>
          <p:cNvPr id="174089" name="Text Box 9"/>
          <p:cNvSpPr txBox="1">
            <a:spLocks noChangeArrowheads="1"/>
          </p:cNvSpPr>
          <p:nvPr/>
        </p:nvSpPr>
        <p:spPr bwMode="auto">
          <a:xfrm>
            <a:off x="3168650" y="2895600"/>
            <a:ext cx="2579688" cy="646113"/>
          </a:xfrm>
          <a:prstGeom prst="rect">
            <a:avLst/>
          </a:prstGeom>
          <a:noFill/>
          <a:ln w="9525">
            <a:noFill/>
            <a:miter lim="800000"/>
            <a:headEnd/>
            <a:tailEnd/>
          </a:ln>
        </p:spPr>
        <p:txBody>
          <a:bodyPr wrap="none">
            <a:spAutoFit/>
          </a:bodyPr>
          <a:lstStyle/>
          <a:p>
            <a:r>
              <a:rPr lang="en-US" sz="1200" b="1" u="sng">
                <a:solidFill>
                  <a:srgbClr val="120C80"/>
                </a:solidFill>
              </a:rPr>
              <a:t>2008</a:t>
            </a:r>
          </a:p>
          <a:p>
            <a:r>
              <a:rPr lang="en-US" sz="1200" b="1">
                <a:solidFill>
                  <a:srgbClr val="120C80"/>
                </a:solidFill>
              </a:rPr>
              <a:t>V6R2009 	</a:t>
            </a:r>
            <a:r>
              <a:rPr lang="en-US" sz="1200" b="1">
                <a:solidFill>
                  <a:srgbClr val="120C80"/>
                </a:solidFill>
                <a:sym typeface="Wingdings" pitchFamily="2" charset="2"/>
              </a:rPr>
              <a:t></a:t>
            </a:r>
            <a:r>
              <a:rPr lang="en-US" sz="1200" b="1">
                <a:solidFill>
                  <a:srgbClr val="120C80"/>
                </a:solidFill>
              </a:rPr>
              <a:t> VPM V5 R18 SP3</a:t>
            </a:r>
          </a:p>
          <a:p>
            <a:r>
              <a:rPr lang="en-US" sz="1200" b="1">
                <a:solidFill>
                  <a:srgbClr val="120C80"/>
                </a:solidFill>
              </a:rPr>
              <a:t>V6R2009x 	</a:t>
            </a:r>
            <a:r>
              <a:rPr lang="en-US" sz="1200" b="1">
                <a:solidFill>
                  <a:srgbClr val="120C80"/>
                </a:solidFill>
                <a:sym typeface="Wingdings" pitchFamily="2" charset="2"/>
              </a:rPr>
              <a:t></a:t>
            </a:r>
            <a:r>
              <a:rPr lang="en-US" sz="1200" b="1">
                <a:solidFill>
                  <a:srgbClr val="120C80"/>
                </a:solidFill>
              </a:rPr>
              <a:t> VPM V5 R18 SP5 </a:t>
            </a:r>
          </a:p>
        </p:txBody>
      </p:sp>
      <p:sp>
        <p:nvSpPr>
          <p:cNvPr id="174090" name="Text Box 10"/>
          <p:cNvSpPr txBox="1">
            <a:spLocks noChangeArrowheads="1"/>
          </p:cNvSpPr>
          <p:nvPr/>
        </p:nvSpPr>
        <p:spPr bwMode="auto">
          <a:xfrm>
            <a:off x="6235700" y="2185988"/>
            <a:ext cx="2509838" cy="1016000"/>
          </a:xfrm>
          <a:prstGeom prst="rect">
            <a:avLst/>
          </a:prstGeom>
          <a:noFill/>
          <a:ln w="9525">
            <a:noFill/>
            <a:miter lim="800000"/>
            <a:headEnd/>
            <a:tailEnd/>
          </a:ln>
        </p:spPr>
        <p:txBody>
          <a:bodyPr wrap="none">
            <a:spAutoFit/>
          </a:bodyPr>
          <a:lstStyle/>
          <a:p>
            <a:pPr defTabSz="742950"/>
            <a:r>
              <a:rPr lang="en-US" sz="1200" b="1" u="sng">
                <a:solidFill>
                  <a:srgbClr val="120C80"/>
                </a:solidFill>
              </a:rPr>
              <a:t>2009</a:t>
            </a:r>
          </a:p>
          <a:p>
            <a:pPr defTabSz="742950"/>
            <a:r>
              <a:rPr lang="en-US" sz="1200" b="1">
                <a:solidFill>
                  <a:srgbClr val="120C80"/>
                </a:solidFill>
              </a:rPr>
              <a:t>V6R2010 	</a:t>
            </a:r>
            <a:r>
              <a:rPr lang="en-US" sz="1200" b="1">
                <a:solidFill>
                  <a:srgbClr val="120C80"/>
                </a:solidFill>
                <a:sym typeface="Wingdings" pitchFamily="2" charset="2"/>
              </a:rPr>
              <a:t> </a:t>
            </a:r>
            <a:r>
              <a:rPr lang="en-US" sz="1200" b="1">
                <a:solidFill>
                  <a:srgbClr val="120C80"/>
                </a:solidFill>
              </a:rPr>
              <a:t>VPM V5 R19 SP3</a:t>
            </a:r>
          </a:p>
          <a:p>
            <a:pPr defTabSz="742950"/>
            <a:r>
              <a:rPr lang="en-US" sz="1200" b="1">
                <a:solidFill>
                  <a:srgbClr val="FF0000"/>
                </a:solidFill>
              </a:rPr>
              <a:t>V6R2010	</a:t>
            </a:r>
            <a:r>
              <a:rPr lang="en-US" sz="1200" b="1">
                <a:solidFill>
                  <a:srgbClr val="FF0000"/>
                </a:solidFill>
                <a:sym typeface="Wingdings" pitchFamily="2" charset="2"/>
              </a:rPr>
              <a:t> VPM V4 1.6 PTF 12</a:t>
            </a:r>
            <a:endParaRPr lang="en-US" sz="1200" b="1">
              <a:solidFill>
                <a:srgbClr val="FF0000"/>
              </a:solidFill>
            </a:endParaRPr>
          </a:p>
          <a:p>
            <a:pPr defTabSz="742950"/>
            <a:r>
              <a:rPr lang="en-US" sz="1200" b="1">
                <a:solidFill>
                  <a:srgbClr val="120C80"/>
                </a:solidFill>
              </a:rPr>
              <a:t>V6R2010x	</a:t>
            </a:r>
            <a:r>
              <a:rPr lang="en-US" sz="1200" b="1">
                <a:solidFill>
                  <a:srgbClr val="120C80"/>
                </a:solidFill>
                <a:sym typeface="Wingdings" pitchFamily="2" charset="2"/>
              </a:rPr>
              <a:t> </a:t>
            </a:r>
            <a:r>
              <a:rPr lang="en-US" sz="1200" b="1">
                <a:solidFill>
                  <a:srgbClr val="120C80"/>
                </a:solidFill>
              </a:rPr>
              <a:t>VPM V5 R19</a:t>
            </a:r>
          </a:p>
          <a:p>
            <a:pPr defTabSz="742950"/>
            <a:r>
              <a:rPr lang="en-US" sz="1200" b="1">
                <a:solidFill>
                  <a:srgbClr val="120C80"/>
                </a:solidFill>
              </a:rPr>
              <a:t>V6R2010x	</a:t>
            </a:r>
            <a:r>
              <a:rPr lang="en-US" sz="1200" b="1">
                <a:solidFill>
                  <a:srgbClr val="120C80"/>
                </a:solidFill>
                <a:sym typeface="Wingdings" pitchFamily="2" charset="2"/>
              </a:rPr>
              <a:t> VPM V4 1.6 PTF x</a:t>
            </a:r>
            <a:endParaRPr lang="en-US" sz="1200" b="1">
              <a:solidFill>
                <a:srgbClr val="120C80"/>
              </a:solidFill>
            </a:endParaRPr>
          </a:p>
        </p:txBody>
      </p:sp>
      <p:sp>
        <p:nvSpPr>
          <p:cNvPr id="174091" name="Rectangle 11"/>
          <p:cNvSpPr>
            <a:spLocks noChangeArrowheads="1"/>
          </p:cNvSpPr>
          <p:nvPr/>
        </p:nvSpPr>
        <p:spPr bwMode="auto">
          <a:xfrm>
            <a:off x="0" y="4037013"/>
            <a:ext cx="3133725" cy="2254250"/>
          </a:xfrm>
          <a:prstGeom prst="rect">
            <a:avLst/>
          </a:prstGeom>
          <a:solidFill>
            <a:schemeClr val="bg1"/>
          </a:solidFill>
          <a:ln w="9525">
            <a:noFill/>
            <a:miter lim="800000"/>
            <a:headEnd/>
            <a:tailEnd/>
          </a:ln>
        </p:spPr>
        <p:txBody>
          <a:bodyPr/>
          <a:lstStyle/>
          <a:p>
            <a:pPr marL="169863" indent="-169863">
              <a:lnSpc>
                <a:spcPct val="90000"/>
              </a:lnSpc>
              <a:spcBef>
                <a:spcPct val="40000"/>
              </a:spcBef>
              <a:buClr>
                <a:srgbClr val="EB8B18"/>
              </a:buClr>
            </a:pPr>
            <a:endParaRPr lang="en-US" sz="1000" b="1" u="sng">
              <a:solidFill>
                <a:srgbClr val="120C80"/>
              </a:solidFill>
            </a:endParaRPr>
          </a:p>
          <a:p>
            <a:pPr marL="169863" indent="-169863">
              <a:lnSpc>
                <a:spcPct val="90000"/>
              </a:lnSpc>
              <a:spcBef>
                <a:spcPct val="40000"/>
              </a:spcBef>
              <a:buClr>
                <a:srgbClr val="EB8B18"/>
              </a:buClr>
              <a:buFontTx/>
              <a:buBlip>
                <a:blip r:embed="rId3"/>
              </a:buBlip>
            </a:pPr>
            <a:r>
              <a:rPr lang="en-US" sz="1000">
                <a:solidFill>
                  <a:srgbClr val="120C80"/>
                </a:solidFill>
              </a:rPr>
              <a:t>Program initialization (Mirror)</a:t>
            </a:r>
          </a:p>
          <a:p>
            <a:pPr marL="403225" lvl="1" indent="-119063">
              <a:lnSpc>
                <a:spcPct val="90000"/>
              </a:lnSpc>
              <a:buFontTx/>
              <a:buBlip>
                <a:blip r:embed="rId4"/>
              </a:buBlip>
            </a:pPr>
            <a:r>
              <a:rPr lang="en-US" sz="1000">
                <a:solidFill>
                  <a:srgbClr val="120C80"/>
                </a:solidFill>
                <a:sym typeface="Wingdings" pitchFamily="2" charset="2"/>
              </a:rPr>
              <a:t>EM1X-BOM  VPM V5 </a:t>
            </a:r>
            <a:r>
              <a:rPr lang="en-US" sz="1000">
                <a:solidFill>
                  <a:srgbClr val="120C80"/>
                </a:solidFill>
              </a:rPr>
              <a:t>WIP environment</a:t>
            </a:r>
          </a:p>
          <a:p>
            <a:pPr marL="169863" indent="-169863">
              <a:lnSpc>
                <a:spcPct val="90000"/>
              </a:lnSpc>
              <a:spcBef>
                <a:spcPct val="40000"/>
              </a:spcBef>
              <a:buClr>
                <a:srgbClr val="EB8B18"/>
              </a:buClr>
              <a:buFontTx/>
              <a:buBlip>
                <a:blip r:embed="rId3"/>
              </a:buBlip>
            </a:pPr>
            <a:r>
              <a:rPr lang="en-US" sz="1000">
                <a:solidFill>
                  <a:srgbClr val="120C80"/>
                </a:solidFill>
              </a:rPr>
              <a:t>Bidirectional X-BOM </a:t>
            </a:r>
            <a:r>
              <a:rPr lang="en-US" sz="1000">
                <a:solidFill>
                  <a:srgbClr val="120C80"/>
                </a:solidFill>
                <a:sym typeface="Wingdings" pitchFamily="2" charset="2"/>
              </a:rPr>
              <a:t></a:t>
            </a:r>
            <a:r>
              <a:rPr lang="en-US" sz="1000">
                <a:solidFill>
                  <a:srgbClr val="120C80"/>
                </a:solidFill>
              </a:rPr>
              <a:t> WIP Product Data exchange</a:t>
            </a:r>
          </a:p>
          <a:p>
            <a:pPr marL="169863" indent="-169863">
              <a:lnSpc>
                <a:spcPct val="90000"/>
              </a:lnSpc>
              <a:spcBef>
                <a:spcPct val="40000"/>
              </a:spcBef>
              <a:buClr>
                <a:srgbClr val="EB8B18"/>
              </a:buClr>
              <a:buFontTx/>
              <a:buBlip>
                <a:blip r:embed="rId3"/>
              </a:buBlip>
            </a:pPr>
            <a:r>
              <a:rPr lang="en-US" sz="1000">
                <a:solidFill>
                  <a:srgbClr val="120C80"/>
                </a:solidFill>
              </a:rPr>
              <a:t>Part # mgmt  - </a:t>
            </a:r>
            <a:r>
              <a:rPr lang="en-US" sz="1000">
                <a:solidFill>
                  <a:srgbClr val="120C80"/>
                </a:solidFill>
                <a:sym typeface="Wingdings" pitchFamily="2" charset="2"/>
              </a:rPr>
              <a:t>EM1 imitated</a:t>
            </a:r>
            <a:endParaRPr lang="en-US" sz="1000">
              <a:solidFill>
                <a:srgbClr val="120C80"/>
              </a:solidFill>
            </a:endParaRPr>
          </a:p>
          <a:p>
            <a:pPr marL="169863" indent="-169863">
              <a:lnSpc>
                <a:spcPct val="90000"/>
              </a:lnSpc>
              <a:spcBef>
                <a:spcPct val="40000"/>
              </a:spcBef>
              <a:buClr>
                <a:srgbClr val="EB8B18"/>
              </a:buClr>
              <a:buFontTx/>
              <a:buBlip>
                <a:blip r:embed="rId3"/>
              </a:buBlip>
            </a:pPr>
            <a:r>
              <a:rPr lang="en-US" sz="1000">
                <a:solidFill>
                  <a:srgbClr val="120C80"/>
                </a:solidFill>
              </a:rPr>
              <a:t>Multi-CAD Design-in-Context / Configured DMU</a:t>
            </a:r>
            <a:endParaRPr lang="en-US" sz="1000" b="1" u="sng">
              <a:solidFill>
                <a:srgbClr val="120C80"/>
              </a:solidFill>
            </a:endParaRPr>
          </a:p>
          <a:p>
            <a:pPr marL="169863" indent="-169863">
              <a:lnSpc>
                <a:spcPct val="90000"/>
              </a:lnSpc>
              <a:spcBef>
                <a:spcPct val="40000"/>
              </a:spcBef>
              <a:buClr>
                <a:srgbClr val="EB8B18"/>
              </a:buClr>
              <a:buFontTx/>
              <a:buBlip>
                <a:blip r:embed="rId3"/>
              </a:buBlip>
            </a:pPr>
            <a:r>
              <a:rPr lang="en-US" sz="1000">
                <a:solidFill>
                  <a:srgbClr val="120C80"/>
                </a:solidFill>
              </a:rPr>
              <a:t>Orchestrated Engineering Change Management</a:t>
            </a:r>
          </a:p>
          <a:p>
            <a:pPr marL="169863" indent="-169863">
              <a:lnSpc>
                <a:spcPct val="90000"/>
              </a:lnSpc>
              <a:spcBef>
                <a:spcPct val="40000"/>
              </a:spcBef>
              <a:buClr>
                <a:srgbClr val="EB8B18"/>
              </a:buClr>
              <a:buFontTx/>
              <a:buBlip>
                <a:blip r:embed="rId3"/>
              </a:buBlip>
            </a:pPr>
            <a:r>
              <a:rPr lang="en-US" sz="1000">
                <a:solidFill>
                  <a:srgbClr val="120C80"/>
                </a:solidFill>
              </a:rPr>
              <a:t>Configuration mapping – X-BOM  Centric</a:t>
            </a:r>
          </a:p>
          <a:p>
            <a:pPr marL="169863" indent="-169863">
              <a:lnSpc>
                <a:spcPct val="90000"/>
              </a:lnSpc>
              <a:spcBef>
                <a:spcPct val="40000"/>
              </a:spcBef>
              <a:buClr>
                <a:srgbClr val="EB8B18"/>
              </a:buClr>
              <a:buFontTx/>
              <a:buBlip>
                <a:blip r:embed="rId3"/>
              </a:buBlip>
            </a:pPr>
            <a:r>
              <a:rPr lang="en-US" sz="1000">
                <a:solidFill>
                  <a:srgbClr val="120C80"/>
                </a:solidFill>
              </a:rPr>
              <a:t>Transfer Location of Control</a:t>
            </a:r>
          </a:p>
        </p:txBody>
      </p:sp>
      <p:sp>
        <p:nvSpPr>
          <p:cNvPr id="892940" name="Rectangle 12"/>
          <p:cNvSpPr>
            <a:spLocks noChangeArrowheads="1"/>
          </p:cNvSpPr>
          <p:nvPr/>
        </p:nvSpPr>
        <p:spPr bwMode="auto">
          <a:xfrm>
            <a:off x="6346825" y="3289300"/>
            <a:ext cx="2797175" cy="3546475"/>
          </a:xfrm>
          <a:prstGeom prst="rect">
            <a:avLst/>
          </a:prstGeom>
          <a:solidFill>
            <a:schemeClr val="bg1"/>
          </a:solidFill>
          <a:ln w="9525">
            <a:noFill/>
            <a:miter lim="800000"/>
            <a:headEnd/>
            <a:tailEnd/>
          </a:ln>
          <a:effectLst/>
        </p:spPr>
        <p:txBody>
          <a:bodyPr lIns="45720" tIns="0"/>
          <a:lstStyle/>
          <a:p>
            <a:pPr marL="227013" indent="-227013">
              <a:lnSpc>
                <a:spcPct val="80000"/>
              </a:lnSpc>
              <a:spcBef>
                <a:spcPct val="40000"/>
              </a:spcBef>
              <a:buClr>
                <a:srgbClr val="EB8B18"/>
              </a:buClr>
              <a:defRPr/>
            </a:pPr>
            <a:r>
              <a:rPr lang="en-US" sz="1000" b="1" u="sng" dirty="0">
                <a:solidFill>
                  <a:srgbClr val="120C80"/>
                </a:solidFill>
              </a:rPr>
              <a:t>VPM V4</a:t>
            </a:r>
          </a:p>
          <a:p>
            <a:pPr marL="169863" indent="-169863">
              <a:spcBef>
                <a:spcPts val="0"/>
              </a:spcBef>
              <a:buClr>
                <a:srgbClr val="EB8B18"/>
              </a:buClr>
              <a:buFontTx/>
              <a:buBlip>
                <a:blip r:embed="rId3"/>
              </a:buBlip>
              <a:defRPr/>
            </a:pPr>
            <a:r>
              <a:rPr lang="en-US" sz="1000" dirty="0">
                <a:solidFill>
                  <a:srgbClr val="120C80"/>
                </a:solidFill>
              </a:rPr>
              <a:t>Program initialization (Reverse Mirror)</a:t>
            </a:r>
          </a:p>
          <a:p>
            <a:pPr marL="403225" lvl="1" indent="-119063">
              <a:spcBef>
                <a:spcPts val="0"/>
              </a:spcBef>
              <a:buFontTx/>
              <a:buBlip>
                <a:blip r:embed="rId4"/>
              </a:buBlip>
              <a:defRPr/>
            </a:pPr>
            <a:r>
              <a:rPr lang="en-US" sz="1000" dirty="0">
                <a:solidFill>
                  <a:srgbClr val="120C80"/>
                </a:solidFill>
              </a:rPr>
              <a:t>VPM V4 WIP </a:t>
            </a:r>
            <a:r>
              <a:rPr lang="en-US" sz="1000" dirty="0">
                <a:solidFill>
                  <a:srgbClr val="120C80"/>
                </a:solidFill>
                <a:sym typeface="Wingdings" pitchFamily="2" charset="2"/>
              </a:rPr>
              <a:t> EV6 X-BOM</a:t>
            </a:r>
            <a:endParaRPr lang="en-US" sz="1000" dirty="0">
              <a:solidFill>
                <a:srgbClr val="120C80"/>
              </a:solidFill>
            </a:endParaRPr>
          </a:p>
          <a:p>
            <a:pPr marL="169863" lvl="1" indent="-169863">
              <a:spcBef>
                <a:spcPts val="0"/>
              </a:spcBef>
              <a:buClr>
                <a:srgbClr val="EB8B18"/>
              </a:buClr>
              <a:buFontTx/>
              <a:buBlip>
                <a:blip r:embed="rId3"/>
              </a:buBlip>
              <a:defRPr/>
            </a:pPr>
            <a:r>
              <a:rPr lang="en-US" sz="1000" dirty="0">
                <a:solidFill>
                  <a:srgbClr val="120C80"/>
                </a:solidFill>
              </a:rPr>
              <a:t>Bidirectional X-BOM </a:t>
            </a:r>
            <a:r>
              <a:rPr lang="en-US" sz="1000" dirty="0">
                <a:solidFill>
                  <a:srgbClr val="120C80"/>
                </a:solidFill>
                <a:sym typeface="Wingdings" pitchFamily="2" charset="2"/>
              </a:rPr>
              <a:t></a:t>
            </a:r>
            <a:r>
              <a:rPr lang="en-US" sz="1000" dirty="0">
                <a:solidFill>
                  <a:srgbClr val="120C80"/>
                </a:solidFill>
              </a:rPr>
              <a:t> WIP Product Data exchange</a:t>
            </a:r>
          </a:p>
          <a:p>
            <a:pPr marL="169863" lvl="1" indent="-169863">
              <a:spcBef>
                <a:spcPts val="0"/>
              </a:spcBef>
              <a:buClr>
                <a:srgbClr val="EB8B18"/>
              </a:buClr>
              <a:buFontTx/>
              <a:buBlip>
                <a:blip r:embed="rId3"/>
              </a:buBlip>
              <a:defRPr/>
            </a:pPr>
            <a:r>
              <a:rPr lang="en-US" sz="1000" dirty="0">
                <a:solidFill>
                  <a:srgbClr val="120C80"/>
                </a:solidFill>
              </a:rPr>
              <a:t>Transfer Location of Control</a:t>
            </a:r>
          </a:p>
          <a:p>
            <a:pPr marL="169863" lvl="1" indent="-169863">
              <a:spcBef>
                <a:spcPts val="0"/>
              </a:spcBef>
              <a:buClr>
                <a:srgbClr val="EB8B18"/>
              </a:buClr>
              <a:buFontTx/>
              <a:buBlip>
                <a:blip r:embed="rId3"/>
              </a:buBlip>
              <a:defRPr/>
            </a:pPr>
            <a:r>
              <a:rPr lang="en-US" sz="1000" dirty="0">
                <a:solidFill>
                  <a:srgbClr val="120C80"/>
                </a:solidFill>
              </a:rPr>
              <a:t>Configuration mapping – X-BOM  Centric</a:t>
            </a:r>
          </a:p>
          <a:p>
            <a:pPr marL="169863" indent="-169863">
              <a:spcBef>
                <a:spcPts val="0"/>
              </a:spcBef>
              <a:buClr>
                <a:srgbClr val="EB8B18"/>
              </a:buClr>
              <a:buFontTx/>
              <a:buBlip>
                <a:blip r:embed="rId3"/>
              </a:buBlip>
              <a:defRPr/>
            </a:pPr>
            <a:r>
              <a:rPr lang="en-US" sz="1000" dirty="0">
                <a:solidFill>
                  <a:srgbClr val="120C80"/>
                </a:solidFill>
              </a:rPr>
              <a:t>Distributed VPM V4 WIP environments integrated with EV6 </a:t>
            </a:r>
          </a:p>
          <a:p>
            <a:pPr marL="403225" lvl="1" indent="-119063">
              <a:spcBef>
                <a:spcPts val="0"/>
              </a:spcBef>
              <a:buFontTx/>
              <a:buBlip>
                <a:blip r:embed="rId4"/>
              </a:buBlip>
              <a:defRPr/>
            </a:pPr>
            <a:r>
              <a:rPr lang="en-US" sz="900" dirty="0">
                <a:solidFill>
                  <a:srgbClr val="120C80"/>
                </a:solidFill>
              </a:rPr>
              <a:t>Not supporting instances using replication</a:t>
            </a:r>
            <a:endParaRPr lang="en-US" sz="1000" dirty="0">
              <a:solidFill>
                <a:srgbClr val="120C80"/>
              </a:solidFill>
              <a:sym typeface="Wingdings" pitchFamily="2" charset="2"/>
            </a:endParaRPr>
          </a:p>
          <a:p>
            <a:pPr marL="227013" indent="-227013">
              <a:lnSpc>
                <a:spcPct val="80000"/>
              </a:lnSpc>
              <a:spcBef>
                <a:spcPct val="40000"/>
              </a:spcBef>
              <a:buClr>
                <a:srgbClr val="EB8B18"/>
              </a:buClr>
              <a:defRPr/>
            </a:pPr>
            <a:r>
              <a:rPr lang="en-US" sz="1000" b="1" u="sng" dirty="0">
                <a:solidFill>
                  <a:srgbClr val="120C80"/>
                </a:solidFill>
              </a:rPr>
              <a:t>VPM V5</a:t>
            </a:r>
            <a:endParaRPr lang="en-US" sz="1000" dirty="0">
              <a:solidFill>
                <a:srgbClr val="120C80"/>
              </a:solidFill>
            </a:endParaRPr>
          </a:p>
          <a:p>
            <a:pPr marL="169863" indent="-169863">
              <a:spcBef>
                <a:spcPts val="0"/>
              </a:spcBef>
              <a:buClr>
                <a:srgbClr val="EB8B18"/>
              </a:buClr>
              <a:buFontTx/>
              <a:buBlip>
                <a:blip r:embed="rId3"/>
              </a:buBlip>
              <a:defRPr/>
            </a:pPr>
            <a:r>
              <a:rPr lang="en-US" sz="1000" dirty="0">
                <a:solidFill>
                  <a:srgbClr val="120C80"/>
                </a:solidFill>
              </a:rPr>
              <a:t>Installer Automation </a:t>
            </a:r>
          </a:p>
          <a:p>
            <a:pPr marL="169863" indent="-169863">
              <a:spcBef>
                <a:spcPts val="0"/>
              </a:spcBef>
              <a:buClr>
                <a:srgbClr val="EB8B18"/>
              </a:buClr>
              <a:buFontTx/>
              <a:buBlip>
                <a:blip r:embed="rId3"/>
              </a:buBlip>
              <a:defRPr/>
            </a:pPr>
            <a:r>
              <a:rPr lang="en-US" sz="1000" dirty="0">
                <a:solidFill>
                  <a:srgbClr val="120C80"/>
                </a:solidFill>
              </a:rPr>
              <a:t>Distributed VPLM environments integrated with EV6 collaborative environment</a:t>
            </a:r>
          </a:p>
          <a:p>
            <a:pPr marL="349250" lvl="1" indent="-65088">
              <a:spcBef>
                <a:spcPts val="0"/>
              </a:spcBef>
              <a:buFontTx/>
              <a:buBlip>
                <a:blip r:embed="rId4"/>
              </a:buBlip>
              <a:defRPr/>
            </a:pPr>
            <a:r>
              <a:rPr lang="en-US" sz="900" dirty="0">
                <a:solidFill>
                  <a:srgbClr val="120C80"/>
                </a:solidFill>
              </a:rPr>
              <a:t>Supporting VPLM instances using replication</a:t>
            </a:r>
          </a:p>
          <a:p>
            <a:pPr marL="169863" lvl="1" indent="-169863">
              <a:spcBef>
                <a:spcPts val="0"/>
              </a:spcBef>
              <a:buClr>
                <a:srgbClr val="EB8B18"/>
              </a:buClr>
              <a:defRPr/>
            </a:pPr>
            <a:r>
              <a:rPr lang="en-US" sz="1000" b="1" u="sng" dirty="0">
                <a:solidFill>
                  <a:srgbClr val="120C80"/>
                </a:solidFill>
              </a:rPr>
              <a:t> (Candidates)</a:t>
            </a:r>
            <a:endParaRPr lang="en-US" sz="1000" dirty="0">
              <a:solidFill>
                <a:srgbClr val="120C80"/>
              </a:solidFill>
            </a:endParaRPr>
          </a:p>
          <a:p>
            <a:pPr marL="169863" lvl="1" indent="-169863">
              <a:spcBef>
                <a:spcPts val="0"/>
              </a:spcBef>
              <a:buClr>
                <a:srgbClr val="EB8B18"/>
              </a:buClr>
              <a:buFontTx/>
              <a:buBlip>
                <a:blip r:embed="rId3"/>
              </a:buBlip>
              <a:defRPr/>
            </a:pPr>
            <a:r>
              <a:rPr lang="en-US" sz="1000" dirty="0">
                <a:solidFill>
                  <a:srgbClr val="120C80"/>
                </a:solidFill>
              </a:rPr>
              <a:t>Program initialization Enhancements</a:t>
            </a:r>
          </a:p>
          <a:p>
            <a:pPr marL="403225" lvl="1" indent="-119063">
              <a:spcBef>
                <a:spcPts val="0"/>
              </a:spcBef>
              <a:buFontTx/>
              <a:buBlip>
                <a:blip r:embed="rId4"/>
              </a:buBlip>
              <a:defRPr/>
            </a:pPr>
            <a:r>
              <a:rPr lang="en-US" sz="1000" dirty="0">
                <a:solidFill>
                  <a:srgbClr val="120C80"/>
                </a:solidFill>
              </a:rPr>
              <a:t>Split Mirror (for large structures)</a:t>
            </a:r>
            <a:endParaRPr lang="en-US" sz="1000" dirty="0">
              <a:solidFill>
                <a:srgbClr val="120C80"/>
              </a:solidFill>
              <a:sym typeface="Wingdings" pitchFamily="2" charset="2"/>
            </a:endParaRPr>
          </a:p>
          <a:p>
            <a:pPr marL="227013" indent="-227013">
              <a:lnSpc>
                <a:spcPct val="80000"/>
              </a:lnSpc>
              <a:spcBef>
                <a:spcPct val="40000"/>
              </a:spcBef>
              <a:buClr>
                <a:srgbClr val="EB8B18"/>
              </a:buClr>
              <a:buFontTx/>
              <a:buBlip>
                <a:blip r:embed="rId3"/>
              </a:buBlip>
              <a:defRPr/>
            </a:pPr>
            <a:r>
              <a:rPr lang="en-US" sz="1000" dirty="0">
                <a:solidFill>
                  <a:srgbClr val="120C80"/>
                </a:solidFill>
              </a:rPr>
              <a:t>EFCS support</a:t>
            </a:r>
            <a:endParaRPr lang="en-US" sz="1000" dirty="0">
              <a:solidFill>
                <a:srgbClr val="120C80"/>
              </a:solidFill>
            </a:endParaRPr>
          </a:p>
          <a:p>
            <a:pPr marL="227013" indent="-227013">
              <a:lnSpc>
                <a:spcPct val="80000"/>
              </a:lnSpc>
              <a:spcBef>
                <a:spcPct val="40000"/>
              </a:spcBef>
              <a:buClr>
                <a:srgbClr val="EB8B18"/>
              </a:buClr>
              <a:buFontTx/>
              <a:buBlip>
                <a:blip r:embed="rId3"/>
              </a:buBlip>
              <a:defRPr/>
            </a:pPr>
            <a:r>
              <a:rPr lang="en-US" sz="1000" dirty="0">
                <a:solidFill>
                  <a:srgbClr val="120C80"/>
                </a:solidFill>
              </a:rPr>
              <a:t>Controller consolidation</a:t>
            </a:r>
          </a:p>
          <a:p>
            <a:pPr marL="227013" indent="-227013">
              <a:lnSpc>
                <a:spcPct val="80000"/>
              </a:lnSpc>
              <a:spcBef>
                <a:spcPct val="40000"/>
              </a:spcBef>
              <a:buClr>
                <a:srgbClr val="EB8B18"/>
              </a:buClr>
              <a:buFontTx/>
              <a:buBlip>
                <a:blip r:embed="rId3"/>
              </a:buBlip>
              <a:defRPr/>
            </a:pPr>
            <a:r>
              <a:rPr lang="en-US" sz="1000" dirty="0">
                <a:solidFill>
                  <a:srgbClr val="120C80"/>
                </a:solidFill>
              </a:rPr>
              <a:t>Bidirectional document lifecycle mapping</a:t>
            </a:r>
          </a:p>
          <a:p>
            <a:pPr marL="227013" indent="-227013">
              <a:lnSpc>
                <a:spcPct val="80000"/>
              </a:lnSpc>
              <a:spcBef>
                <a:spcPct val="40000"/>
              </a:spcBef>
              <a:buClr>
                <a:srgbClr val="EB8B18"/>
              </a:buClr>
              <a:buFontTx/>
              <a:buBlip>
                <a:blip r:embed="rId3"/>
              </a:buBlip>
              <a:defRPr/>
            </a:pPr>
            <a:r>
              <a:rPr lang="en-US" sz="1000" dirty="0">
                <a:solidFill>
                  <a:srgbClr val="120C80"/>
                </a:solidFill>
              </a:rPr>
              <a:t>Supplier </a:t>
            </a:r>
            <a:r>
              <a:rPr lang="en-US" sz="1000" dirty="0">
                <a:solidFill>
                  <a:srgbClr val="120C80"/>
                </a:solidFill>
              </a:rPr>
              <a:t>Integration (via </a:t>
            </a:r>
            <a:r>
              <a:rPr lang="en-US" sz="1000" dirty="0">
                <a:solidFill>
                  <a:srgbClr val="120C80"/>
                </a:solidFill>
              </a:rPr>
              <a:t>EV6) </a:t>
            </a:r>
            <a:endParaRPr lang="en-US" sz="1000" dirty="0">
              <a:solidFill>
                <a:srgbClr val="120C80"/>
              </a:solidFill>
            </a:endParaRPr>
          </a:p>
        </p:txBody>
      </p:sp>
      <p:sp>
        <p:nvSpPr>
          <p:cNvPr id="892954" name="Rectangle 26"/>
          <p:cNvSpPr>
            <a:spLocks noChangeArrowheads="1"/>
          </p:cNvSpPr>
          <p:nvPr/>
        </p:nvSpPr>
        <p:spPr bwMode="auto">
          <a:xfrm>
            <a:off x="3227388" y="3622675"/>
            <a:ext cx="3021012" cy="2800350"/>
          </a:xfrm>
          <a:prstGeom prst="rect">
            <a:avLst/>
          </a:prstGeom>
          <a:solidFill>
            <a:schemeClr val="bg1"/>
          </a:solidFill>
          <a:ln w="9525">
            <a:noFill/>
            <a:miter lim="800000"/>
            <a:headEnd/>
            <a:tailEnd/>
          </a:ln>
          <a:effectLst/>
        </p:spPr>
        <p:txBody>
          <a:bodyPr/>
          <a:lstStyle/>
          <a:p>
            <a:pPr marL="169863" indent="-169863">
              <a:spcBef>
                <a:spcPts val="0"/>
              </a:spcBef>
              <a:buClr>
                <a:srgbClr val="EB8B18"/>
              </a:buClr>
              <a:buFontTx/>
              <a:buBlip>
                <a:blip r:embed="rId3"/>
              </a:buBlip>
              <a:defRPr/>
            </a:pPr>
            <a:r>
              <a:rPr lang="en-US" sz="1000" dirty="0">
                <a:solidFill>
                  <a:srgbClr val="120C80"/>
                </a:solidFill>
              </a:rPr>
              <a:t>Program initialization (Reverse Mirror)</a:t>
            </a:r>
          </a:p>
          <a:p>
            <a:pPr marL="403225" lvl="1" indent="-119063">
              <a:spcBef>
                <a:spcPts val="0"/>
              </a:spcBef>
              <a:buFontTx/>
              <a:buBlip>
                <a:blip r:embed="rId4"/>
              </a:buBlip>
              <a:defRPr/>
            </a:pPr>
            <a:r>
              <a:rPr lang="en-US" sz="1000" dirty="0">
                <a:solidFill>
                  <a:srgbClr val="120C80"/>
                </a:solidFill>
              </a:rPr>
              <a:t>VPM V5 WIP </a:t>
            </a:r>
            <a:r>
              <a:rPr lang="en-US" sz="1000" dirty="0">
                <a:solidFill>
                  <a:srgbClr val="120C80"/>
                </a:solidFill>
                <a:sym typeface="Wingdings" pitchFamily="2" charset="2"/>
              </a:rPr>
              <a:t> EV6 X-BOM</a:t>
            </a:r>
            <a:endParaRPr lang="en-US" sz="900" dirty="0">
              <a:solidFill>
                <a:srgbClr val="120C80"/>
              </a:solidFill>
            </a:endParaRPr>
          </a:p>
          <a:p>
            <a:pPr marL="169863" indent="-169863">
              <a:spcBef>
                <a:spcPts val="0"/>
              </a:spcBef>
              <a:buClr>
                <a:srgbClr val="EB8B18"/>
              </a:buClr>
              <a:buFontTx/>
              <a:buBlip>
                <a:blip r:embed="rId3"/>
              </a:buBlip>
              <a:defRPr/>
            </a:pPr>
            <a:r>
              <a:rPr lang="en-US" sz="1000" dirty="0">
                <a:solidFill>
                  <a:srgbClr val="120C80"/>
                </a:solidFill>
              </a:rPr>
              <a:t>Work-Package </a:t>
            </a:r>
            <a:r>
              <a:rPr lang="en-US" sz="1000" dirty="0">
                <a:solidFill>
                  <a:srgbClr val="120C80"/>
                </a:solidFill>
              </a:rPr>
              <a:t>exposure to </a:t>
            </a:r>
            <a:r>
              <a:rPr lang="en-US" sz="1000" dirty="0">
                <a:solidFill>
                  <a:srgbClr val="120C80"/>
                </a:solidFill>
              </a:rPr>
              <a:t>EV6 X-BOM</a:t>
            </a:r>
            <a:endParaRPr lang="en-US" sz="1000" dirty="0">
              <a:solidFill>
                <a:srgbClr val="120C80"/>
              </a:solidFill>
            </a:endParaRPr>
          </a:p>
          <a:p>
            <a:pPr marL="169863" indent="-169863">
              <a:spcBef>
                <a:spcPts val="0"/>
              </a:spcBef>
              <a:buClr>
                <a:srgbClr val="EB8B18"/>
              </a:buClr>
              <a:buFontTx/>
              <a:buBlip>
                <a:blip r:embed="rId3"/>
              </a:buBlip>
              <a:defRPr/>
            </a:pPr>
            <a:r>
              <a:rPr lang="en-US" sz="1000" dirty="0">
                <a:solidFill>
                  <a:srgbClr val="120C80"/>
                </a:solidFill>
              </a:rPr>
              <a:t>Bidirectional multiple customized part domains</a:t>
            </a:r>
          </a:p>
          <a:p>
            <a:pPr marL="169863" indent="-169863">
              <a:spcBef>
                <a:spcPts val="0"/>
              </a:spcBef>
              <a:buClr>
                <a:srgbClr val="EB8B18"/>
              </a:buClr>
              <a:buFontTx/>
              <a:buBlip>
                <a:blip r:embed="rId3"/>
              </a:buBlip>
              <a:defRPr/>
            </a:pPr>
            <a:r>
              <a:rPr lang="en-US" sz="1000" dirty="0">
                <a:solidFill>
                  <a:srgbClr val="120C80"/>
                </a:solidFill>
              </a:rPr>
              <a:t>Export 3DXML to </a:t>
            </a:r>
            <a:r>
              <a:rPr lang="en-US" sz="1000" dirty="0">
                <a:solidFill>
                  <a:srgbClr val="120C80"/>
                </a:solidFill>
              </a:rPr>
              <a:t>EV6</a:t>
            </a:r>
            <a:endParaRPr lang="en-US" sz="1000" dirty="0">
              <a:solidFill>
                <a:srgbClr val="120C80"/>
              </a:solidFill>
            </a:endParaRPr>
          </a:p>
          <a:p>
            <a:pPr marL="169863" indent="-169863">
              <a:spcBef>
                <a:spcPts val="0"/>
              </a:spcBef>
              <a:buClr>
                <a:srgbClr val="EB8B18"/>
              </a:buClr>
              <a:buFontTx/>
              <a:buBlip>
                <a:blip r:embed="rId3"/>
              </a:buBlip>
              <a:defRPr/>
            </a:pPr>
            <a:r>
              <a:rPr lang="en-US" sz="1000" dirty="0">
                <a:solidFill>
                  <a:srgbClr val="120C80"/>
                </a:solidFill>
              </a:rPr>
              <a:t>Export 2D Drawing to </a:t>
            </a:r>
            <a:r>
              <a:rPr lang="en-US" sz="1000" dirty="0">
                <a:solidFill>
                  <a:srgbClr val="120C80"/>
                </a:solidFill>
              </a:rPr>
              <a:t>EV6, 2D </a:t>
            </a:r>
            <a:r>
              <a:rPr lang="en-US" sz="1000" dirty="0">
                <a:solidFill>
                  <a:srgbClr val="120C80"/>
                </a:solidFill>
              </a:rPr>
              <a:t>Drawing Release</a:t>
            </a:r>
          </a:p>
          <a:p>
            <a:pPr marL="169863" indent="-169863">
              <a:spcBef>
                <a:spcPts val="0"/>
              </a:spcBef>
              <a:buClr>
                <a:srgbClr val="EB8B18"/>
              </a:buClr>
              <a:buFontTx/>
              <a:buBlip>
                <a:blip r:embed="rId3"/>
              </a:buBlip>
              <a:defRPr/>
            </a:pPr>
            <a:r>
              <a:rPr lang="en-US" sz="1000" dirty="0">
                <a:solidFill>
                  <a:srgbClr val="120C80"/>
                </a:solidFill>
              </a:rPr>
              <a:t>VPM </a:t>
            </a:r>
            <a:r>
              <a:rPr lang="en-US" sz="1000" dirty="0">
                <a:solidFill>
                  <a:srgbClr val="120C80"/>
                </a:solidFill>
              </a:rPr>
              <a:t>V5 Supersede mode support</a:t>
            </a:r>
          </a:p>
          <a:p>
            <a:pPr marL="169863" indent="-169863">
              <a:spcBef>
                <a:spcPts val="0"/>
              </a:spcBef>
              <a:buClr>
                <a:srgbClr val="EB8B18"/>
              </a:buClr>
              <a:buFontTx/>
              <a:buBlip>
                <a:blip r:embed="rId3"/>
              </a:buBlip>
              <a:defRPr/>
            </a:pPr>
            <a:r>
              <a:rPr lang="en-US" sz="1000" dirty="0">
                <a:solidFill>
                  <a:srgbClr val="120C80"/>
                </a:solidFill>
              </a:rPr>
              <a:t>Distributed </a:t>
            </a:r>
            <a:r>
              <a:rPr lang="en-US" sz="1000" dirty="0">
                <a:solidFill>
                  <a:srgbClr val="120C80"/>
                </a:solidFill>
              </a:rPr>
              <a:t>VPM V5 WIP environments integrated with </a:t>
            </a:r>
            <a:r>
              <a:rPr lang="en-US" sz="1000" dirty="0">
                <a:solidFill>
                  <a:srgbClr val="120C80"/>
                </a:solidFill>
              </a:rPr>
              <a:t>EV6 </a:t>
            </a:r>
            <a:r>
              <a:rPr lang="en-US" sz="1000" dirty="0">
                <a:solidFill>
                  <a:srgbClr val="120C80"/>
                </a:solidFill>
              </a:rPr>
              <a:t>collaborative </a:t>
            </a:r>
            <a:r>
              <a:rPr lang="en-US" sz="1000" dirty="0">
                <a:solidFill>
                  <a:srgbClr val="120C80"/>
                </a:solidFill>
              </a:rPr>
              <a:t>environment</a:t>
            </a:r>
          </a:p>
          <a:p>
            <a:pPr marL="403225" lvl="1" indent="-119063">
              <a:spcBef>
                <a:spcPts val="0"/>
              </a:spcBef>
              <a:buFontTx/>
              <a:buBlip>
                <a:blip r:embed="rId4"/>
              </a:buBlip>
              <a:defRPr/>
            </a:pPr>
            <a:r>
              <a:rPr lang="en-US" sz="900" dirty="0">
                <a:solidFill>
                  <a:srgbClr val="120C80"/>
                </a:solidFill>
              </a:rPr>
              <a:t>Not supporting VPM V5 instances using replication</a:t>
            </a:r>
            <a:endParaRPr lang="en-US" sz="1000" dirty="0">
              <a:solidFill>
                <a:srgbClr val="120C80"/>
              </a:solidFill>
              <a:sym typeface="Wingdings" pitchFamily="2" charset="2"/>
            </a:endParaRPr>
          </a:p>
          <a:p>
            <a:pPr marL="169863" indent="-169863">
              <a:spcBef>
                <a:spcPts val="0"/>
              </a:spcBef>
              <a:buClr>
                <a:srgbClr val="EB8B18"/>
              </a:buClr>
              <a:buFontTx/>
              <a:buBlip>
                <a:blip r:embed="rId3"/>
              </a:buBlip>
              <a:defRPr/>
            </a:pPr>
            <a:r>
              <a:rPr lang="en-US" sz="1000" dirty="0">
                <a:solidFill>
                  <a:srgbClr val="120C80"/>
                </a:solidFill>
              </a:rPr>
              <a:t>PUE Mapping</a:t>
            </a:r>
          </a:p>
          <a:p>
            <a:pPr marL="169863" indent="-169863">
              <a:spcBef>
                <a:spcPts val="0"/>
              </a:spcBef>
              <a:buClr>
                <a:srgbClr val="EB8B18"/>
              </a:buClr>
              <a:buFontTx/>
              <a:buBlip>
                <a:blip r:embed="rId3"/>
              </a:buBlip>
              <a:defRPr/>
            </a:pPr>
            <a:r>
              <a:rPr lang="en-US" sz="1000" dirty="0">
                <a:solidFill>
                  <a:srgbClr val="120C80"/>
                </a:solidFill>
              </a:rPr>
              <a:t>Technical Feature </a:t>
            </a:r>
            <a:r>
              <a:rPr lang="en-US" sz="1000" dirty="0">
                <a:solidFill>
                  <a:srgbClr val="120C80"/>
                </a:solidFill>
                <a:sym typeface="Wingdings" pitchFamily="2" charset="2"/>
              </a:rPr>
              <a:t> GCO </a:t>
            </a:r>
            <a:r>
              <a:rPr lang="en-US" sz="1000" dirty="0">
                <a:solidFill>
                  <a:srgbClr val="120C80"/>
                </a:solidFill>
              </a:rPr>
              <a:t>Mapping</a:t>
            </a:r>
            <a:endParaRPr lang="en-US" sz="1000" dirty="0">
              <a:solidFill>
                <a:srgbClr val="120C80"/>
              </a:solidFill>
              <a:sym typeface="Wingdings" pitchFamily="2" charset="2"/>
            </a:endParaRPr>
          </a:p>
          <a:p>
            <a:pPr marL="169863" lvl="1" indent="-169863">
              <a:spcBef>
                <a:spcPts val="0"/>
              </a:spcBef>
              <a:buClr>
                <a:srgbClr val="EB8B18"/>
              </a:buClr>
              <a:buFontTx/>
              <a:buBlip>
                <a:blip r:embed="rId3"/>
              </a:buBlip>
              <a:defRPr/>
            </a:pPr>
            <a:r>
              <a:rPr lang="en-US" sz="1000" dirty="0">
                <a:solidFill>
                  <a:srgbClr val="120C80"/>
                </a:solidFill>
              </a:rPr>
              <a:t>Program initialization Enhancements</a:t>
            </a:r>
          </a:p>
          <a:p>
            <a:pPr marL="403225" lvl="1" indent="-119063">
              <a:spcBef>
                <a:spcPts val="0"/>
              </a:spcBef>
              <a:buFontTx/>
              <a:buBlip>
                <a:blip r:embed="rId4"/>
              </a:buBlip>
              <a:defRPr/>
            </a:pPr>
            <a:r>
              <a:rPr lang="en-US" sz="1000" dirty="0">
                <a:solidFill>
                  <a:srgbClr val="120C80"/>
                </a:solidFill>
              </a:rPr>
              <a:t>Split Mirror (for large structures)</a:t>
            </a:r>
          </a:p>
          <a:p>
            <a:pPr marL="403225" lvl="1" indent="-119063">
              <a:spcBef>
                <a:spcPts val="0"/>
              </a:spcBef>
              <a:buFontTx/>
              <a:buBlip>
                <a:blip r:embed="rId4"/>
              </a:buBlip>
              <a:defRPr/>
            </a:pPr>
            <a:endParaRPr lang="en-US" sz="1000" dirty="0">
              <a:solidFill>
                <a:srgbClr val="120C80"/>
              </a:solidFill>
              <a:sym typeface="Wingdings" pitchFamily="2" charset="2"/>
            </a:endParaRPr>
          </a:p>
        </p:txBody>
      </p:sp>
      <p:pic>
        <p:nvPicPr>
          <p:cNvPr id="174094" name="Picture 7"/>
          <p:cNvPicPr>
            <a:picLocks noChangeAspect="1" noChangeArrowheads="1"/>
          </p:cNvPicPr>
          <p:nvPr/>
        </p:nvPicPr>
        <p:blipFill>
          <a:blip r:embed="rId5"/>
          <a:srcRect/>
          <a:stretch>
            <a:fillRect/>
          </a:stretch>
        </p:blipFill>
        <p:spPr bwMode="auto">
          <a:xfrm>
            <a:off x="471488" y="1562100"/>
            <a:ext cx="1419225" cy="1622425"/>
          </a:xfrm>
          <a:prstGeom prst="rect">
            <a:avLst/>
          </a:prstGeom>
          <a:noFill/>
          <a:ln w="9525">
            <a:noFill/>
            <a:miter lim="800000"/>
            <a:headEnd/>
            <a:tailEnd/>
          </a:ln>
        </p:spPr>
      </p:pic>
      <p:pic>
        <p:nvPicPr>
          <p:cNvPr id="174095" name="Picture 7"/>
          <p:cNvPicPr>
            <a:picLocks noChangeAspect="1" noChangeArrowheads="1"/>
          </p:cNvPicPr>
          <p:nvPr/>
        </p:nvPicPr>
        <p:blipFill>
          <a:blip r:embed="rId5"/>
          <a:srcRect/>
          <a:stretch>
            <a:fillRect/>
          </a:stretch>
        </p:blipFill>
        <p:spPr bwMode="auto">
          <a:xfrm>
            <a:off x="3657600" y="1141413"/>
            <a:ext cx="1419225" cy="1622425"/>
          </a:xfrm>
          <a:prstGeom prst="rect">
            <a:avLst/>
          </a:prstGeom>
          <a:noFill/>
          <a:ln w="9525">
            <a:noFill/>
            <a:miter lim="800000"/>
            <a:headEnd/>
            <a:tailEnd/>
          </a:ln>
        </p:spPr>
      </p:pic>
      <p:pic>
        <p:nvPicPr>
          <p:cNvPr id="174096" name="Picture 7"/>
          <p:cNvPicPr>
            <a:picLocks noChangeAspect="1" noChangeArrowheads="1"/>
          </p:cNvPicPr>
          <p:nvPr/>
        </p:nvPicPr>
        <p:blipFill>
          <a:blip r:embed="rId5"/>
          <a:srcRect/>
          <a:stretch>
            <a:fillRect/>
          </a:stretch>
        </p:blipFill>
        <p:spPr bwMode="auto">
          <a:xfrm>
            <a:off x="6662738" y="630238"/>
            <a:ext cx="1417637" cy="162083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5"/>
          <p:cNvSpPr>
            <a:spLocks noGrp="1" noChangeArrowheads="1"/>
          </p:cNvSpPr>
          <p:nvPr>
            <p:ph type="ctrTitle" idx="4294967295"/>
          </p:nvPr>
        </p:nvSpPr>
        <p:spPr>
          <a:xfrm>
            <a:off x="152400" y="1600200"/>
            <a:ext cx="8686800" cy="1295400"/>
          </a:xfrm>
        </p:spPr>
        <p:txBody>
          <a:bodyPr anchor="ctr"/>
          <a:lstStyle/>
          <a:p>
            <a:pPr algn="r" eaLnBrk="1" hangingPunct="1">
              <a:lnSpc>
                <a:spcPct val="95000"/>
              </a:lnSpc>
            </a:pPr>
            <a:r>
              <a:rPr lang="en-US" sz="3200" b="0" smtClean="0"/>
              <a:t>V6 Transition Strategies</a:t>
            </a:r>
            <a:br>
              <a:rPr lang="en-US" sz="3200" b="0" smtClean="0"/>
            </a:br>
            <a:r>
              <a:rPr lang="en-US" sz="2800" b="0" i="1" smtClean="0">
                <a:solidFill>
                  <a:srgbClr val="FF0000"/>
                </a:solidFill>
              </a:rPr>
              <a:t>Coexist</a:t>
            </a:r>
            <a:endParaRPr lang="en-US" sz="2400" b="0" i="1"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ight Arrow 31"/>
          <p:cNvSpPr/>
          <p:nvPr/>
        </p:nvSpPr>
        <p:spPr>
          <a:xfrm rot="19084540">
            <a:off x="3430588" y="1449388"/>
            <a:ext cx="2538412" cy="1233487"/>
          </a:xfrm>
          <a:prstGeom prst="rightArrow">
            <a:avLst/>
          </a:prstGeom>
          <a:solidFill>
            <a:schemeClr val="accent6">
              <a:lumMod val="20000"/>
              <a:lumOff val="8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4" name="Group 49"/>
          <p:cNvGrpSpPr>
            <a:grpSpLocks/>
          </p:cNvGrpSpPr>
          <p:nvPr/>
        </p:nvGrpSpPr>
        <p:grpSpPr bwMode="auto">
          <a:xfrm>
            <a:off x="3548063" y="5610225"/>
            <a:ext cx="2166937" cy="866775"/>
            <a:chOff x="3469458" y="0"/>
            <a:chExt cx="2166863" cy="866745"/>
          </a:xfrm>
        </p:grpSpPr>
        <p:sp>
          <p:nvSpPr>
            <p:cNvPr id="30" name="Chevron 29"/>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31" name="Chevron 4"/>
            <p:cNvSpPr/>
            <p:nvPr/>
          </p:nvSpPr>
          <p:spPr>
            <a:xfrm>
              <a:off x="390283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0005" tIns="26670" rIns="13335" bIns="26670" spcCol="1270" anchor="ctr"/>
            <a:lstStyle/>
            <a:p>
              <a:pPr algn="ctr" defTabSz="711200">
                <a:spcAft>
                  <a:spcPct val="35000"/>
                </a:spcAft>
                <a:defRPr/>
              </a:pPr>
              <a:r>
                <a:rPr lang="en-US" sz="1200" b="1" dirty="0"/>
                <a:t>Manage CATIA V4/V5 Data &amp; Life cycle</a:t>
              </a:r>
            </a:p>
          </p:txBody>
        </p:sp>
      </p:grpSp>
      <p:cxnSp>
        <p:nvCxnSpPr>
          <p:cNvPr id="58" name="Elbow Connector 57"/>
          <p:cNvCxnSpPr>
            <a:stCxn id="55" idx="3"/>
            <a:endCxn id="61" idx="2"/>
          </p:cNvCxnSpPr>
          <p:nvPr/>
        </p:nvCxnSpPr>
        <p:spPr>
          <a:xfrm rot="16200000" flipH="1">
            <a:off x="2191544" y="3239294"/>
            <a:ext cx="323850" cy="3141662"/>
          </a:xfrm>
          <a:prstGeom prst="bentConnector3">
            <a:avLst>
              <a:gd name="adj1" fmla="val 170444"/>
            </a:avLst>
          </a:prstGeom>
          <a:noFill/>
          <a:ln w="28575" algn="ctr">
            <a:solidFill>
              <a:schemeClr val="accent6">
                <a:lumMod val="75000"/>
              </a:schemeClr>
            </a:solidFill>
            <a:round/>
            <a:headEnd type="none" w="med" len="med"/>
            <a:tailEnd type="arrow" w="med" len="med"/>
          </a:ln>
        </p:spPr>
      </p:cxnSp>
      <p:sp>
        <p:nvSpPr>
          <p:cNvPr id="42" name="Rectangle 41"/>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1" name="Rounded Rectangle 60"/>
          <p:cNvSpPr>
            <a:spLocks noChangeArrowheads="1"/>
          </p:cNvSpPr>
          <p:nvPr/>
        </p:nvSpPr>
        <p:spPr bwMode="auto">
          <a:xfrm>
            <a:off x="2819400" y="4572000"/>
            <a:ext cx="2209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grpSp>
        <p:nvGrpSpPr>
          <p:cNvPr id="5" name="Group 46"/>
          <p:cNvGrpSpPr>
            <a:grpSpLocks/>
          </p:cNvGrpSpPr>
          <p:nvPr/>
        </p:nvGrpSpPr>
        <p:grpSpPr bwMode="auto">
          <a:xfrm>
            <a:off x="1789113" y="5610225"/>
            <a:ext cx="2166937" cy="866775"/>
            <a:chOff x="1735968" y="0"/>
            <a:chExt cx="2166863" cy="866745"/>
          </a:xfrm>
        </p:grpSpPr>
        <p:sp>
          <p:nvSpPr>
            <p:cNvPr id="27" name="Chevron 26"/>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28" name="Chevron 4"/>
            <p:cNvSpPr/>
            <p:nvPr/>
          </p:nvSpPr>
          <p:spPr>
            <a:xfrm>
              <a:off x="216934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0005" tIns="26670" rIns="13335" bIns="26670" spcCol="1270" anchor="ctr"/>
            <a:lstStyle/>
            <a:p>
              <a:pPr defTabSz="711200">
                <a:spcAft>
                  <a:spcPct val="35000"/>
                </a:spcAft>
                <a:defRPr/>
              </a:pPr>
              <a:r>
                <a:rPr lang="fr-FR" sz="1200" b="1" dirty="0"/>
                <a:t>Import V4/V5 data </a:t>
              </a:r>
              <a:r>
                <a:rPr lang="en-US" sz="1200" b="1" dirty="0"/>
                <a:t>in V6 via</a:t>
              </a:r>
              <a:r>
                <a:rPr lang="fr-FR" sz="1200" b="1" dirty="0"/>
                <a:t> ENOVIA Designer Central</a:t>
              </a:r>
            </a:p>
          </p:txBody>
        </p:sp>
      </p:grpSp>
      <p:sp>
        <p:nvSpPr>
          <p:cNvPr id="45063" name="Title 1"/>
          <p:cNvSpPr>
            <a:spLocks noGrp="1"/>
          </p:cNvSpPr>
          <p:nvPr>
            <p:ph type="title"/>
          </p:nvPr>
        </p:nvSpPr>
        <p:spPr>
          <a:xfrm>
            <a:off x="768350" y="150813"/>
            <a:ext cx="8375650" cy="450850"/>
          </a:xfrm>
        </p:spPr>
        <p:txBody>
          <a:bodyPr/>
          <a:lstStyle/>
          <a:p>
            <a:pPr eaLnBrk="1" hangingPunct="1"/>
            <a:r>
              <a:rPr lang="en-US" smtClean="0"/>
              <a:t>C – CAD Data Management</a:t>
            </a:r>
            <a:endParaRPr lang="en-US" smtClean="0">
              <a:solidFill>
                <a:srgbClr val="FF0000"/>
              </a:solidFill>
            </a:endParaRPr>
          </a:p>
        </p:txBody>
      </p:sp>
      <p:sp>
        <p:nvSpPr>
          <p:cNvPr id="45064" name="Rectangle 44"/>
          <p:cNvSpPr>
            <a:spLocks noChangeArrowheads="1"/>
          </p:cNvSpPr>
          <p:nvPr/>
        </p:nvSpPr>
        <p:spPr bwMode="auto">
          <a:xfrm>
            <a:off x="735013" y="646113"/>
            <a:ext cx="8408987" cy="646112"/>
          </a:xfrm>
          <a:prstGeom prst="rect">
            <a:avLst/>
          </a:prstGeom>
          <a:noFill/>
          <a:ln w="9525">
            <a:noFill/>
            <a:miter lim="800000"/>
            <a:headEnd/>
            <a:tailEnd/>
          </a:ln>
        </p:spPr>
        <p:txBody>
          <a:bodyPr>
            <a:spAutoFit/>
          </a:bodyPr>
          <a:lstStyle/>
          <a:p>
            <a:r>
              <a:rPr lang="it-IT" sz="2000" b="1">
                <a:solidFill>
                  <a:srgbClr val="FF0000"/>
                </a:solidFill>
              </a:rPr>
              <a:t>Manage CATIA V4/V5 Data &amp; Lifecycle in ENOVIA V6</a:t>
            </a:r>
          </a:p>
          <a:p>
            <a:r>
              <a:rPr lang="it-IT" sz="1600" b="1" i="1">
                <a:solidFill>
                  <a:srgbClr val="FF0000"/>
                </a:solidFill>
              </a:rPr>
              <a:t>Moving from CATIA V4/V5 file-based to CATIA V4/V5 with ENOVIA Designer Central</a:t>
            </a:r>
          </a:p>
        </p:txBody>
      </p:sp>
      <p:grpSp>
        <p:nvGrpSpPr>
          <p:cNvPr id="45065" name="Group 43"/>
          <p:cNvGrpSpPr>
            <a:grpSpLocks/>
          </p:cNvGrpSpPr>
          <p:nvPr/>
        </p:nvGrpSpPr>
        <p:grpSpPr bwMode="auto">
          <a:xfrm>
            <a:off x="42863" y="5610225"/>
            <a:ext cx="2166937" cy="866775"/>
            <a:chOff x="2477" y="0"/>
            <a:chExt cx="2166863" cy="866745"/>
          </a:xfrm>
        </p:grpSpPr>
        <p:sp>
          <p:nvSpPr>
            <p:cNvPr id="24" name="Pentagon 23"/>
            <p:cNvSpPr/>
            <p:nvPr/>
          </p:nvSpPr>
          <p:spPr>
            <a:xfrm>
              <a:off x="2477" y="0"/>
              <a:ext cx="2166863" cy="866745"/>
            </a:xfrm>
            <a:prstGeom prst="homePlate">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5" name="Pentagon 4"/>
            <p:cNvSpPr/>
            <p:nvPr/>
          </p:nvSpPr>
          <p:spPr>
            <a:xfrm>
              <a:off x="2477" y="0"/>
              <a:ext cx="1949383" cy="866745"/>
            </a:xfrm>
            <a:prstGeom prst="rect">
              <a:avLst/>
            </a:prstGeom>
          </p:spPr>
          <p:style>
            <a:lnRef idx="0">
              <a:scrgbClr r="0" g="0" b="0"/>
            </a:lnRef>
            <a:fillRef idx="0">
              <a:scrgbClr r="0" g="0" b="0"/>
            </a:fillRef>
            <a:effectRef idx="0">
              <a:scrgbClr r="0" g="0" b="0"/>
            </a:effectRef>
            <a:fontRef idx="minor">
              <a:schemeClr val="lt1"/>
            </a:fontRef>
          </p:style>
          <p:txBody>
            <a:bodyPr lIns="53340" tIns="26670" rIns="13335" bIns="26670" spcCol="1270" anchor="ctr"/>
            <a:lstStyle/>
            <a:p>
              <a:pPr algn="ctr" defTabSz="444500">
                <a:spcAft>
                  <a:spcPct val="35000"/>
                </a:spcAft>
                <a:defRPr/>
              </a:pPr>
              <a:r>
                <a:rPr lang="en-US" sz="1200" b="1" dirty="0"/>
                <a:t>Keep CATIA V4/V5 community  </a:t>
              </a:r>
            </a:p>
          </p:txBody>
        </p:sp>
      </p:grpSp>
      <p:sp>
        <p:nvSpPr>
          <p:cNvPr id="55" name="Flowchart: Magnetic Disk 52 V4/V5"/>
          <p:cNvSpPr>
            <a:spLocks noChangeArrowheads="1"/>
          </p:cNvSpPr>
          <p:nvPr/>
        </p:nvSpPr>
        <p:spPr bwMode="auto">
          <a:xfrm>
            <a:off x="457200" y="3886200"/>
            <a:ext cx="650875" cy="762000"/>
          </a:xfrm>
          <a:prstGeom prst="flowChartMagneticDisk">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V4/V5 files</a:t>
            </a:r>
          </a:p>
        </p:txBody>
      </p:sp>
      <p:sp>
        <p:nvSpPr>
          <p:cNvPr id="57" name="Rounded Rectangle 60: CATIA V4/V5"/>
          <p:cNvSpPr>
            <a:spLocks noChangeArrowheads="1"/>
          </p:cNvSpPr>
          <p:nvPr/>
        </p:nvSpPr>
        <p:spPr bwMode="auto">
          <a:xfrm>
            <a:off x="304800" y="3517900"/>
            <a:ext cx="1119188" cy="292100"/>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grpSp>
        <p:nvGrpSpPr>
          <p:cNvPr id="45068" name="Group 37 - V4/V5 parts"/>
          <p:cNvGrpSpPr>
            <a:grpSpLocks/>
          </p:cNvGrpSpPr>
          <p:nvPr/>
        </p:nvGrpSpPr>
        <p:grpSpPr bwMode="auto">
          <a:xfrm>
            <a:off x="304800" y="1296988"/>
            <a:ext cx="1752600" cy="2160587"/>
            <a:chOff x="304800" y="1296956"/>
            <a:chExt cx="1752600" cy="2161293"/>
          </a:xfrm>
        </p:grpSpPr>
        <p:pic>
          <p:nvPicPr>
            <p:cNvPr id="45084" name="Picture 58"/>
            <p:cNvPicPr>
              <a:picLocks noChangeAspect="1" noChangeArrowheads="1"/>
            </p:cNvPicPr>
            <p:nvPr/>
          </p:nvPicPr>
          <p:blipFill>
            <a:blip r:embed="rId3"/>
            <a:srcRect/>
            <a:stretch>
              <a:fillRect/>
            </a:stretch>
          </p:blipFill>
          <p:spPr bwMode="auto">
            <a:xfrm>
              <a:off x="304800" y="2362200"/>
              <a:ext cx="1371600" cy="1096049"/>
            </a:xfrm>
            <a:prstGeom prst="rect">
              <a:avLst/>
            </a:prstGeom>
            <a:noFill/>
            <a:ln w="9525">
              <a:noFill/>
              <a:miter lim="800000"/>
              <a:headEnd/>
              <a:tailEnd/>
            </a:ln>
          </p:spPr>
        </p:pic>
        <p:pic>
          <p:nvPicPr>
            <p:cNvPr id="45085" name="Picture 6" descr="http://5axes.free.fr/Chrono/catiaV4.jpg"/>
            <p:cNvPicPr>
              <a:picLocks noChangeAspect="1" noChangeArrowheads="1"/>
            </p:cNvPicPr>
            <p:nvPr/>
          </p:nvPicPr>
          <p:blipFill>
            <a:blip r:embed="rId4"/>
            <a:srcRect/>
            <a:stretch>
              <a:fillRect/>
            </a:stretch>
          </p:blipFill>
          <p:spPr bwMode="auto">
            <a:xfrm>
              <a:off x="304800" y="1296956"/>
              <a:ext cx="1371600" cy="1021790"/>
            </a:xfrm>
            <a:prstGeom prst="rect">
              <a:avLst/>
            </a:prstGeom>
            <a:noFill/>
            <a:ln w="9525">
              <a:noFill/>
              <a:miter lim="800000"/>
              <a:headEnd/>
              <a:tailEnd/>
            </a:ln>
          </p:spPr>
        </p:pic>
        <p:sp>
          <p:nvSpPr>
            <p:cNvPr id="36" name="Text Box 8"/>
            <p:cNvSpPr txBox="1">
              <a:spLocks noChangeArrowheads="1"/>
            </p:cNvSpPr>
            <p:nvPr/>
          </p:nvSpPr>
          <p:spPr bwMode="auto">
            <a:xfrm>
              <a:off x="1447800" y="3048540"/>
              <a:ext cx="609600" cy="217559"/>
            </a:xfrm>
            <a:prstGeom prst="rect">
              <a:avLst/>
            </a:prstGeom>
            <a:solidFill>
              <a:schemeClr val="bg1"/>
            </a:solidFill>
            <a:ln w="19050" algn="ctr">
              <a:solidFill>
                <a:schemeClr val="accent6">
                  <a:lumMod val="50000"/>
                </a:schemeClr>
              </a:solidFill>
              <a:miter lim="800000"/>
              <a:headEnd/>
              <a:tailEnd/>
            </a:ln>
          </p:spPr>
          <p:txBody>
            <a:bodyPr lIns="36000" tIns="46800" rIns="36000" bIns="46800" anchor="ctr" anchorCtr="1">
              <a:spAutoFit/>
            </a:bodyPr>
            <a:lstStyle/>
            <a:p>
              <a:pPr algn="ctr" eaLnBrk="0" hangingPunct="0">
                <a:spcBef>
                  <a:spcPct val="50000"/>
                </a:spcBef>
                <a:defRPr/>
              </a:pPr>
              <a:r>
                <a:rPr lang="fr-FR" sz="800" b="1" dirty="0">
                  <a:solidFill>
                    <a:srgbClr val="120C80"/>
                  </a:solidFill>
                  <a:cs typeface="+mn-cs"/>
                </a:rPr>
                <a:t>CATIA V5</a:t>
              </a:r>
              <a:endParaRPr lang="ja-JP" altLang="en-US" sz="800" b="1" dirty="0">
                <a:solidFill>
                  <a:srgbClr val="120C80"/>
                </a:solidFill>
                <a:cs typeface="+mn-cs"/>
              </a:endParaRPr>
            </a:p>
          </p:txBody>
        </p:sp>
        <p:sp>
          <p:nvSpPr>
            <p:cNvPr id="37" name="Text Box 8"/>
            <p:cNvSpPr txBox="1">
              <a:spLocks noChangeArrowheads="1"/>
            </p:cNvSpPr>
            <p:nvPr/>
          </p:nvSpPr>
          <p:spPr bwMode="auto">
            <a:xfrm>
              <a:off x="1447800" y="1981392"/>
              <a:ext cx="609600" cy="217559"/>
            </a:xfrm>
            <a:prstGeom prst="rect">
              <a:avLst/>
            </a:prstGeom>
            <a:solidFill>
              <a:schemeClr val="bg1"/>
            </a:solidFill>
            <a:ln w="19050" algn="ctr">
              <a:solidFill>
                <a:schemeClr val="accent6">
                  <a:lumMod val="50000"/>
                </a:schemeClr>
              </a:solidFill>
              <a:miter lim="800000"/>
              <a:headEnd/>
              <a:tailEnd/>
            </a:ln>
          </p:spPr>
          <p:txBody>
            <a:bodyPr lIns="36000" tIns="46800" rIns="36000" bIns="46800" anchor="ctr" anchorCtr="1">
              <a:spAutoFit/>
            </a:bodyPr>
            <a:lstStyle/>
            <a:p>
              <a:pPr algn="ctr" eaLnBrk="0" hangingPunct="0">
                <a:spcBef>
                  <a:spcPct val="50000"/>
                </a:spcBef>
                <a:defRPr/>
              </a:pPr>
              <a:r>
                <a:rPr lang="fr-FR" sz="800" b="1" dirty="0">
                  <a:solidFill>
                    <a:srgbClr val="120C80"/>
                  </a:solidFill>
                  <a:cs typeface="+mn-cs"/>
                </a:rPr>
                <a:t>CATIA V4</a:t>
              </a:r>
              <a:endParaRPr lang="ja-JP" altLang="en-US" sz="800" b="1">
                <a:solidFill>
                  <a:srgbClr val="120C80"/>
                </a:solidFill>
                <a:ea typeface="ＭＳ Ｐゴシック" pitchFamily="50" charset="-128"/>
                <a:cs typeface="+mn-cs"/>
              </a:endParaRPr>
            </a:p>
          </p:txBody>
        </p:sp>
      </p:grpSp>
      <p:grpSp>
        <p:nvGrpSpPr>
          <p:cNvPr id="12" name="Group 37 - V4/V5 parts" hidden="1"/>
          <p:cNvGrpSpPr>
            <a:grpSpLocks/>
          </p:cNvGrpSpPr>
          <p:nvPr/>
        </p:nvGrpSpPr>
        <p:grpSpPr bwMode="auto">
          <a:xfrm>
            <a:off x="2819400" y="1295400"/>
            <a:ext cx="1371600" cy="2160588"/>
            <a:chOff x="304800" y="1296956"/>
            <a:chExt cx="1371600" cy="2161293"/>
          </a:xfrm>
        </p:grpSpPr>
        <p:pic>
          <p:nvPicPr>
            <p:cNvPr id="63" name="Picture 58"/>
            <p:cNvPicPr>
              <a:picLocks noChangeAspect="1" noChangeArrowheads="1"/>
            </p:cNvPicPr>
            <p:nvPr/>
          </p:nvPicPr>
          <p:blipFill>
            <a:blip r:embed="rId3" cstate="print">
              <a:duotone>
                <a:schemeClr val="bg2">
                  <a:shade val="45000"/>
                  <a:satMod val="135000"/>
                </a:schemeClr>
                <a:prstClr val="white"/>
              </a:duotone>
              <a:lum bright="36000"/>
            </a:blip>
            <a:srcRect/>
            <a:stretch>
              <a:fillRect/>
            </a:stretch>
          </p:blipFill>
          <p:spPr bwMode="auto">
            <a:xfrm>
              <a:off x="304800" y="2362200"/>
              <a:ext cx="1371600" cy="1096049"/>
            </a:xfrm>
            <a:prstGeom prst="rect">
              <a:avLst/>
            </a:prstGeom>
            <a:noFill/>
            <a:ln w="9525">
              <a:noFill/>
              <a:miter lim="800000"/>
              <a:headEnd/>
              <a:tailEnd/>
            </a:ln>
            <a:effectLst/>
          </p:spPr>
        </p:pic>
        <p:pic>
          <p:nvPicPr>
            <p:cNvPr id="64" name="Picture 6" descr="http://5axes.free.fr/Chrono/catiaV4.jpg"/>
            <p:cNvPicPr>
              <a:picLocks noChangeAspect="1" noChangeArrowheads="1"/>
            </p:cNvPicPr>
            <p:nvPr/>
          </p:nvPicPr>
          <p:blipFill>
            <a:blip r:embed="rId4">
              <a:duotone>
                <a:schemeClr val="bg2">
                  <a:shade val="45000"/>
                  <a:satMod val="135000"/>
                </a:schemeClr>
                <a:prstClr val="white"/>
              </a:duotone>
              <a:lum bright="36000"/>
            </a:blip>
            <a:srcRect/>
            <a:stretch>
              <a:fillRect/>
            </a:stretch>
          </p:blipFill>
          <p:spPr bwMode="auto">
            <a:xfrm>
              <a:off x="304800" y="1296956"/>
              <a:ext cx="1371600" cy="1021790"/>
            </a:xfrm>
            <a:prstGeom prst="rect">
              <a:avLst/>
            </a:prstGeom>
            <a:noFill/>
            <a:effectLst/>
          </p:spPr>
        </p:pic>
      </p:grpSp>
      <p:sp>
        <p:nvSpPr>
          <p:cNvPr id="14" name="Content Placeholder 2"/>
          <p:cNvSpPr>
            <a:spLocks noGrp="1"/>
          </p:cNvSpPr>
          <p:nvPr>
            <p:ph idx="1"/>
          </p:nvPr>
        </p:nvSpPr>
        <p:spPr>
          <a:xfrm>
            <a:off x="6324600" y="1752600"/>
            <a:ext cx="2819400" cy="4572000"/>
          </a:xfrm>
          <a:noFill/>
          <a:ln>
            <a:noFill/>
          </a:ln>
        </p:spPr>
        <p:style>
          <a:lnRef idx="2">
            <a:schemeClr val="dk1"/>
          </a:lnRef>
          <a:fillRef idx="1">
            <a:schemeClr val="lt1"/>
          </a:fillRef>
          <a:effectRef idx="0">
            <a:schemeClr val="dk1"/>
          </a:effectRef>
          <a:fontRef idx="minor">
            <a:schemeClr val="dk1"/>
          </a:fontRef>
        </p:style>
        <p:txBody>
          <a:bodyPr/>
          <a:lstStyle/>
          <a:p>
            <a:pPr eaLnBrk="1" hangingPunct="1">
              <a:defRPr/>
            </a:pPr>
            <a:r>
              <a:rPr lang="en-US" sz="1400" dirty="0" smtClean="0">
                <a:solidFill>
                  <a:srgbClr val="FF0000"/>
                </a:solidFill>
              </a:rPr>
              <a:t>Scope</a:t>
            </a:r>
            <a:r>
              <a:rPr lang="en-US" sz="1400" dirty="0" smtClean="0">
                <a:solidFill>
                  <a:srgbClr val="120C80"/>
                </a:solidFill>
                <a:sym typeface="Wingdings" pitchFamily="2" charset="2"/>
              </a:rPr>
              <a:t> </a:t>
            </a:r>
          </a:p>
          <a:p>
            <a:pPr marL="285750" lvl="1" indent="228600" eaLnBrk="1" hangingPunct="1">
              <a:defRPr/>
            </a:pPr>
            <a:r>
              <a:rPr lang="en-US" sz="1400" dirty="0" smtClean="0">
                <a:solidFill>
                  <a:srgbClr val="120C80"/>
                </a:solidFill>
                <a:sym typeface="Wingdings" pitchFamily="2" charset="2"/>
              </a:rPr>
              <a:t>Data management and concurrent engineering processes:</a:t>
            </a:r>
          </a:p>
          <a:p>
            <a:pPr marL="395288" lvl="2" indent="173038" eaLnBrk="1" hangingPunct="1">
              <a:defRPr/>
            </a:pPr>
            <a:r>
              <a:rPr lang="en-US" sz="1200" dirty="0" smtClean="0">
                <a:solidFill>
                  <a:srgbClr val="120C80"/>
                </a:solidFill>
                <a:sym typeface="Wingdings" pitchFamily="2" charset="2"/>
              </a:rPr>
              <a:t>Check-In / Out; Lock / Unlock;</a:t>
            </a:r>
          </a:p>
          <a:p>
            <a:pPr marL="395288" lvl="2" indent="173038" eaLnBrk="1" hangingPunct="1">
              <a:defRPr/>
            </a:pPr>
            <a:r>
              <a:rPr lang="en-US" sz="1200" dirty="0" smtClean="0">
                <a:solidFill>
                  <a:srgbClr val="120C80"/>
                </a:solidFill>
                <a:sym typeface="Wingdings" pitchFamily="2" charset="2"/>
              </a:rPr>
              <a:t>Versioning; EBOM Sync;</a:t>
            </a:r>
          </a:p>
          <a:p>
            <a:pPr marL="395288" lvl="2" indent="173038" eaLnBrk="1" hangingPunct="1">
              <a:defRPr/>
            </a:pPr>
            <a:r>
              <a:rPr lang="en-US" sz="1200" dirty="0" smtClean="0">
                <a:solidFill>
                  <a:srgbClr val="120C80"/>
                </a:solidFill>
                <a:sym typeface="Wingdings" pitchFamily="2" charset="2"/>
              </a:rPr>
              <a:t>Concurrent engineering, </a:t>
            </a:r>
          </a:p>
          <a:p>
            <a:pPr marL="395288" lvl="2" indent="173038" eaLnBrk="1" hangingPunct="1">
              <a:defRPr/>
            </a:pPr>
            <a:r>
              <a:rPr lang="en-US" sz="1200" dirty="0" smtClean="0">
                <a:solidFill>
                  <a:srgbClr val="120C80"/>
                </a:solidFill>
                <a:sym typeface="Wingdings" pitchFamily="2" charset="2"/>
              </a:rPr>
              <a:t>Etc.</a:t>
            </a:r>
          </a:p>
          <a:p>
            <a:pPr marL="522288" lvl="2" indent="228600" eaLnBrk="1" hangingPunct="1">
              <a:buFontTx/>
              <a:buNone/>
              <a:defRPr/>
            </a:pPr>
            <a:endParaRPr lang="en-US" sz="1400" dirty="0" smtClean="0">
              <a:solidFill>
                <a:srgbClr val="120C80"/>
              </a:solidFill>
              <a:sym typeface="Wingdings" pitchFamily="2" charset="2"/>
            </a:endParaRPr>
          </a:p>
          <a:p>
            <a:pPr marL="285750" lvl="1" indent="228600" eaLnBrk="1" hangingPunct="1">
              <a:defRPr/>
            </a:pPr>
            <a:r>
              <a:rPr lang="en-US" sz="1400" dirty="0" smtClean="0">
                <a:solidFill>
                  <a:srgbClr val="120C80"/>
                </a:solidFill>
                <a:sym typeface="Wingdings" pitchFamily="2" charset="2"/>
              </a:rPr>
              <a:t>Navigation &amp; collaboration with ENOVIA 3DLive multi-provider.</a:t>
            </a:r>
          </a:p>
          <a:p>
            <a:pPr marL="285750" lvl="1" indent="228600" eaLnBrk="1" hangingPunct="1">
              <a:buFontTx/>
              <a:buNone/>
              <a:defRPr/>
            </a:pPr>
            <a:endParaRPr lang="en-US" sz="1400" dirty="0" smtClean="0">
              <a:solidFill>
                <a:srgbClr val="120C80"/>
              </a:solidFill>
              <a:sym typeface="Wingdings" pitchFamily="2" charset="2"/>
            </a:endParaRPr>
          </a:p>
          <a:p>
            <a:pPr eaLnBrk="1" hangingPunct="1">
              <a:defRPr/>
            </a:pPr>
            <a:r>
              <a:rPr lang="en-US" sz="1400" dirty="0" smtClean="0">
                <a:solidFill>
                  <a:srgbClr val="120C80"/>
                </a:solidFill>
                <a:sym typeface="Wingdings" pitchFamily="2" charset="2"/>
              </a:rPr>
              <a:t>Customer’s Benefits:</a:t>
            </a:r>
          </a:p>
          <a:p>
            <a:pPr marL="285750" lvl="1" indent="228600" eaLnBrk="1" hangingPunct="1">
              <a:defRPr/>
            </a:pPr>
            <a:r>
              <a:rPr lang="en-US" sz="1400" dirty="0" smtClean="0">
                <a:solidFill>
                  <a:srgbClr val="120C80"/>
                </a:solidFill>
                <a:sym typeface="Wingdings" pitchFamily="2" charset="2"/>
              </a:rPr>
              <a:t>More efficient CAD data and lifecycle management vs. file based.</a:t>
            </a:r>
          </a:p>
          <a:p>
            <a:pPr marL="285750" lvl="1" indent="228600" eaLnBrk="1" hangingPunct="1">
              <a:defRPr/>
            </a:pPr>
            <a:r>
              <a:rPr lang="en-US" sz="1400" dirty="0" smtClean="0">
                <a:solidFill>
                  <a:srgbClr val="120C80"/>
                </a:solidFill>
                <a:sym typeface="Wingdings" pitchFamily="2" charset="2"/>
              </a:rPr>
              <a:t> Easily expandable with additional business processes.</a:t>
            </a:r>
          </a:p>
        </p:txBody>
      </p:sp>
      <p:sp>
        <p:nvSpPr>
          <p:cNvPr id="59" name="Rounded Rectangle 60"/>
          <p:cNvSpPr>
            <a:spLocks noChangeArrowheads="1"/>
          </p:cNvSpPr>
          <p:nvPr/>
        </p:nvSpPr>
        <p:spPr bwMode="auto">
          <a:xfrm>
            <a:off x="2832100" y="3886200"/>
            <a:ext cx="977900" cy="666750"/>
          </a:xfrm>
          <a:prstGeom prst="roundRect">
            <a:avLst>
              <a:gd name="adj" fmla="val 16667"/>
            </a:avLst>
          </a:prstGeom>
          <a:solidFill>
            <a:srgbClr val="FF990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defRPr/>
            </a:pPr>
            <a:r>
              <a:rPr lang="fr-FR" sz="1100" b="1" dirty="0">
                <a:solidFill>
                  <a:schemeClr val="accent4"/>
                </a:solidFill>
                <a:cs typeface="+mn-cs"/>
              </a:rPr>
              <a:t>ENOVIA</a:t>
            </a:r>
            <a:br>
              <a:rPr lang="fr-FR" sz="1100" b="1" dirty="0">
                <a:solidFill>
                  <a:schemeClr val="accent4"/>
                </a:solidFill>
                <a:cs typeface="+mn-cs"/>
              </a:rPr>
            </a:br>
            <a:r>
              <a:rPr lang="fr-FR" sz="1100" b="1" dirty="0">
                <a:solidFill>
                  <a:schemeClr val="accent4"/>
                </a:solidFill>
                <a:cs typeface="+mn-cs"/>
              </a:rPr>
              <a:t>Designer Central</a:t>
            </a:r>
          </a:p>
        </p:txBody>
      </p:sp>
      <p:grpSp>
        <p:nvGrpSpPr>
          <p:cNvPr id="65" name="Group 64"/>
          <p:cNvGrpSpPr>
            <a:grpSpLocks/>
          </p:cNvGrpSpPr>
          <p:nvPr/>
        </p:nvGrpSpPr>
        <p:grpSpPr bwMode="auto">
          <a:xfrm>
            <a:off x="3208338" y="1692275"/>
            <a:ext cx="2082800" cy="1676400"/>
            <a:chOff x="3207834" y="1406912"/>
            <a:chExt cx="2083507" cy="1676400"/>
          </a:xfrm>
        </p:grpSpPr>
        <p:pic>
          <p:nvPicPr>
            <p:cNvPr id="62" name="Picture 91"/>
            <p:cNvPicPr>
              <a:picLocks noChangeArrowheads="1"/>
            </p:cNvPicPr>
            <p:nvPr/>
          </p:nvPicPr>
          <p:blipFill>
            <a:blip r:embed="rId5"/>
            <a:srcRect l="20627" t="33754" r="10313" b="12502"/>
            <a:stretch>
              <a:fillRect/>
            </a:stretch>
          </p:blipFill>
          <p:spPr bwMode="auto">
            <a:xfrm>
              <a:off x="3808141" y="1406912"/>
              <a:ext cx="1483200" cy="106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1010" name="Picture 2" descr="http://smartclass/RTM2e/R2009x_BFS/IPLM/bfs_images/rmt_Image4.gif"/>
            <p:cNvPicPr>
              <a:picLocks noChangeAspect="1" noChangeArrowheads="1"/>
            </p:cNvPicPr>
            <p:nvPr/>
          </p:nvPicPr>
          <p:blipFill>
            <a:blip r:embed="rId6"/>
            <a:srcRect t="11536"/>
            <a:stretch>
              <a:fillRect/>
            </a:stretch>
          </p:blipFill>
          <p:spPr bwMode="auto">
            <a:xfrm>
              <a:off x="3516351" y="1689410"/>
              <a:ext cx="1484292"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8"/>
            <p:cNvPicPr>
              <a:picLocks noChangeAspect="1" noChangeArrowheads="1"/>
            </p:cNvPicPr>
            <p:nvPr/>
          </p:nvPicPr>
          <p:blipFill>
            <a:blip r:embed="rId7" cstate="print"/>
            <a:srcRect t="12299"/>
            <a:stretch>
              <a:fillRect/>
            </a:stretch>
          </p:blipFill>
          <p:spPr>
            <a:xfrm>
              <a:off x="3207834" y="1974524"/>
              <a:ext cx="1371600" cy="1108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71012" name="Picture 4" descr="http://smartclass/RTM2e/R2009x_BFS/IPLM/bfs_images/livImage31.jpg"/>
          <p:cNvPicPr>
            <a:picLocks noChangeArrowheads="1"/>
          </p:cNvPicPr>
          <p:nvPr/>
        </p:nvPicPr>
        <p:blipFill>
          <a:blip r:embed="rId8" cstate="print"/>
          <a:srcRect/>
          <a:stretch>
            <a:fillRect/>
          </a:stretch>
        </p:blipFill>
        <p:spPr bwMode="auto">
          <a:xfrm>
            <a:off x="2668859" y="2635800"/>
            <a:ext cx="1371600" cy="109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ounded Rectangle 60"/>
          <p:cNvSpPr>
            <a:spLocks noChangeArrowheads="1"/>
          </p:cNvSpPr>
          <p:nvPr/>
        </p:nvSpPr>
        <p:spPr bwMode="auto">
          <a:xfrm>
            <a:off x="2667000" y="1655763"/>
            <a:ext cx="2643188" cy="461962"/>
          </a:xfrm>
          <a:prstGeom prst="roundRect">
            <a:avLst>
              <a:gd name="adj" fmla="val 16667"/>
            </a:avLst>
          </a:prstGeom>
          <a:solidFill>
            <a:schemeClr val="accent3">
              <a:lumMod val="95000"/>
              <a:alpha val="66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Program Management, Requirements Management, Compliancy, etc.</a:t>
            </a:r>
          </a:p>
        </p:txBody>
      </p:sp>
      <p:sp>
        <p:nvSpPr>
          <p:cNvPr id="35" name="Rounded Rectangle 60"/>
          <p:cNvSpPr>
            <a:spLocks noChangeArrowheads="1"/>
          </p:cNvSpPr>
          <p:nvPr/>
        </p:nvSpPr>
        <p:spPr bwMode="auto">
          <a:xfrm>
            <a:off x="2667000" y="2265363"/>
            <a:ext cx="1371600" cy="284162"/>
          </a:xfrm>
          <a:prstGeom prst="roundRect">
            <a:avLst>
              <a:gd name="adj" fmla="val 16667"/>
            </a:avLst>
          </a:prstGeom>
          <a:solidFill>
            <a:schemeClr val="accent3">
              <a:lumMod val="95000"/>
              <a:alpha val="59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ENOVIA 3DLive</a:t>
            </a:r>
          </a:p>
        </p:txBody>
      </p:sp>
      <p:pic>
        <p:nvPicPr>
          <p:cNvPr id="70" name="Picture 69" descr="V5part.png"/>
          <p:cNvPicPr>
            <a:picLocks noChangeAspect="1"/>
          </p:cNvPicPr>
          <p:nvPr/>
        </p:nvPicPr>
        <p:blipFill>
          <a:blip r:embed="rId9"/>
          <a:srcRect/>
          <a:stretch>
            <a:fillRect/>
          </a:stretch>
        </p:blipFill>
        <p:spPr bwMode="auto">
          <a:xfrm>
            <a:off x="409575" y="2686050"/>
            <a:ext cx="1171575" cy="581025"/>
          </a:xfrm>
          <a:prstGeom prst="rect">
            <a:avLst/>
          </a:prstGeom>
          <a:noFill/>
          <a:ln w="9525">
            <a:noFill/>
            <a:miter lim="800000"/>
            <a:headEnd/>
            <a:tailEnd/>
          </a:ln>
        </p:spPr>
      </p:pic>
      <p:pic>
        <p:nvPicPr>
          <p:cNvPr id="71" name="Picture 70" descr="V4part.png"/>
          <p:cNvPicPr>
            <a:picLocks noChangeAspect="1"/>
          </p:cNvPicPr>
          <p:nvPr/>
        </p:nvPicPr>
        <p:blipFill>
          <a:blip r:embed="rId10"/>
          <a:srcRect/>
          <a:stretch>
            <a:fillRect/>
          </a:stretch>
        </p:blipFill>
        <p:spPr bwMode="auto">
          <a:xfrm>
            <a:off x="404813" y="1371600"/>
            <a:ext cx="1171575" cy="781050"/>
          </a:xfrm>
          <a:prstGeom prst="rect">
            <a:avLst/>
          </a:prstGeom>
          <a:noFill/>
          <a:ln w="9525">
            <a:noFill/>
            <a:miter lim="800000"/>
            <a:headEnd/>
            <a:tailEnd/>
          </a:ln>
        </p:spPr>
      </p:pic>
      <p:pic>
        <p:nvPicPr>
          <p:cNvPr id="171014" name="Picture 6"/>
          <p:cNvPicPr>
            <a:picLocks noChangeAspect="1" noChangeArrowheads="1"/>
          </p:cNvPicPr>
          <p:nvPr/>
        </p:nvPicPr>
        <p:blipFill>
          <a:blip r:embed="rId11">
            <a:duotone>
              <a:schemeClr val="accent3">
                <a:shade val="45000"/>
                <a:satMod val="135000"/>
              </a:schemeClr>
              <a:prstClr val="white"/>
            </a:duotone>
          </a:blip>
          <a:srcRect/>
          <a:stretch>
            <a:fillRect/>
          </a:stretch>
        </p:blipFill>
        <p:spPr bwMode="auto">
          <a:xfrm>
            <a:off x="457200" y="3888000"/>
            <a:ext cx="676275" cy="7858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0.02031 0.04653 L -0.02031 0.30625 L 0.25782 0.30625 L 0.25782 0.19375 " pathEditMode="relative" ptsTypes="AAAA">
                                      <p:cBhvr>
                                        <p:cTn id="19" dur="500" fill="hold"/>
                                        <p:tgtEl>
                                          <p:spTgt spid="70"/>
                                        </p:tgtEl>
                                        <p:attrNameLst>
                                          <p:attrName>ppt_x</p:attrName>
                                          <p:attrName>ppt_y</p:attrName>
                                        </p:attrNameLst>
                                      </p:cBhvr>
                                    </p:animMotion>
                                  </p:childTnLst>
                                </p:cTn>
                              </p:par>
                            </p:childTnLst>
                          </p:cTn>
                        </p:par>
                        <p:par>
                          <p:cTn id="20" fill="hold">
                            <p:stCondLst>
                              <p:cond delay="1000"/>
                            </p:stCondLst>
                            <p:childTnLst>
                              <p:par>
                                <p:cTn id="21" presetID="0" presetClass="path" presetSubtype="0" accel="50000" decel="50000" fill="hold" nodeType="afterEffect">
                                  <p:stCondLst>
                                    <p:cond delay="0"/>
                                  </p:stCondLst>
                                  <p:childTnLst>
                                    <p:animMotion origin="layout" path="M -0.00312 0.06667 L -0.00312 0.47917 L 0.23959 0.47917 L 0.23959 0.37223 " pathEditMode="relative" ptsTypes="AAAA">
                                      <p:cBhvr>
                                        <p:cTn id="22" dur="500" fill="hold"/>
                                        <p:tgtEl>
                                          <p:spTgt spid="7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171014"/>
                                        </p:tgtEl>
                                        <p:attrNameLst>
                                          <p:attrName>style.visibility</p:attrName>
                                        </p:attrNameLst>
                                      </p:cBhvr>
                                      <p:to>
                                        <p:strVal val="visible"/>
                                      </p:to>
                                    </p:set>
                                    <p:animEffect transition="in" filter="fade">
                                      <p:cBhvr>
                                        <p:cTn id="30" dur="500"/>
                                        <p:tgtEl>
                                          <p:spTgt spid="171014"/>
                                        </p:tgtEl>
                                      </p:cBhvr>
                                    </p:animEffect>
                                  </p:childTnLst>
                                </p:cTn>
                              </p:par>
                            </p:childTnLst>
                          </p:cTn>
                        </p:par>
                        <p:par>
                          <p:cTn id="31" fill="hold">
                            <p:stCondLst>
                              <p:cond delay="500"/>
                            </p:stCondLst>
                            <p:childTnLst>
                              <p:par>
                                <p:cTn id="32" presetID="9" presetClass="emph" presetSubtype="0" nodeType="afterEffect">
                                  <p:stCondLst>
                                    <p:cond delay="0"/>
                                  </p:stCondLst>
                                  <p:childTnLst>
                                    <p:set>
                                      <p:cBhvr rctx="PPT">
                                        <p:cTn id="33" dur="indefinite"/>
                                        <p:tgtEl>
                                          <p:spTgt spid="70"/>
                                        </p:tgtEl>
                                        <p:attrNameLst>
                                          <p:attrName>style.opacity</p:attrName>
                                        </p:attrNameLst>
                                      </p:cBhvr>
                                      <p:to>
                                        <p:strVal val="0.25"/>
                                      </p:to>
                                    </p:set>
                                    <p:animEffect filter="image" prLst="opacity: 0.25">
                                      <p:cBhvr rctx="IE">
                                        <p:cTn id="34" dur="indefinite"/>
                                        <p:tgtEl>
                                          <p:spTgt spid="70"/>
                                        </p:tgtEl>
                                      </p:cBhvr>
                                    </p:animEffect>
                                  </p:childTnLst>
                                </p:cTn>
                              </p:par>
                            </p:childTnLst>
                          </p:cTn>
                        </p:par>
                        <p:par>
                          <p:cTn id="35" fill="hold">
                            <p:stCondLst>
                              <p:cond delay="500"/>
                            </p:stCondLst>
                            <p:childTnLst>
                              <p:par>
                                <p:cTn id="36" presetID="9" presetClass="emph" presetSubtype="0" nodeType="afterEffect">
                                  <p:stCondLst>
                                    <p:cond delay="0"/>
                                  </p:stCondLst>
                                  <p:childTnLst>
                                    <p:set>
                                      <p:cBhvr rctx="PPT">
                                        <p:cTn id="37" dur="indefinite"/>
                                        <p:tgtEl>
                                          <p:spTgt spid="71"/>
                                        </p:tgtEl>
                                        <p:attrNameLst>
                                          <p:attrName>style.opacity</p:attrName>
                                        </p:attrNameLst>
                                      </p:cBhvr>
                                      <p:to>
                                        <p:strVal val="0.25"/>
                                      </p:to>
                                    </p:set>
                                    <p:animEffect filter="image" prLst="opacity: 0.25">
                                      <p:cBhvr rctx="IE">
                                        <p:cTn id="38" dur="indefinite"/>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71012"/>
                                        </p:tgtEl>
                                        <p:attrNameLst>
                                          <p:attrName>style.visibility</p:attrName>
                                        </p:attrNameLst>
                                      </p:cBhvr>
                                      <p:to>
                                        <p:strVal val="visible"/>
                                      </p:to>
                                    </p:set>
                                    <p:animEffect transition="in" filter="fade">
                                      <p:cBhvr>
                                        <p:cTn id="45" dur="500"/>
                                        <p:tgtEl>
                                          <p:spTgt spid="171012"/>
                                        </p:tgtEl>
                                      </p:cBhvr>
                                    </p:animEffect>
                                  </p:childTnLst>
                                </p:cTn>
                              </p:par>
                              <p:par>
                                <p:cTn id="46" presetID="10" presetClass="entr" presetSubtype="0"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animEffect transition="in" filter="fade">
                                      <p:cBhvr>
                                        <p:cTn id="67" dur="500"/>
                                        <p:tgtEl>
                                          <p:spTgt spid="14">
                                            <p:txEl>
                                              <p:pRg st="2" end="2"/>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500"/>
                                        <p:tgtEl>
                                          <p:spTgt spid="14">
                                            <p:txEl>
                                              <p:pRg st="3" end="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animEffect transition="in" filter="fade">
                                      <p:cBhvr>
                                        <p:cTn id="73" dur="500"/>
                                        <p:tgtEl>
                                          <p:spTgt spid="14">
                                            <p:txEl>
                                              <p:pRg st="4" end="4"/>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500"/>
                                        <p:tgtEl>
                                          <p:spTgt spid="1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
                                            <p:txEl>
                                              <p:pRg st="7" end="7"/>
                                            </p:txEl>
                                          </p:spTgt>
                                        </p:tgtEl>
                                        <p:attrNameLst>
                                          <p:attrName>style.visibility</p:attrName>
                                        </p:attrNameLst>
                                      </p:cBhvr>
                                      <p:to>
                                        <p:strVal val="visible"/>
                                      </p:to>
                                    </p:set>
                                    <p:animEffect transition="in" filter="fade">
                                      <p:cBhvr>
                                        <p:cTn id="79" dur="500"/>
                                        <p:tgtEl>
                                          <p:spTgt spid="14">
                                            <p:txEl>
                                              <p:pRg st="7" end="7"/>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
                                            <p:txEl>
                                              <p:pRg st="9" end="9"/>
                                            </p:txEl>
                                          </p:spTgt>
                                        </p:tgtEl>
                                        <p:attrNameLst>
                                          <p:attrName>style.visibility</p:attrName>
                                        </p:attrNameLst>
                                      </p:cBhvr>
                                      <p:to>
                                        <p:strVal val="visible"/>
                                      </p:to>
                                    </p:set>
                                    <p:animEffect transition="in" filter="fade">
                                      <p:cBhvr>
                                        <p:cTn id="82" dur="500"/>
                                        <p:tgtEl>
                                          <p:spTgt spid="14">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xEl>
                                              <p:pRg st="10" end="10"/>
                                            </p:txEl>
                                          </p:spTgt>
                                        </p:tgtEl>
                                        <p:attrNameLst>
                                          <p:attrName>style.visibility</p:attrName>
                                        </p:attrNameLst>
                                      </p:cBhvr>
                                      <p:to>
                                        <p:strVal val="visible"/>
                                      </p:to>
                                    </p:set>
                                    <p:animEffect transition="in" filter="fade">
                                      <p:cBhvr>
                                        <p:cTn id="85" dur="500"/>
                                        <p:tgtEl>
                                          <p:spTgt spid="14">
                                            <p:txEl>
                                              <p:pRg st="10" end="1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xEl>
                                              <p:pRg st="11" end="11"/>
                                            </p:txEl>
                                          </p:spTgt>
                                        </p:tgtEl>
                                        <p:attrNameLst>
                                          <p:attrName>style.visibility</p:attrName>
                                        </p:attrNameLst>
                                      </p:cBhvr>
                                      <p:to>
                                        <p:strVal val="visible"/>
                                      </p:to>
                                    </p:set>
                                    <p:animEffect transition="in" filter="fade">
                                      <p:cBhvr>
                                        <p:cTn id="88"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1" grpId="0" animBg="1"/>
      <p:bldP spid="14" grpId="0" uiExpand="1" build="allAtOnce"/>
      <p:bldP spid="59" grpId="0" animBg="1"/>
      <p:bldP spid="33"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76 - V6 part"/>
          <p:cNvGrpSpPr>
            <a:grpSpLocks/>
          </p:cNvGrpSpPr>
          <p:nvPr/>
        </p:nvGrpSpPr>
        <p:grpSpPr bwMode="auto">
          <a:xfrm>
            <a:off x="3886200" y="2362200"/>
            <a:ext cx="1600200" cy="1098550"/>
            <a:chOff x="3886200" y="2362200"/>
            <a:chExt cx="1600200" cy="1098000"/>
          </a:xfrm>
        </p:grpSpPr>
        <p:pic>
          <p:nvPicPr>
            <p:cNvPr id="24" name="Picture 45" descr="PSA2"/>
            <p:cNvPicPr>
              <a:picLocks noChangeAspect="1" noChangeArrowheads="1"/>
            </p:cNvPicPr>
            <p:nvPr/>
          </p:nvPicPr>
          <p:blipFill>
            <a:blip r:embed="rId3" cstate="print"/>
            <a:srcRect/>
            <a:stretch>
              <a:fillRect/>
            </a:stretch>
          </p:blipFill>
          <p:spPr bwMode="auto">
            <a:xfrm>
              <a:off x="3886200" y="2362200"/>
              <a:ext cx="1373760" cy="109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151" name="Text Box 8"/>
            <p:cNvSpPr txBox="1">
              <a:spLocks noChangeArrowheads="1"/>
            </p:cNvSpPr>
            <p:nvPr/>
          </p:nvSpPr>
          <p:spPr bwMode="auto">
            <a:xfrm>
              <a:off x="4876800" y="3048000"/>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V6</a:t>
              </a:r>
              <a:endParaRPr lang="ja-JP" altLang="en-US" sz="800">
                <a:solidFill>
                  <a:srgbClr val="120C80"/>
                </a:solidFill>
                <a:ea typeface="ＭＳ Ｐゴシック" charset="-128"/>
              </a:endParaRPr>
            </a:p>
          </p:txBody>
        </p:sp>
      </p:grpSp>
      <p:sp>
        <p:nvSpPr>
          <p:cNvPr id="47106" name="Rectangle 16"/>
          <p:cNvSpPr>
            <a:spLocks noChangeArrowheads="1"/>
          </p:cNvSpPr>
          <p:nvPr/>
        </p:nvSpPr>
        <p:spPr bwMode="auto">
          <a:xfrm>
            <a:off x="762000" y="622300"/>
            <a:ext cx="8382000" cy="646113"/>
          </a:xfrm>
          <a:prstGeom prst="rect">
            <a:avLst/>
          </a:prstGeom>
          <a:noFill/>
          <a:ln w="9525">
            <a:noFill/>
            <a:miter lim="800000"/>
            <a:headEnd/>
            <a:tailEnd/>
          </a:ln>
        </p:spPr>
        <p:txBody>
          <a:bodyPr>
            <a:spAutoFit/>
          </a:bodyPr>
          <a:lstStyle/>
          <a:p>
            <a:r>
              <a:rPr lang="en-US" sz="2000" b="1">
                <a:solidFill>
                  <a:srgbClr val="FF0000"/>
                </a:solidFill>
              </a:rPr>
              <a:t>Collaborative Design</a:t>
            </a:r>
            <a:br>
              <a:rPr lang="en-US" sz="2000" b="1">
                <a:solidFill>
                  <a:srgbClr val="FF0000"/>
                </a:solidFill>
              </a:rPr>
            </a:br>
            <a:r>
              <a:rPr lang="it-IT" sz="1600" b="1" i="1">
                <a:solidFill>
                  <a:srgbClr val="FF0000"/>
                </a:solidFill>
              </a:rPr>
              <a:t>Moving from CATIA V4/V5 file-based to CATIA V6</a:t>
            </a:r>
            <a:endParaRPr lang="en-US" sz="2000" b="1">
              <a:solidFill>
                <a:srgbClr val="FF0000"/>
              </a:solidFill>
            </a:endParaRPr>
          </a:p>
        </p:txBody>
      </p:sp>
      <p:sp>
        <p:nvSpPr>
          <p:cNvPr id="47107" name="Title 1"/>
          <p:cNvSpPr>
            <a:spLocks noGrp="1"/>
          </p:cNvSpPr>
          <p:nvPr>
            <p:ph type="title"/>
          </p:nvPr>
        </p:nvSpPr>
        <p:spPr>
          <a:xfrm>
            <a:off x="768350" y="150813"/>
            <a:ext cx="8375650" cy="450850"/>
          </a:xfrm>
        </p:spPr>
        <p:txBody>
          <a:bodyPr/>
          <a:lstStyle/>
          <a:p>
            <a:pPr eaLnBrk="1" hangingPunct="1"/>
            <a:r>
              <a:rPr lang="en-US" smtClean="0"/>
              <a:t>D- Collaborative Design</a:t>
            </a:r>
          </a:p>
        </p:txBody>
      </p:sp>
      <p:sp>
        <p:nvSpPr>
          <p:cNvPr id="37" name="Rectangle 36"/>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47109" name="Group 18"/>
          <p:cNvGrpSpPr>
            <a:grpSpLocks/>
          </p:cNvGrpSpPr>
          <p:nvPr/>
        </p:nvGrpSpPr>
        <p:grpSpPr bwMode="auto">
          <a:xfrm>
            <a:off x="42863" y="5534025"/>
            <a:ext cx="1709737" cy="866775"/>
            <a:chOff x="2477" y="0"/>
            <a:chExt cx="2166863" cy="866745"/>
          </a:xfrm>
        </p:grpSpPr>
        <p:sp>
          <p:nvSpPr>
            <p:cNvPr id="27" name="Pentagon 26"/>
            <p:cNvSpPr/>
            <p:nvPr/>
          </p:nvSpPr>
          <p:spPr>
            <a:xfrm>
              <a:off x="2477" y="0"/>
              <a:ext cx="2166863" cy="866745"/>
            </a:xfrm>
            <a:prstGeom prst="homePlate">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8" name="Pentagon 4"/>
            <p:cNvSpPr/>
            <p:nvPr/>
          </p:nvSpPr>
          <p:spPr>
            <a:xfrm>
              <a:off x="2477" y="0"/>
              <a:ext cx="1949573" cy="866745"/>
            </a:xfrm>
            <a:prstGeom prst="rect">
              <a:avLst/>
            </a:prstGeom>
          </p:spPr>
          <p:style>
            <a:lnRef idx="0">
              <a:scrgbClr r="0" g="0" b="0"/>
            </a:lnRef>
            <a:fillRef idx="0">
              <a:scrgbClr r="0" g="0" b="0"/>
            </a:fillRef>
            <a:effectRef idx="0">
              <a:scrgbClr r="0" g="0" b="0"/>
            </a:effectRef>
            <a:fontRef idx="minor">
              <a:schemeClr val="lt1"/>
            </a:fontRef>
          </p:style>
          <p:txBody>
            <a:bodyPr lIns="64008" tIns="32004" rIns="16002" bIns="32004" spcCol="1270" anchor="ctr"/>
            <a:lstStyle/>
            <a:p>
              <a:pPr algn="ctr" defTabSz="533400">
                <a:lnSpc>
                  <a:spcPct val="90000"/>
                </a:lnSpc>
                <a:spcAft>
                  <a:spcPct val="35000"/>
                </a:spcAft>
                <a:defRPr/>
              </a:pPr>
              <a:r>
                <a:rPr lang="en-US" sz="1200" b="1" dirty="0"/>
                <a:t>Keep CATIA V4/V5 community</a:t>
              </a:r>
            </a:p>
          </p:txBody>
        </p:sp>
      </p:grpSp>
      <p:grpSp>
        <p:nvGrpSpPr>
          <p:cNvPr id="4" name="Group 28"/>
          <p:cNvGrpSpPr>
            <a:grpSpLocks/>
          </p:cNvGrpSpPr>
          <p:nvPr/>
        </p:nvGrpSpPr>
        <p:grpSpPr bwMode="auto">
          <a:xfrm>
            <a:off x="1295400" y="5534025"/>
            <a:ext cx="2166938" cy="866775"/>
            <a:chOff x="1735968" y="0"/>
            <a:chExt cx="2166863" cy="866745"/>
          </a:xfrm>
        </p:grpSpPr>
        <p:sp>
          <p:nvSpPr>
            <p:cNvPr id="30" name="Chevron 29"/>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31" name="Chevron 4"/>
            <p:cNvSpPr/>
            <p:nvPr/>
          </p:nvSpPr>
          <p:spPr>
            <a:xfrm>
              <a:off x="2169341" y="0"/>
              <a:ext cx="1300117"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a:defRPr/>
              </a:pPr>
              <a:r>
                <a:rPr lang="en-US" sz="1200" b="1" dirty="0"/>
                <a:t>Import CATIA V4/V5 data in V6 via ENOVIA Designer Central</a:t>
              </a:r>
            </a:p>
          </p:txBody>
        </p:sp>
      </p:grpSp>
      <p:grpSp>
        <p:nvGrpSpPr>
          <p:cNvPr id="5" name="Group 31"/>
          <p:cNvGrpSpPr>
            <a:grpSpLocks/>
          </p:cNvGrpSpPr>
          <p:nvPr/>
        </p:nvGrpSpPr>
        <p:grpSpPr bwMode="auto">
          <a:xfrm>
            <a:off x="3033713" y="5530850"/>
            <a:ext cx="2166937" cy="866775"/>
            <a:chOff x="3469458" y="0"/>
            <a:chExt cx="2166863" cy="866745"/>
          </a:xfrm>
        </p:grpSpPr>
        <p:sp>
          <p:nvSpPr>
            <p:cNvPr id="33" name="Chevron 32"/>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34" name="Chevron 4"/>
            <p:cNvSpPr/>
            <p:nvPr/>
          </p:nvSpPr>
          <p:spPr>
            <a:xfrm>
              <a:off x="390283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Start new project in CATIA V6 on ENOVIA VPM Central</a:t>
              </a:r>
              <a:endParaRPr lang="fr-FR" sz="1200" b="1" dirty="0"/>
            </a:p>
          </p:txBody>
        </p:sp>
      </p:grpSp>
      <p:grpSp>
        <p:nvGrpSpPr>
          <p:cNvPr id="6" name="Group 31"/>
          <p:cNvGrpSpPr>
            <a:grpSpLocks/>
          </p:cNvGrpSpPr>
          <p:nvPr/>
        </p:nvGrpSpPr>
        <p:grpSpPr bwMode="auto">
          <a:xfrm>
            <a:off x="4724400" y="5534025"/>
            <a:ext cx="2166938" cy="866775"/>
            <a:chOff x="3469458" y="0"/>
            <a:chExt cx="2166863" cy="866745"/>
          </a:xfrm>
        </p:grpSpPr>
        <p:sp>
          <p:nvSpPr>
            <p:cNvPr id="45" name="Chevron 44"/>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46" name="Chevron 4"/>
            <p:cNvSpPr/>
            <p:nvPr/>
          </p:nvSpPr>
          <p:spPr>
            <a:xfrm>
              <a:off x="3902831" y="0"/>
              <a:ext cx="1300117"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Design collaboration between V4/V5/V6</a:t>
              </a:r>
              <a:endParaRPr lang="fr-FR" sz="1200" b="1" dirty="0"/>
            </a:p>
          </p:txBody>
        </p:sp>
      </p:grpSp>
      <p:sp>
        <p:nvSpPr>
          <p:cNvPr id="39" name="Content Placeholder 2"/>
          <p:cNvSpPr>
            <a:spLocks noGrp="1"/>
          </p:cNvSpPr>
          <p:nvPr>
            <p:ph idx="1"/>
          </p:nvPr>
        </p:nvSpPr>
        <p:spPr>
          <a:xfrm>
            <a:off x="6324600" y="609600"/>
            <a:ext cx="2819400" cy="6248400"/>
          </a:xfrm>
          <a:noFill/>
          <a:ln>
            <a:noFill/>
          </a:ln>
        </p:spPr>
        <p:style>
          <a:lnRef idx="2">
            <a:schemeClr val="dk1"/>
          </a:lnRef>
          <a:fillRef idx="1">
            <a:schemeClr val="lt1"/>
          </a:fillRef>
          <a:effectRef idx="0">
            <a:schemeClr val="dk1"/>
          </a:effectRef>
          <a:fontRef idx="minor">
            <a:schemeClr val="dk1"/>
          </a:fontRef>
        </p:style>
        <p:txBody>
          <a:bodyPr/>
          <a:lstStyle/>
          <a:p>
            <a:pPr marL="106362" indent="228600" eaLnBrk="1" hangingPunct="1">
              <a:lnSpc>
                <a:spcPct val="100000"/>
              </a:lnSpc>
              <a:defRPr/>
            </a:pPr>
            <a:r>
              <a:rPr lang="en-US" sz="1400" dirty="0" smtClean="0">
                <a:solidFill>
                  <a:srgbClr val="FF0000"/>
                </a:solidFill>
              </a:rPr>
              <a:t>Scope</a:t>
            </a:r>
            <a:endParaRPr lang="en-US" sz="1400" dirty="0" smtClean="0">
              <a:solidFill>
                <a:srgbClr val="120C80"/>
              </a:solidFill>
              <a:sym typeface="Wingdings" pitchFamily="2" charset="2"/>
            </a:endParaRPr>
          </a:p>
          <a:p>
            <a:pPr marL="285750" lvl="1" indent="228600" eaLnBrk="1" hangingPunct="1">
              <a:lnSpc>
                <a:spcPct val="100000"/>
              </a:lnSpc>
              <a:defRPr/>
            </a:pPr>
            <a:r>
              <a:rPr lang="en-US" sz="1400" dirty="0" smtClean="0">
                <a:solidFill>
                  <a:srgbClr val="120C80"/>
                </a:solidFill>
                <a:sym typeface="Wingdings" pitchFamily="2" charset="2"/>
              </a:rPr>
              <a:t>Tight collaboration and design reuse between engineering teams working with different version of CATIA:</a:t>
            </a:r>
          </a:p>
          <a:p>
            <a:pPr marL="457200" lvl="2" indent="174625" eaLnBrk="1" hangingPunct="1">
              <a:lnSpc>
                <a:spcPct val="100000"/>
              </a:lnSpc>
              <a:defRPr/>
            </a:pPr>
            <a:r>
              <a:rPr lang="en-US" sz="1200" dirty="0" smtClean="0">
                <a:solidFill>
                  <a:srgbClr val="120C80"/>
                </a:solidFill>
                <a:sym typeface="Wingdings" pitchFamily="2" charset="2"/>
              </a:rPr>
              <a:t>Use V6 designs in V4/V5 context as well as V4/V5 designs  in V6 context. </a:t>
            </a:r>
          </a:p>
          <a:p>
            <a:pPr marL="457200" lvl="2" indent="174625" eaLnBrk="1" hangingPunct="1">
              <a:lnSpc>
                <a:spcPct val="100000"/>
              </a:lnSpc>
              <a:defRPr/>
            </a:pPr>
            <a:r>
              <a:rPr lang="en-US" sz="1200" dirty="0" smtClean="0">
                <a:solidFill>
                  <a:srgbClr val="120C80"/>
                </a:solidFill>
                <a:sym typeface="Wingdings" pitchFamily="2" charset="2"/>
              </a:rPr>
              <a:t>V4/V5/V6 Relational Design.</a:t>
            </a:r>
          </a:p>
          <a:p>
            <a:pPr marL="285750" lvl="1" indent="228600" eaLnBrk="1" hangingPunct="1">
              <a:lnSpc>
                <a:spcPct val="100000"/>
              </a:lnSpc>
              <a:defRPr/>
            </a:pPr>
            <a:r>
              <a:rPr lang="en-US" sz="1400" dirty="0" smtClean="0">
                <a:solidFill>
                  <a:srgbClr val="120C80"/>
                </a:solidFill>
                <a:sym typeface="Wingdings" pitchFamily="2" charset="2"/>
              </a:rPr>
              <a:t>Navigation &amp; collaboration with ENOVIA 3DLive multi-provider.</a:t>
            </a:r>
          </a:p>
          <a:p>
            <a:pPr marL="285750" lvl="1" indent="228600" eaLnBrk="1" hangingPunct="1">
              <a:lnSpc>
                <a:spcPct val="100000"/>
              </a:lnSpc>
              <a:defRPr/>
            </a:pPr>
            <a:r>
              <a:rPr lang="en-US" sz="1400" dirty="0" smtClean="0">
                <a:solidFill>
                  <a:srgbClr val="120C80"/>
                </a:solidFill>
                <a:sym typeface="Wingdings" pitchFamily="2" charset="2"/>
              </a:rPr>
              <a:t>Consolidated digital mockup.</a:t>
            </a:r>
          </a:p>
          <a:p>
            <a:pPr marL="457200" lvl="2" indent="174625" eaLnBrk="1" hangingPunct="1">
              <a:lnSpc>
                <a:spcPct val="100000"/>
              </a:lnSpc>
              <a:defRPr/>
            </a:pPr>
            <a:endParaRPr lang="en-US" sz="900" dirty="0" smtClean="0">
              <a:solidFill>
                <a:srgbClr val="120C80"/>
              </a:solidFill>
              <a:sym typeface="Wingdings" pitchFamily="2" charset="2"/>
            </a:endParaRPr>
          </a:p>
          <a:p>
            <a:pPr eaLnBrk="1" hangingPunct="1">
              <a:lnSpc>
                <a:spcPct val="100000"/>
              </a:lnSpc>
              <a:defRPr/>
            </a:pPr>
            <a:r>
              <a:rPr lang="en-US" sz="1400" dirty="0" smtClean="0">
                <a:solidFill>
                  <a:srgbClr val="120C80"/>
                </a:solidFill>
                <a:sym typeface="Wingdings" pitchFamily="2" charset="2"/>
              </a:rPr>
              <a:t>Customer’s Benefits:</a:t>
            </a:r>
          </a:p>
          <a:p>
            <a:pPr marL="285750" lvl="1" indent="228600" eaLnBrk="1" hangingPunct="1">
              <a:defRPr/>
            </a:pPr>
            <a:r>
              <a:rPr lang="en-US" sz="1400" dirty="0" smtClean="0">
                <a:solidFill>
                  <a:srgbClr val="120C80"/>
                </a:solidFill>
                <a:sym typeface="Wingdings" pitchFamily="2" charset="2"/>
              </a:rPr>
              <a:t>Minimize V6 adoption risk</a:t>
            </a:r>
          </a:p>
          <a:p>
            <a:pPr marL="576263" lvl="2" indent="163513" eaLnBrk="1" hangingPunct="1">
              <a:spcBef>
                <a:spcPct val="30000"/>
              </a:spcBef>
              <a:buFontTx/>
              <a:buBlip>
                <a:blip r:embed="rId4"/>
              </a:buBlip>
              <a:defRPr/>
            </a:pPr>
            <a:r>
              <a:rPr lang="en-US" sz="1200" dirty="0" smtClean="0">
                <a:solidFill>
                  <a:srgbClr val="120C80"/>
                </a:solidFill>
                <a:sym typeface="Wingdings" pitchFamily="2" charset="2"/>
              </a:rPr>
              <a:t>Stepped approach</a:t>
            </a:r>
          </a:p>
          <a:p>
            <a:pPr marL="576263" lvl="2" indent="163513" eaLnBrk="1" hangingPunct="1">
              <a:spcBef>
                <a:spcPct val="30000"/>
              </a:spcBef>
              <a:buFontTx/>
              <a:buBlip>
                <a:blip r:embed="rId4"/>
              </a:buBlip>
              <a:defRPr/>
            </a:pPr>
            <a:r>
              <a:rPr lang="en-US" sz="1200" dirty="0" smtClean="0">
                <a:solidFill>
                  <a:srgbClr val="120C80"/>
                </a:solidFill>
                <a:sym typeface="Wingdings" pitchFamily="2" charset="2"/>
              </a:rPr>
              <a:t>“Natural” data filtering (only transfer what you really need)</a:t>
            </a:r>
            <a:endParaRPr lang="en-US" sz="1400" dirty="0" smtClean="0">
              <a:solidFill>
                <a:srgbClr val="120C80"/>
              </a:solidFill>
              <a:sym typeface="Wingdings" pitchFamily="2" charset="2"/>
            </a:endParaRPr>
          </a:p>
          <a:p>
            <a:pPr marL="285750" lvl="1" indent="228600" eaLnBrk="1" hangingPunct="1">
              <a:lnSpc>
                <a:spcPct val="100000"/>
              </a:lnSpc>
              <a:defRPr/>
            </a:pPr>
            <a:r>
              <a:rPr lang="en-US" sz="1400" dirty="0" smtClean="0">
                <a:solidFill>
                  <a:srgbClr val="120C80"/>
                </a:solidFill>
                <a:sym typeface="Wingdings" pitchFamily="2" charset="2"/>
              </a:rPr>
              <a:t>Protect IP and maximize existing investments.</a:t>
            </a:r>
          </a:p>
          <a:p>
            <a:pPr marL="285750" lvl="1" indent="228600" eaLnBrk="1" hangingPunct="1">
              <a:lnSpc>
                <a:spcPct val="100000"/>
              </a:lnSpc>
              <a:defRPr/>
            </a:pPr>
            <a:r>
              <a:rPr lang="en-US" sz="1400" dirty="0" smtClean="0">
                <a:solidFill>
                  <a:srgbClr val="120C80"/>
                </a:solidFill>
                <a:sym typeface="Wingdings" pitchFamily="2" charset="2"/>
              </a:rPr>
              <a:t>Easily expandable with additional business processes and/or authoring applications.</a:t>
            </a:r>
          </a:p>
          <a:p>
            <a:pPr marL="285750" lvl="1" indent="228600" eaLnBrk="1" hangingPunct="1">
              <a:lnSpc>
                <a:spcPct val="100000"/>
              </a:lnSpc>
              <a:buFontTx/>
              <a:buNone/>
              <a:defRPr/>
            </a:pPr>
            <a:endParaRPr lang="en-US" sz="1400" dirty="0" smtClean="0">
              <a:solidFill>
                <a:srgbClr val="120C80"/>
              </a:solidFill>
              <a:sym typeface="Wingdings" pitchFamily="2" charset="2"/>
            </a:endParaRPr>
          </a:p>
          <a:p>
            <a:pPr marL="285750" lvl="1" indent="228600" eaLnBrk="1" hangingPunct="1">
              <a:lnSpc>
                <a:spcPct val="100000"/>
              </a:lnSpc>
              <a:defRPr/>
            </a:pPr>
            <a:endParaRPr lang="en-US" sz="1400" dirty="0" smtClean="0">
              <a:solidFill>
                <a:srgbClr val="120C80"/>
              </a:solidFill>
              <a:sym typeface="Wingdings" pitchFamily="2" charset="2"/>
            </a:endParaRPr>
          </a:p>
        </p:txBody>
      </p:sp>
      <p:sp>
        <p:nvSpPr>
          <p:cNvPr id="23" name="Rounded Rectangle 22"/>
          <p:cNvSpPr/>
          <p:nvPr/>
        </p:nvSpPr>
        <p:spPr bwMode="auto">
          <a:xfrm>
            <a:off x="3886200" y="3963988"/>
            <a:ext cx="1143000" cy="642937"/>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nchor="ctr" anchorCtr="1"/>
          <a:lstStyle/>
          <a:p>
            <a:pPr algn="ctr" eaLnBrk="0" hangingPunct="0">
              <a:spcBef>
                <a:spcPct val="50000"/>
              </a:spcBef>
              <a:defRPr/>
            </a:pPr>
            <a:r>
              <a:rPr lang="fr-FR" sz="1050" b="1" dirty="0">
                <a:solidFill>
                  <a:schemeClr val="bg1"/>
                </a:solidFill>
                <a:cs typeface="+mn-cs"/>
              </a:rPr>
              <a:t>ENOVIA </a:t>
            </a:r>
            <a:br>
              <a:rPr lang="fr-FR" sz="1050" b="1" dirty="0">
                <a:solidFill>
                  <a:schemeClr val="bg1"/>
                </a:solidFill>
                <a:cs typeface="+mn-cs"/>
              </a:rPr>
            </a:br>
            <a:r>
              <a:rPr lang="fr-FR" sz="1050" b="1" dirty="0">
                <a:solidFill>
                  <a:schemeClr val="bg1"/>
                </a:solidFill>
                <a:cs typeface="+mn-cs"/>
              </a:rPr>
              <a:t>VPM Central</a:t>
            </a:r>
          </a:p>
        </p:txBody>
      </p:sp>
      <p:sp>
        <p:nvSpPr>
          <p:cNvPr id="20" name="Rounded Rectangle 60"/>
          <p:cNvSpPr>
            <a:spLocks noChangeArrowheads="1"/>
          </p:cNvSpPr>
          <p:nvPr/>
        </p:nvSpPr>
        <p:spPr bwMode="auto">
          <a:xfrm>
            <a:off x="3910013" y="3581400"/>
            <a:ext cx="1119187" cy="292100"/>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grpSp>
        <p:nvGrpSpPr>
          <p:cNvPr id="9" name="Group 65"/>
          <p:cNvGrpSpPr>
            <a:grpSpLocks/>
          </p:cNvGrpSpPr>
          <p:nvPr/>
        </p:nvGrpSpPr>
        <p:grpSpPr bwMode="auto">
          <a:xfrm>
            <a:off x="304800" y="3517900"/>
            <a:ext cx="1119188" cy="1130300"/>
            <a:chOff x="304800" y="3518146"/>
            <a:chExt cx="1119600" cy="1130054"/>
          </a:xfrm>
        </p:grpSpPr>
        <p:sp>
          <p:nvSpPr>
            <p:cNvPr id="36" name="Flowchart: Magnetic Disk 52"/>
            <p:cNvSpPr>
              <a:spLocks noChangeArrowheads="1"/>
            </p:cNvSpPr>
            <p:nvPr/>
          </p:nvSpPr>
          <p:spPr bwMode="auto">
            <a:xfrm>
              <a:off x="457256" y="3886366"/>
              <a:ext cx="651115" cy="761834"/>
            </a:xfrm>
            <a:prstGeom prst="flowChartMagneticDisk">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V4/V5 files</a:t>
              </a:r>
            </a:p>
          </p:txBody>
        </p:sp>
        <p:sp>
          <p:nvSpPr>
            <p:cNvPr id="18" name="Rounded Rectangle 60"/>
            <p:cNvSpPr>
              <a:spLocks noChangeArrowheads="1"/>
            </p:cNvSpPr>
            <p:nvPr/>
          </p:nvSpPr>
          <p:spPr bwMode="auto">
            <a:xfrm>
              <a:off x="304800" y="3518146"/>
              <a:ext cx="1119600" cy="292036"/>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grpSp>
      <p:cxnSp>
        <p:nvCxnSpPr>
          <p:cNvPr id="48" name="Elbow Connector 47"/>
          <p:cNvCxnSpPr>
            <a:stCxn id="36" idx="3"/>
            <a:endCxn id="47" idx="2"/>
          </p:cNvCxnSpPr>
          <p:nvPr/>
        </p:nvCxnSpPr>
        <p:spPr>
          <a:xfrm rot="16200000" flipH="1">
            <a:off x="2115344" y="3315494"/>
            <a:ext cx="476250" cy="3141662"/>
          </a:xfrm>
          <a:prstGeom prst="bentConnector3">
            <a:avLst>
              <a:gd name="adj1" fmla="val 147933"/>
            </a:avLst>
          </a:prstGeom>
          <a:noFill/>
          <a:ln w="28575" algn="ctr">
            <a:solidFill>
              <a:schemeClr val="accent6">
                <a:lumMod val="75000"/>
              </a:schemeClr>
            </a:solidFill>
            <a:round/>
            <a:headEnd type="none" w="med" len="med"/>
            <a:tailEnd type="arrow" w="med" len="med"/>
          </a:ln>
        </p:spPr>
      </p:cxnSp>
      <p:sp>
        <p:nvSpPr>
          <p:cNvPr id="40" name="Rounded Rectangle 60"/>
          <p:cNvSpPr>
            <a:spLocks noChangeArrowheads="1"/>
          </p:cNvSpPr>
          <p:nvPr/>
        </p:nvSpPr>
        <p:spPr bwMode="auto">
          <a:xfrm>
            <a:off x="2819400" y="3962400"/>
            <a:ext cx="977900" cy="666750"/>
          </a:xfrm>
          <a:prstGeom prst="roundRect">
            <a:avLst>
              <a:gd name="adj" fmla="val 16667"/>
            </a:avLst>
          </a:prstGeom>
          <a:solidFill>
            <a:srgbClr val="FF990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defRPr/>
            </a:pPr>
            <a:r>
              <a:rPr lang="fr-FR" sz="1100" b="1" dirty="0">
                <a:solidFill>
                  <a:schemeClr val="accent4"/>
                </a:solidFill>
                <a:cs typeface="+mn-cs"/>
              </a:rPr>
              <a:t>ENOVIA</a:t>
            </a:r>
            <a:br>
              <a:rPr lang="fr-FR" sz="1100" b="1" dirty="0">
                <a:solidFill>
                  <a:schemeClr val="accent4"/>
                </a:solidFill>
                <a:cs typeface="+mn-cs"/>
              </a:rPr>
            </a:br>
            <a:r>
              <a:rPr lang="fr-FR" sz="1100" b="1" dirty="0">
                <a:solidFill>
                  <a:schemeClr val="accent4"/>
                </a:solidFill>
                <a:cs typeface="+mn-cs"/>
              </a:rPr>
              <a:t>Designer central</a:t>
            </a:r>
          </a:p>
        </p:txBody>
      </p:sp>
      <p:sp>
        <p:nvSpPr>
          <p:cNvPr id="47" name="Rounded Rectangle 60"/>
          <p:cNvSpPr>
            <a:spLocks noChangeArrowheads="1"/>
          </p:cNvSpPr>
          <p:nvPr/>
        </p:nvSpPr>
        <p:spPr bwMode="auto">
          <a:xfrm>
            <a:off x="2819400" y="4724400"/>
            <a:ext cx="2209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grpSp>
        <p:nvGrpSpPr>
          <p:cNvPr id="10" name="Group 74 - V4/V5 parts right"/>
          <p:cNvGrpSpPr>
            <a:grpSpLocks/>
          </p:cNvGrpSpPr>
          <p:nvPr/>
        </p:nvGrpSpPr>
        <p:grpSpPr bwMode="auto">
          <a:xfrm>
            <a:off x="2286000" y="1295400"/>
            <a:ext cx="1524000" cy="2160588"/>
            <a:chOff x="2286000" y="1295400"/>
            <a:chExt cx="1524000" cy="2161293"/>
          </a:xfrm>
        </p:grpSpPr>
        <p:pic>
          <p:nvPicPr>
            <p:cNvPr id="54" name="Picture 58"/>
            <p:cNvPicPr>
              <a:picLocks noChangeAspect="1" noChangeArrowheads="1"/>
            </p:cNvPicPr>
            <p:nvPr/>
          </p:nvPicPr>
          <p:blipFill>
            <a:blip r:embed="rId5" cstate="print"/>
            <a:srcRect/>
            <a:stretch>
              <a:fillRect/>
            </a:stretch>
          </p:blipFill>
          <p:spPr bwMode="auto">
            <a:xfrm>
              <a:off x="2438400" y="2360644"/>
              <a:ext cx="1371600" cy="1096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137" name="Picture 6" descr="http://5axes.free.fr/Chrono/catiaV4.jpg"/>
            <p:cNvPicPr>
              <a:picLocks noChangeAspect="1" noChangeArrowheads="1"/>
            </p:cNvPicPr>
            <p:nvPr/>
          </p:nvPicPr>
          <p:blipFill>
            <a:blip r:embed="rId6"/>
            <a:srcRect/>
            <a:stretch>
              <a:fillRect/>
            </a:stretch>
          </p:blipFill>
          <p:spPr bwMode="auto">
            <a:xfrm>
              <a:off x="2438400" y="1295400"/>
              <a:ext cx="1371600" cy="1021790"/>
            </a:xfrm>
            <a:prstGeom prst="rect">
              <a:avLst/>
            </a:prstGeom>
            <a:noFill/>
            <a:ln w="9525">
              <a:noFill/>
              <a:miter lim="800000"/>
              <a:headEnd/>
              <a:tailEnd/>
            </a:ln>
          </p:spPr>
        </p:pic>
        <p:sp>
          <p:nvSpPr>
            <p:cNvPr id="47138" name="Text Box 8"/>
            <p:cNvSpPr txBox="1">
              <a:spLocks noChangeArrowheads="1"/>
            </p:cNvSpPr>
            <p:nvPr/>
          </p:nvSpPr>
          <p:spPr bwMode="auto">
            <a:xfrm>
              <a:off x="2286000" y="3046445"/>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V5</a:t>
              </a:r>
              <a:endParaRPr lang="ja-JP" altLang="en-US" sz="800">
                <a:solidFill>
                  <a:srgbClr val="120C80"/>
                </a:solidFill>
                <a:ea typeface="ＭＳ Ｐゴシック" charset="-128"/>
              </a:endParaRPr>
            </a:p>
          </p:txBody>
        </p:sp>
        <p:sp>
          <p:nvSpPr>
            <p:cNvPr id="47139" name="Text Box 8"/>
            <p:cNvSpPr txBox="1">
              <a:spLocks noChangeArrowheads="1"/>
            </p:cNvSpPr>
            <p:nvPr/>
          </p:nvSpPr>
          <p:spPr bwMode="auto">
            <a:xfrm>
              <a:off x="2286000" y="1979645"/>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V4</a:t>
              </a:r>
              <a:endParaRPr lang="ja-JP" altLang="en-US" sz="800">
                <a:solidFill>
                  <a:srgbClr val="120C80"/>
                </a:solidFill>
                <a:ea typeface="ＭＳ Ｐゴシック" charset="-128"/>
              </a:endParaRPr>
            </a:p>
          </p:txBody>
        </p:sp>
      </p:grpSp>
      <p:grpSp>
        <p:nvGrpSpPr>
          <p:cNvPr id="11" name="Group 37 - V4/V5 parts"/>
          <p:cNvGrpSpPr>
            <a:grpSpLocks/>
          </p:cNvGrpSpPr>
          <p:nvPr/>
        </p:nvGrpSpPr>
        <p:grpSpPr bwMode="auto">
          <a:xfrm>
            <a:off x="304800" y="1268413"/>
            <a:ext cx="1439863" cy="2232025"/>
            <a:chOff x="304800" y="1296956"/>
            <a:chExt cx="1371600" cy="2161293"/>
          </a:xfrm>
        </p:grpSpPr>
        <p:pic>
          <p:nvPicPr>
            <p:cNvPr id="62" name="Picture 58"/>
            <p:cNvPicPr>
              <a:picLocks noChangeAspect="1" noChangeArrowheads="1"/>
            </p:cNvPicPr>
            <p:nvPr/>
          </p:nvPicPr>
          <p:blipFill>
            <a:blip r:embed="rId5" cstate="print">
              <a:duotone>
                <a:schemeClr val="bg2">
                  <a:shade val="45000"/>
                  <a:satMod val="135000"/>
                </a:schemeClr>
                <a:prstClr val="white"/>
              </a:duotone>
              <a:lum bright="36000"/>
            </a:blip>
            <a:srcRect/>
            <a:stretch>
              <a:fillRect/>
            </a:stretch>
          </p:blipFill>
          <p:spPr bwMode="auto">
            <a:xfrm>
              <a:off x="304800" y="2362200"/>
              <a:ext cx="1371600" cy="1096049"/>
            </a:xfrm>
            <a:prstGeom prst="rect">
              <a:avLst/>
            </a:prstGeom>
            <a:noFill/>
            <a:ln w="9525">
              <a:noFill/>
              <a:miter lim="800000"/>
              <a:headEnd/>
              <a:tailEnd/>
            </a:ln>
            <a:effectLst/>
          </p:spPr>
        </p:pic>
        <p:pic>
          <p:nvPicPr>
            <p:cNvPr id="63" name="Picture 6" descr="http://5axes.free.fr/Chrono/catiaV4.jpg"/>
            <p:cNvPicPr>
              <a:picLocks noChangeAspect="1" noChangeArrowheads="1"/>
            </p:cNvPicPr>
            <p:nvPr/>
          </p:nvPicPr>
          <p:blipFill>
            <a:blip r:embed="rId6">
              <a:duotone>
                <a:schemeClr val="bg2">
                  <a:shade val="45000"/>
                  <a:satMod val="135000"/>
                </a:schemeClr>
                <a:prstClr val="white"/>
              </a:duotone>
              <a:lum bright="36000"/>
            </a:blip>
            <a:srcRect/>
            <a:stretch>
              <a:fillRect/>
            </a:stretch>
          </p:blipFill>
          <p:spPr bwMode="auto">
            <a:xfrm>
              <a:off x="304800" y="1296956"/>
              <a:ext cx="1371600" cy="1021790"/>
            </a:xfrm>
            <a:prstGeom prst="rect">
              <a:avLst/>
            </a:prstGeom>
            <a:noFill/>
            <a:effectLst/>
          </p:spPr>
        </p:pic>
      </p:grpSp>
      <p:grpSp>
        <p:nvGrpSpPr>
          <p:cNvPr id="12" name="Group 37 - V4/V5 parts"/>
          <p:cNvGrpSpPr>
            <a:grpSpLocks/>
          </p:cNvGrpSpPr>
          <p:nvPr/>
        </p:nvGrpSpPr>
        <p:grpSpPr bwMode="auto">
          <a:xfrm>
            <a:off x="304800" y="1296988"/>
            <a:ext cx="1752600" cy="2160587"/>
            <a:chOff x="304800" y="1296956"/>
            <a:chExt cx="1752600" cy="2161293"/>
          </a:xfrm>
        </p:grpSpPr>
        <p:pic>
          <p:nvPicPr>
            <p:cNvPr id="47130" name="Picture 58"/>
            <p:cNvPicPr>
              <a:picLocks noChangeAspect="1" noChangeArrowheads="1"/>
            </p:cNvPicPr>
            <p:nvPr/>
          </p:nvPicPr>
          <p:blipFill>
            <a:blip r:embed="rId5"/>
            <a:srcRect/>
            <a:stretch>
              <a:fillRect/>
            </a:stretch>
          </p:blipFill>
          <p:spPr bwMode="auto">
            <a:xfrm>
              <a:off x="304800" y="2362200"/>
              <a:ext cx="1371600" cy="1096049"/>
            </a:xfrm>
            <a:prstGeom prst="rect">
              <a:avLst/>
            </a:prstGeom>
            <a:noFill/>
            <a:ln w="9525">
              <a:noFill/>
              <a:miter lim="800000"/>
              <a:headEnd/>
              <a:tailEnd/>
            </a:ln>
          </p:spPr>
        </p:pic>
        <p:pic>
          <p:nvPicPr>
            <p:cNvPr id="47131" name="Picture 6" descr="http://5axes.free.fr/Chrono/catiaV4.jpg"/>
            <p:cNvPicPr>
              <a:picLocks noChangeAspect="1" noChangeArrowheads="1"/>
            </p:cNvPicPr>
            <p:nvPr/>
          </p:nvPicPr>
          <p:blipFill>
            <a:blip r:embed="rId6"/>
            <a:srcRect/>
            <a:stretch>
              <a:fillRect/>
            </a:stretch>
          </p:blipFill>
          <p:spPr bwMode="auto">
            <a:xfrm>
              <a:off x="304800" y="1296956"/>
              <a:ext cx="1371600" cy="1021790"/>
            </a:xfrm>
            <a:prstGeom prst="rect">
              <a:avLst/>
            </a:prstGeom>
            <a:noFill/>
            <a:ln w="9525">
              <a:noFill/>
              <a:miter lim="800000"/>
              <a:headEnd/>
              <a:tailEnd/>
            </a:ln>
          </p:spPr>
        </p:pic>
        <p:sp>
          <p:nvSpPr>
            <p:cNvPr id="47132" name="Text Box 8"/>
            <p:cNvSpPr txBox="1">
              <a:spLocks noChangeArrowheads="1"/>
            </p:cNvSpPr>
            <p:nvPr/>
          </p:nvSpPr>
          <p:spPr bwMode="auto">
            <a:xfrm>
              <a:off x="1447800" y="30480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V5</a:t>
              </a:r>
              <a:endParaRPr lang="ja-JP" altLang="en-US" sz="800">
                <a:solidFill>
                  <a:srgbClr val="120C80"/>
                </a:solidFill>
                <a:ea typeface="ＭＳ Ｐゴシック" charset="-128"/>
              </a:endParaRPr>
            </a:p>
          </p:txBody>
        </p:sp>
        <p:sp>
          <p:nvSpPr>
            <p:cNvPr id="47133" name="Text Box 8"/>
            <p:cNvSpPr txBox="1">
              <a:spLocks noChangeArrowheads="1"/>
            </p:cNvSpPr>
            <p:nvPr/>
          </p:nvSpPr>
          <p:spPr bwMode="auto">
            <a:xfrm>
              <a:off x="1447800" y="19812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V4</a:t>
              </a:r>
              <a:endParaRPr lang="ja-JP" altLang="en-US" sz="800">
                <a:solidFill>
                  <a:srgbClr val="120C80"/>
                </a:solidFill>
                <a:ea typeface="ＭＳ Ｐゴシック" charset="-128"/>
              </a:endParaRPr>
            </a:p>
          </p:txBody>
        </p:sp>
      </p:grpSp>
      <p:grpSp>
        <p:nvGrpSpPr>
          <p:cNvPr id="14" name="Group 46 - grey CATIA V4/V5 mg disk"/>
          <p:cNvGrpSpPr/>
          <p:nvPr/>
        </p:nvGrpSpPr>
        <p:grpSpPr>
          <a:xfrm>
            <a:off x="304800" y="3505200"/>
            <a:ext cx="1119600" cy="1130054"/>
            <a:chOff x="304800" y="3518146"/>
            <a:chExt cx="1119600" cy="1130054"/>
          </a:xfrm>
          <a:noFill/>
        </p:grpSpPr>
        <p:sp>
          <p:nvSpPr>
            <p:cNvPr id="58" name="Flowchart: Magnetic Disk 52 V4/V5"/>
            <p:cNvSpPr>
              <a:spLocks noChangeArrowheads="1"/>
            </p:cNvSpPr>
            <p:nvPr/>
          </p:nvSpPr>
          <p:spPr bwMode="auto">
            <a:xfrm>
              <a:off x="457200" y="3886200"/>
              <a:ext cx="651556" cy="762000"/>
            </a:xfrm>
            <a:prstGeom prst="flowChartMagneticDisk">
              <a:avLst/>
            </a:prstGeom>
            <a:solidFill>
              <a:schemeClr val="bg1">
                <a:lumMod val="85000"/>
                <a:alpha val="52000"/>
              </a:schemeClr>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bg1">
                      <a:lumMod val="65000"/>
                    </a:schemeClr>
                  </a:solidFill>
                  <a:cs typeface="+mn-cs"/>
                </a:rPr>
                <a:t>V4/V5 files</a:t>
              </a:r>
            </a:p>
          </p:txBody>
        </p:sp>
        <p:sp>
          <p:nvSpPr>
            <p:cNvPr id="59" name="Rounded Rectangle 60: CATIA V4/V5"/>
            <p:cNvSpPr>
              <a:spLocks noChangeArrowheads="1"/>
            </p:cNvSpPr>
            <p:nvPr/>
          </p:nvSpPr>
          <p:spPr bwMode="auto">
            <a:xfrm>
              <a:off x="304800" y="3518146"/>
              <a:ext cx="1119600" cy="291854"/>
            </a:xfrm>
            <a:prstGeom prst="roundRect">
              <a:avLst>
                <a:gd name="adj" fmla="val 16667"/>
              </a:avLst>
            </a:prstGeom>
            <a:solidFill>
              <a:schemeClr val="bg1">
                <a:lumMod val="85000"/>
                <a:alpha val="55000"/>
              </a:schemeClr>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bg1">
                      <a:lumMod val="65000"/>
                    </a:schemeClr>
                  </a:solidFill>
                  <a:cs typeface="+mn-cs"/>
                </a:rPr>
                <a:t>CATIA V4/V5</a:t>
              </a:r>
            </a:p>
          </p:txBody>
        </p:sp>
      </p:grpSp>
      <p:grpSp>
        <p:nvGrpSpPr>
          <p:cNvPr id="15" name="Group 37 - V4/V5 parts"/>
          <p:cNvGrpSpPr>
            <a:grpSpLocks/>
          </p:cNvGrpSpPr>
          <p:nvPr/>
        </p:nvGrpSpPr>
        <p:grpSpPr bwMode="auto">
          <a:xfrm>
            <a:off x="304800" y="1295400"/>
            <a:ext cx="1439863" cy="2232025"/>
            <a:chOff x="304800" y="1296956"/>
            <a:chExt cx="1371600" cy="2161293"/>
          </a:xfrm>
        </p:grpSpPr>
        <p:pic>
          <p:nvPicPr>
            <p:cNvPr id="64" name="Picture 58"/>
            <p:cNvPicPr>
              <a:picLocks noChangeAspect="1" noChangeArrowheads="1"/>
            </p:cNvPicPr>
            <p:nvPr/>
          </p:nvPicPr>
          <p:blipFill>
            <a:blip r:embed="rId5" cstate="print">
              <a:duotone>
                <a:schemeClr val="bg2">
                  <a:shade val="45000"/>
                  <a:satMod val="135000"/>
                </a:schemeClr>
                <a:prstClr val="white"/>
              </a:duotone>
              <a:lum bright="36000"/>
            </a:blip>
            <a:srcRect/>
            <a:stretch>
              <a:fillRect/>
            </a:stretch>
          </p:blipFill>
          <p:spPr bwMode="auto">
            <a:xfrm>
              <a:off x="304800" y="2362200"/>
              <a:ext cx="1371600" cy="1096049"/>
            </a:xfrm>
            <a:prstGeom prst="rect">
              <a:avLst/>
            </a:prstGeom>
            <a:noFill/>
            <a:ln w="9525">
              <a:noFill/>
              <a:miter lim="800000"/>
              <a:headEnd/>
              <a:tailEnd/>
            </a:ln>
            <a:effectLst/>
          </p:spPr>
        </p:pic>
        <p:pic>
          <p:nvPicPr>
            <p:cNvPr id="65" name="Picture 6" descr="http://5axes.free.fr/Chrono/catiaV4.jpg"/>
            <p:cNvPicPr>
              <a:picLocks noChangeAspect="1" noChangeArrowheads="1"/>
            </p:cNvPicPr>
            <p:nvPr/>
          </p:nvPicPr>
          <p:blipFill>
            <a:blip r:embed="rId6">
              <a:duotone>
                <a:schemeClr val="bg2">
                  <a:shade val="45000"/>
                  <a:satMod val="135000"/>
                </a:schemeClr>
                <a:prstClr val="white"/>
              </a:duotone>
              <a:lum bright="36000"/>
            </a:blip>
            <a:srcRect/>
            <a:stretch>
              <a:fillRect/>
            </a:stretch>
          </p:blipFill>
          <p:spPr bwMode="auto">
            <a:xfrm>
              <a:off x="304800" y="1296956"/>
              <a:ext cx="1371600" cy="1021790"/>
            </a:xfrm>
            <a:prstGeom prst="rect">
              <a:avLst/>
            </a:prstGeom>
            <a:noFill/>
            <a:effectLst/>
          </p:spPr>
        </p:pic>
      </p:grpSp>
      <p:sp>
        <p:nvSpPr>
          <p:cNvPr id="67" name="Rounded Rectangle 60"/>
          <p:cNvSpPr>
            <a:spLocks noChangeArrowheads="1"/>
          </p:cNvSpPr>
          <p:nvPr/>
        </p:nvSpPr>
        <p:spPr bwMode="auto">
          <a:xfrm>
            <a:off x="2819400" y="3962400"/>
            <a:ext cx="977900" cy="666750"/>
          </a:xfrm>
          <a:prstGeom prst="roundRect">
            <a:avLst>
              <a:gd name="adj" fmla="val 16667"/>
            </a:avLst>
          </a:prstGeom>
          <a:solidFill>
            <a:srgbClr val="00FF00"/>
          </a:solidFill>
          <a:ln w="9525" algn="ctr">
            <a:solidFill>
              <a:schemeClr val="bg1"/>
            </a:solidFill>
            <a:round/>
            <a:headEnd/>
            <a:tailEnd type="arrow" w="med" len="med"/>
          </a:ln>
        </p:spPr>
        <p:txBody>
          <a:bodyPr lIns="90000" tIns="46800" rIns="108000" bIns="46800">
            <a:spAutoFit/>
          </a:bodyPr>
          <a:lstStyle/>
          <a:p>
            <a:pPr algn="ctr" eaLnBrk="0" hangingPunct="0">
              <a:spcBef>
                <a:spcPct val="50000"/>
              </a:spcBef>
              <a:defRPr/>
            </a:pPr>
            <a:r>
              <a:rPr lang="fr-FR" sz="1100" b="1" dirty="0">
                <a:solidFill>
                  <a:schemeClr val="accent4"/>
                </a:solidFill>
                <a:cs typeface="+mn-cs"/>
              </a:rPr>
              <a:t>ENOVIA</a:t>
            </a:r>
            <a:br>
              <a:rPr lang="fr-FR" sz="1100" b="1" dirty="0">
                <a:solidFill>
                  <a:schemeClr val="accent4"/>
                </a:solidFill>
                <a:cs typeface="+mn-cs"/>
              </a:rPr>
            </a:br>
            <a:r>
              <a:rPr lang="fr-FR" sz="1100" b="1" dirty="0">
                <a:solidFill>
                  <a:schemeClr val="accent4"/>
                </a:solidFill>
                <a:cs typeface="+mn-cs"/>
              </a:rPr>
              <a:t>Designer Central</a:t>
            </a:r>
          </a:p>
        </p:txBody>
      </p:sp>
      <p:sp>
        <p:nvSpPr>
          <p:cNvPr id="50" name="Left-Right Arrow 49"/>
          <p:cNvSpPr/>
          <p:nvPr/>
        </p:nvSpPr>
        <p:spPr>
          <a:xfrm>
            <a:off x="3621088" y="4125913"/>
            <a:ext cx="457200" cy="304800"/>
          </a:xfrm>
          <a:prstGeom prst="leftRightArrow">
            <a:avLst/>
          </a:prstGeom>
          <a:solidFill>
            <a:schemeClr val="accent6">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 name="Rounded Rectangle 60: CATIA V4/V5"/>
          <p:cNvSpPr>
            <a:spLocks noChangeArrowheads="1"/>
          </p:cNvSpPr>
          <p:nvPr/>
        </p:nvSpPr>
        <p:spPr bwMode="auto">
          <a:xfrm>
            <a:off x="2743200" y="3581400"/>
            <a:ext cx="1119188" cy="292100"/>
          </a:xfrm>
          <a:prstGeom prst="roundRect">
            <a:avLst>
              <a:gd name="adj" fmla="val 16667"/>
            </a:avLst>
          </a:prstGeom>
          <a:solidFill>
            <a:srgbClr val="00FF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3"/>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 presetClass="entr" presetSubtype="0" fill="hold" grpId="1"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48"/>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9">
                                            <p:txEl>
                                              <p:pRg st="0" end="0"/>
                                            </p:txEl>
                                          </p:spTgt>
                                        </p:tgtEl>
                                        <p:attrNameLst>
                                          <p:attrName>style.visibility</p:attrName>
                                        </p:attrNameLst>
                                      </p:cBhvr>
                                      <p:to>
                                        <p:strVal val="visible"/>
                                      </p:to>
                                    </p:set>
                                    <p:animEffect transition="in" filter="fade">
                                      <p:cBhvr>
                                        <p:cTn id="83" dur="500"/>
                                        <p:tgtEl>
                                          <p:spTgt spid="39">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xEl>
                                              <p:pRg st="1" end="1"/>
                                            </p:txEl>
                                          </p:spTgt>
                                        </p:tgtEl>
                                        <p:attrNameLst>
                                          <p:attrName>style.visibility</p:attrName>
                                        </p:attrNameLst>
                                      </p:cBhvr>
                                      <p:to>
                                        <p:strVal val="visible"/>
                                      </p:to>
                                    </p:set>
                                    <p:animEffect transition="in" filter="fade">
                                      <p:cBhvr>
                                        <p:cTn id="86" dur="500"/>
                                        <p:tgtEl>
                                          <p:spTgt spid="39">
                                            <p:txEl>
                                              <p:pRg st="1" end="1"/>
                                            </p:tx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9">
                                            <p:txEl>
                                              <p:pRg st="2" end="2"/>
                                            </p:txEl>
                                          </p:spTgt>
                                        </p:tgtEl>
                                        <p:attrNameLst>
                                          <p:attrName>style.visibility</p:attrName>
                                        </p:attrNameLst>
                                      </p:cBhvr>
                                      <p:to>
                                        <p:strVal val="visible"/>
                                      </p:to>
                                    </p:set>
                                    <p:animEffect transition="in" filter="fade">
                                      <p:cBhvr>
                                        <p:cTn id="89" dur="500"/>
                                        <p:tgtEl>
                                          <p:spTgt spid="39">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9">
                                            <p:txEl>
                                              <p:pRg st="3" end="3"/>
                                            </p:txEl>
                                          </p:spTgt>
                                        </p:tgtEl>
                                        <p:attrNameLst>
                                          <p:attrName>style.visibility</p:attrName>
                                        </p:attrNameLst>
                                      </p:cBhvr>
                                      <p:to>
                                        <p:strVal val="visible"/>
                                      </p:to>
                                    </p:set>
                                    <p:animEffect transition="in" filter="fade">
                                      <p:cBhvr>
                                        <p:cTn id="92" dur="500"/>
                                        <p:tgtEl>
                                          <p:spTgt spid="39">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4" end="4"/>
                                            </p:txEl>
                                          </p:spTgt>
                                        </p:tgtEl>
                                        <p:attrNameLst>
                                          <p:attrName>style.visibility</p:attrName>
                                        </p:attrNameLst>
                                      </p:cBhvr>
                                      <p:to>
                                        <p:strVal val="visible"/>
                                      </p:to>
                                    </p:set>
                                    <p:animEffect transition="in" filter="fade">
                                      <p:cBhvr>
                                        <p:cTn id="95" dur="500"/>
                                        <p:tgtEl>
                                          <p:spTgt spid="39">
                                            <p:txEl>
                                              <p:pRg st="4" end="4"/>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9">
                                            <p:txEl>
                                              <p:pRg st="5" end="5"/>
                                            </p:txEl>
                                          </p:spTgt>
                                        </p:tgtEl>
                                        <p:attrNameLst>
                                          <p:attrName>style.visibility</p:attrName>
                                        </p:attrNameLst>
                                      </p:cBhvr>
                                      <p:to>
                                        <p:strVal val="visible"/>
                                      </p:to>
                                    </p:set>
                                    <p:animEffect transition="in" filter="fade">
                                      <p:cBhvr>
                                        <p:cTn id="98" dur="500"/>
                                        <p:tgtEl>
                                          <p:spTgt spid="39">
                                            <p:txEl>
                                              <p:pRg st="5" end="5"/>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9">
                                            <p:txEl>
                                              <p:pRg st="7" end="7"/>
                                            </p:txEl>
                                          </p:spTgt>
                                        </p:tgtEl>
                                        <p:attrNameLst>
                                          <p:attrName>style.visibility</p:attrName>
                                        </p:attrNameLst>
                                      </p:cBhvr>
                                      <p:to>
                                        <p:strVal val="visible"/>
                                      </p:to>
                                    </p:set>
                                    <p:animEffect transition="in" filter="fade">
                                      <p:cBhvr>
                                        <p:cTn id="101" dur="500"/>
                                        <p:tgtEl>
                                          <p:spTgt spid="39">
                                            <p:txEl>
                                              <p:pRg st="7" end="7"/>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9">
                                            <p:txEl>
                                              <p:pRg st="8" end="8"/>
                                            </p:txEl>
                                          </p:spTgt>
                                        </p:tgtEl>
                                        <p:attrNameLst>
                                          <p:attrName>style.visibility</p:attrName>
                                        </p:attrNameLst>
                                      </p:cBhvr>
                                      <p:to>
                                        <p:strVal val="visible"/>
                                      </p:to>
                                    </p:set>
                                    <p:animEffect transition="in" filter="fade">
                                      <p:cBhvr>
                                        <p:cTn id="104" dur="500"/>
                                        <p:tgtEl>
                                          <p:spTgt spid="39">
                                            <p:txEl>
                                              <p:pRg st="8" end="8"/>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9">
                                            <p:txEl>
                                              <p:pRg st="9" end="9"/>
                                            </p:txEl>
                                          </p:spTgt>
                                        </p:tgtEl>
                                        <p:attrNameLst>
                                          <p:attrName>style.visibility</p:attrName>
                                        </p:attrNameLst>
                                      </p:cBhvr>
                                      <p:to>
                                        <p:strVal val="visible"/>
                                      </p:to>
                                    </p:set>
                                    <p:animEffect transition="in" filter="fade">
                                      <p:cBhvr>
                                        <p:cTn id="107" dur="500"/>
                                        <p:tgtEl>
                                          <p:spTgt spid="39">
                                            <p:txEl>
                                              <p:pRg st="9" end="9"/>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9">
                                            <p:txEl>
                                              <p:pRg st="10" end="10"/>
                                            </p:txEl>
                                          </p:spTgt>
                                        </p:tgtEl>
                                        <p:attrNameLst>
                                          <p:attrName>style.visibility</p:attrName>
                                        </p:attrNameLst>
                                      </p:cBhvr>
                                      <p:to>
                                        <p:strVal val="visible"/>
                                      </p:to>
                                    </p:set>
                                    <p:animEffect transition="in" filter="fade">
                                      <p:cBhvr>
                                        <p:cTn id="110" dur="500"/>
                                        <p:tgtEl>
                                          <p:spTgt spid="39">
                                            <p:txEl>
                                              <p:pRg st="10" end="1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9">
                                            <p:txEl>
                                              <p:pRg st="11" end="11"/>
                                            </p:txEl>
                                          </p:spTgt>
                                        </p:tgtEl>
                                        <p:attrNameLst>
                                          <p:attrName>style.visibility</p:attrName>
                                        </p:attrNameLst>
                                      </p:cBhvr>
                                      <p:to>
                                        <p:strVal val="visible"/>
                                      </p:to>
                                    </p:set>
                                    <p:animEffect transition="in" filter="fade">
                                      <p:cBhvr>
                                        <p:cTn id="113" dur="500"/>
                                        <p:tgtEl>
                                          <p:spTgt spid="39">
                                            <p:txEl>
                                              <p:pRg st="11" end="11"/>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9">
                                            <p:txEl>
                                              <p:pRg st="12" end="12"/>
                                            </p:txEl>
                                          </p:spTgt>
                                        </p:tgtEl>
                                        <p:attrNameLst>
                                          <p:attrName>style.visibility</p:attrName>
                                        </p:attrNameLst>
                                      </p:cBhvr>
                                      <p:to>
                                        <p:strVal val="visible"/>
                                      </p:to>
                                    </p:set>
                                    <p:animEffect transition="in" filter="fade">
                                      <p:cBhvr>
                                        <p:cTn id="116" dur="500"/>
                                        <p:tgtEl>
                                          <p:spTgt spid="39">
                                            <p:txEl>
                                              <p:pRg st="12" end="12"/>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1">
                                            <p:bg/>
                                          </p:spTgt>
                                        </p:tgtEl>
                                        <p:attrNameLst>
                                          <p:attrName>style.visibility</p:attrName>
                                        </p:attrNameLst>
                                      </p:cBhvr>
                                      <p:to>
                                        <p:strVal val="visible"/>
                                      </p:to>
                                    </p:set>
                                    <p:animEffect transition="in" filter="fade">
                                      <p:cBhvr>
                                        <p:cTn id="119" dur="500"/>
                                        <p:tgtEl>
                                          <p:spTgt spid="51">
                                            <p:bg/>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1">
                                            <p:txEl>
                                              <p:pRg st="0" end="0"/>
                                            </p:txEl>
                                          </p:spTgt>
                                        </p:tgtEl>
                                        <p:attrNameLst>
                                          <p:attrName>style.visibility</p:attrName>
                                        </p:attrNameLst>
                                      </p:cBhvr>
                                      <p:to>
                                        <p:strVal val="visible"/>
                                      </p:to>
                                    </p:set>
                                    <p:animEffect transition="in" filter="fade">
                                      <p:cBhvr>
                                        <p:cTn id="12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p:bldP spid="23" grpId="0" animBg="1"/>
      <p:bldP spid="20" grpId="0" animBg="1"/>
      <p:bldP spid="40" grpId="0" animBg="1"/>
      <p:bldP spid="47" grpId="0" animBg="1"/>
      <p:bldP spid="67" grpId="0" animBg="1"/>
      <p:bldP spid="67" grpId="1" animBg="1"/>
      <p:bldP spid="50" grpId="0" animBg="1"/>
      <p:bldP spid="51" grpId="0" build="allAtOnce"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8" name="Group 40"/>
          <p:cNvGrpSpPr>
            <a:grpSpLocks/>
          </p:cNvGrpSpPr>
          <p:nvPr/>
        </p:nvGrpSpPr>
        <p:grpSpPr bwMode="auto">
          <a:xfrm>
            <a:off x="-228600" y="0"/>
            <a:ext cx="9144000" cy="8186738"/>
            <a:chOff x="-1431587" y="-381000"/>
            <a:chExt cx="9144000" cy="8185981"/>
          </a:xfrm>
        </p:grpSpPr>
        <p:pic>
          <p:nvPicPr>
            <p:cNvPr id="49167" name="Picture 2"/>
            <p:cNvPicPr>
              <a:picLocks noChangeAspect="1" noChangeArrowheads="1"/>
            </p:cNvPicPr>
            <p:nvPr/>
          </p:nvPicPr>
          <p:blipFill>
            <a:blip r:embed="rId3"/>
            <a:srcRect/>
            <a:stretch>
              <a:fillRect/>
            </a:stretch>
          </p:blipFill>
          <p:spPr bwMode="auto">
            <a:xfrm>
              <a:off x="-860087" y="-381000"/>
              <a:ext cx="8572500" cy="6858000"/>
            </a:xfrm>
            <a:prstGeom prst="rect">
              <a:avLst/>
            </a:prstGeom>
            <a:noFill/>
            <a:ln w="9525">
              <a:noFill/>
              <a:miter lim="800000"/>
              <a:headEnd/>
              <a:tailEnd/>
            </a:ln>
          </p:spPr>
        </p:pic>
        <p:grpSp>
          <p:nvGrpSpPr>
            <p:cNvPr id="49168" name="Group 57"/>
            <p:cNvGrpSpPr>
              <a:grpSpLocks/>
            </p:cNvGrpSpPr>
            <p:nvPr/>
          </p:nvGrpSpPr>
          <p:grpSpPr bwMode="auto">
            <a:xfrm>
              <a:off x="-1431587" y="533400"/>
              <a:ext cx="5453818" cy="7271581"/>
              <a:chOff x="-1431587" y="533400"/>
              <a:chExt cx="5453818" cy="7271581"/>
            </a:xfrm>
          </p:grpSpPr>
          <p:sp>
            <p:nvSpPr>
              <p:cNvPr id="44" name="Arc 43"/>
              <p:cNvSpPr/>
              <p:nvPr/>
            </p:nvSpPr>
            <p:spPr>
              <a:xfrm rot="16200000">
                <a:off x="-1615602" y="1250816"/>
                <a:ext cx="3159870" cy="1725038"/>
              </a:xfrm>
              <a:prstGeom prst="arc">
                <a:avLst>
                  <a:gd name="adj1" fmla="val 16200000"/>
                  <a:gd name="adj2" fmla="val 12950259"/>
                </a:avLst>
              </a:prstGeom>
              <a:noFill/>
              <a:ln w="57150">
                <a:solidFill>
                  <a:schemeClr val="accent6">
                    <a:lumMod val="60000"/>
                    <a:lumOff val="40000"/>
                  </a:schemeClr>
                </a:solidFill>
              </a:ln>
              <a:scene3d>
                <a:camera prst="perspectiveContrastingLeftFacing"/>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9" name="Arc 48"/>
              <p:cNvSpPr/>
              <p:nvPr/>
            </p:nvSpPr>
            <p:spPr>
              <a:xfrm rot="17100000">
                <a:off x="-1571499" y="4144714"/>
                <a:ext cx="3389757" cy="1709793"/>
              </a:xfrm>
              <a:prstGeom prst="arc">
                <a:avLst>
                  <a:gd name="adj1" fmla="val 16200000"/>
                  <a:gd name="adj2" fmla="val 12950259"/>
                </a:avLst>
              </a:prstGeom>
              <a:ln w="57150">
                <a:solidFill>
                  <a:srgbClr val="00FF00"/>
                </a:solidFill>
              </a:ln>
              <a:scene3d>
                <a:camera prst="perspectiveContrastingLeftFacing"/>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1" name="Arc 50"/>
              <p:cNvSpPr/>
              <p:nvPr/>
            </p:nvSpPr>
            <p:spPr>
              <a:xfrm>
                <a:off x="-1431587" y="1661924"/>
                <a:ext cx="4724400" cy="4723963"/>
              </a:xfrm>
              <a:prstGeom prst="arc">
                <a:avLst>
                  <a:gd name="adj1" fmla="val 16200000"/>
                  <a:gd name="adj2" fmla="val 21475339"/>
                </a:avLst>
              </a:prstGeom>
              <a:ln w="38100">
                <a:solidFill>
                  <a:schemeClr val="accent6">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2" name="Arc 51"/>
              <p:cNvSpPr/>
              <p:nvPr/>
            </p:nvSpPr>
            <p:spPr>
              <a:xfrm rot="15503716">
                <a:off x="287849" y="4071354"/>
                <a:ext cx="3733455" cy="3733800"/>
              </a:xfrm>
              <a:prstGeom prst="arc">
                <a:avLst>
                  <a:gd name="adj1" fmla="val 20415214"/>
                  <a:gd name="adj2" fmla="val 164746"/>
                </a:avLst>
              </a:prstGeom>
              <a:ln w="38100">
                <a:solidFill>
                  <a:srgbClr val="00FF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grpSp>
        <p:nvGrpSpPr>
          <p:cNvPr id="49155" name="Group 28"/>
          <p:cNvGrpSpPr>
            <a:grpSpLocks/>
          </p:cNvGrpSpPr>
          <p:nvPr/>
        </p:nvGrpSpPr>
        <p:grpSpPr bwMode="auto">
          <a:xfrm>
            <a:off x="1295400" y="5534025"/>
            <a:ext cx="2166938" cy="866775"/>
            <a:chOff x="1735968" y="0"/>
            <a:chExt cx="2166863" cy="866745"/>
          </a:xfrm>
        </p:grpSpPr>
        <p:sp>
          <p:nvSpPr>
            <p:cNvPr id="30" name="Chevron 29"/>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31" name="Chevron 4"/>
            <p:cNvSpPr/>
            <p:nvPr/>
          </p:nvSpPr>
          <p:spPr>
            <a:xfrm>
              <a:off x="2169341" y="0"/>
              <a:ext cx="1300117"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a:defRPr/>
              </a:pPr>
              <a:r>
                <a:rPr lang="en-US" sz="1200" b="1" dirty="0"/>
                <a:t>Import CATIA V4/V5 data in V6 via ENOVIA Designer Central</a:t>
              </a:r>
            </a:p>
          </p:txBody>
        </p:sp>
      </p:grpSp>
      <p:grpSp>
        <p:nvGrpSpPr>
          <p:cNvPr id="49156" name="Group 31"/>
          <p:cNvGrpSpPr>
            <a:grpSpLocks/>
          </p:cNvGrpSpPr>
          <p:nvPr/>
        </p:nvGrpSpPr>
        <p:grpSpPr bwMode="auto">
          <a:xfrm>
            <a:off x="3033713" y="5530850"/>
            <a:ext cx="2166937" cy="866775"/>
            <a:chOff x="3469458" y="0"/>
            <a:chExt cx="2166863" cy="866745"/>
          </a:xfrm>
        </p:grpSpPr>
        <p:sp>
          <p:nvSpPr>
            <p:cNvPr id="33" name="Chevron 32"/>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34" name="Chevron 4"/>
            <p:cNvSpPr/>
            <p:nvPr/>
          </p:nvSpPr>
          <p:spPr>
            <a:xfrm>
              <a:off x="390283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Start designing in CATIA V6 on ENOVIA VPM Central</a:t>
              </a:r>
              <a:endParaRPr lang="fr-FR" sz="1200" b="1" dirty="0"/>
            </a:p>
          </p:txBody>
        </p:sp>
      </p:grpSp>
      <p:grpSp>
        <p:nvGrpSpPr>
          <p:cNvPr id="49157" name="Group 31"/>
          <p:cNvGrpSpPr>
            <a:grpSpLocks/>
          </p:cNvGrpSpPr>
          <p:nvPr/>
        </p:nvGrpSpPr>
        <p:grpSpPr bwMode="auto">
          <a:xfrm>
            <a:off x="4724400" y="5534025"/>
            <a:ext cx="2166938" cy="866775"/>
            <a:chOff x="3469458" y="0"/>
            <a:chExt cx="2166863" cy="866745"/>
          </a:xfrm>
        </p:grpSpPr>
        <p:sp>
          <p:nvSpPr>
            <p:cNvPr id="45" name="Chevron 44"/>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46" name="Chevron 4"/>
            <p:cNvSpPr/>
            <p:nvPr/>
          </p:nvSpPr>
          <p:spPr>
            <a:xfrm>
              <a:off x="3902831" y="0"/>
              <a:ext cx="1300117"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Design collaboration between the two systems</a:t>
              </a:r>
              <a:endParaRPr lang="fr-FR" sz="1200" b="1" dirty="0"/>
            </a:p>
          </p:txBody>
        </p:sp>
      </p:grpSp>
      <p:sp>
        <p:nvSpPr>
          <p:cNvPr id="23" name="Rounded Rectangle 22"/>
          <p:cNvSpPr/>
          <p:nvPr/>
        </p:nvSpPr>
        <p:spPr bwMode="auto">
          <a:xfrm>
            <a:off x="3886200" y="3963988"/>
            <a:ext cx="1143000" cy="642937"/>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nchor="ctr" anchorCtr="1"/>
          <a:lstStyle/>
          <a:p>
            <a:pPr algn="ctr" eaLnBrk="0" hangingPunct="0">
              <a:spcBef>
                <a:spcPct val="50000"/>
              </a:spcBef>
              <a:defRPr/>
            </a:pPr>
            <a:r>
              <a:rPr lang="fr-FR" sz="1050" b="1" dirty="0">
                <a:solidFill>
                  <a:schemeClr val="bg1"/>
                </a:solidFill>
                <a:cs typeface="+mn-cs"/>
              </a:rPr>
              <a:t>ENOVIA </a:t>
            </a:r>
            <a:br>
              <a:rPr lang="fr-FR" sz="1050" b="1" dirty="0">
                <a:solidFill>
                  <a:schemeClr val="bg1"/>
                </a:solidFill>
                <a:cs typeface="+mn-cs"/>
              </a:rPr>
            </a:br>
            <a:r>
              <a:rPr lang="fr-FR" sz="1050" b="1" dirty="0">
                <a:solidFill>
                  <a:schemeClr val="bg1"/>
                </a:solidFill>
                <a:cs typeface="+mn-cs"/>
              </a:rPr>
              <a:t>VPM Central</a:t>
            </a:r>
          </a:p>
        </p:txBody>
      </p:sp>
      <p:sp>
        <p:nvSpPr>
          <p:cNvPr id="49160" name="Rounded Rectangle 60"/>
          <p:cNvSpPr>
            <a:spLocks noChangeArrowheads="1"/>
          </p:cNvSpPr>
          <p:nvPr/>
        </p:nvSpPr>
        <p:spPr bwMode="auto">
          <a:xfrm>
            <a:off x="3910013" y="3581400"/>
            <a:ext cx="1119187" cy="292100"/>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sp>
        <p:nvSpPr>
          <p:cNvPr id="40" name="Rounded Rectangle 60"/>
          <p:cNvSpPr>
            <a:spLocks noChangeArrowheads="1"/>
          </p:cNvSpPr>
          <p:nvPr/>
        </p:nvSpPr>
        <p:spPr bwMode="auto">
          <a:xfrm>
            <a:off x="2819400" y="3962400"/>
            <a:ext cx="977900" cy="666750"/>
          </a:xfrm>
          <a:prstGeom prst="roundRect">
            <a:avLst>
              <a:gd name="adj" fmla="val 16667"/>
            </a:avLst>
          </a:prstGeom>
          <a:solidFill>
            <a:srgbClr val="FF990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defRPr/>
            </a:pPr>
            <a:r>
              <a:rPr lang="fr-FR" sz="1100" b="1" dirty="0">
                <a:solidFill>
                  <a:schemeClr val="accent4"/>
                </a:solidFill>
                <a:cs typeface="+mn-cs"/>
              </a:rPr>
              <a:t>ENOVIA</a:t>
            </a:r>
            <a:br>
              <a:rPr lang="fr-FR" sz="1100" b="1" dirty="0">
                <a:solidFill>
                  <a:schemeClr val="accent4"/>
                </a:solidFill>
                <a:cs typeface="+mn-cs"/>
              </a:rPr>
            </a:br>
            <a:r>
              <a:rPr lang="fr-FR" sz="1100" b="1" dirty="0">
                <a:solidFill>
                  <a:schemeClr val="accent4"/>
                </a:solidFill>
                <a:cs typeface="+mn-cs"/>
              </a:rPr>
              <a:t>Designer central</a:t>
            </a:r>
          </a:p>
        </p:txBody>
      </p:sp>
      <p:sp>
        <p:nvSpPr>
          <p:cNvPr id="47" name="Rounded Rectangle 60"/>
          <p:cNvSpPr>
            <a:spLocks noChangeArrowheads="1"/>
          </p:cNvSpPr>
          <p:nvPr/>
        </p:nvSpPr>
        <p:spPr bwMode="auto">
          <a:xfrm>
            <a:off x="2819400" y="4724400"/>
            <a:ext cx="2209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sp>
        <p:nvSpPr>
          <p:cNvPr id="58" name="Flowchart: Magnetic Disk 52 V4/V5"/>
          <p:cNvSpPr>
            <a:spLocks noChangeArrowheads="1"/>
          </p:cNvSpPr>
          <p:nvPr/>
        </p:nvSpPr>
        <p:spPr bwMode="auto">
          <a:xfrm>
            <a:off x="457200" y="3873500"/>
            <a:ext cx="650875" cy="762000"/>
          </a:xfrm>
          <a:prstGeom prst="flowChartMagneticDisk">
            <a:avLst/>
          </a:prstGeom>
          <a:solidFill>
            <a:schemeClr val="bg1">
              <a:lumMod val="85000"/>
              <a:alpha val="52000"/>
            </a:schemeClr>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bg1">
                    <a:lumMod val="65000"/>
                  </a:schemeClr>
                </a:solidFill>
                <a:cs typeface="+mn-cs"/>
              </a:rPr>
              <a:t>V4/V5 files</a:t>
            </a:r>
          </a:p>
        </p:txBody>
      </p:sp>
      <p:sp>
        <p:nvSpPr>
          <p:cNvPr id="67" name="Rounded Rectangle 60"/>
          <p:cNvSpPr>
            <a:spLocks noChangeArrowheads="1"/>
          </p:cNvSpPr>
          <p:nvPr/>
        </p:nvSpPr>
        <p:spPr bwMode="auto">
          <a:xfrm>
            <a:off x="2819400" y="3962400"/>
            <a:ext cx="977900" cy="666750"/>
          </a:xfrm>
          <a:prstGeom prst="roundRect">
            <a:avLst>
              <a:gd name="adj" fmla="val 16667"/>
            </a:avLst>
          </a:prstGeom>
          <a:solidFill>
            <a:srgbClr val="00FF00"/>
          </a:solidFill>
          <a:ln w="9525" algn="ctr">
            <a:solidFill>
              <a:schemeClr val="bg1"/>
            </a:solidFill>
            <a:round/>
            <a:headEnd/>
            <a:tailEnd type="arrow" w="med" len="med"/>
          </a:ln>
        </p:spPr>
        <p:txBody>
          <a:bodyPr lIns="90000" tIns="46800" rIns="108000" bIns="46800">
            <a:spAutoFit/>
          </a:bodyPr>
          <a:lstStyle/>
          <a:p>
            <a:pPr algn="ctr" eaLnBrk="0" hangingPunct="0">
              <a:spcBef>
                <a:spcPct val="50000"/>
              </a:spcBef>
              <a:defRPr/>
            </a:pPr>
            <a:r>
              <a:rPr lang="fr-FR" sz="1100" b="1" dirty="0">
                <a:solidFill>
                  <a:schemeClr val="accent4"/>
                </a:solidFill>
                <a:cs typeface="+mn-cs"/>
              </a:rPr>
              <a:t>ENOVIA</a:t>
            </a:r>
            <a:br>
              <a:rPr lang="fr-FR" sz="1100" b="1" dirty="0">
                <a:solidFill>
                  <a:schemeClr val="accent4"/>
                </a:solidFill>
                <a:cs typeface="+mn-cs"/>
              </a:rPr>
            </a:br>
            <a:r>
              <a:rPr lang="fr-FR" sz="1100" b="1" dirty="0">
                <a:solidFill>
                  <a:schemeClr val="accent4"/>
                </a:solidFill>
                <a:cs typeface="+mn-cs"/>
              </a:rPr>
              <a:t>Designer Central</a:t>
            </a:r>
          </a:p>
        </p:txBody>
      </p:sp>
      <p:sp>
        <p:nvSpPr>
          <p:cNvPr id="50" name="Left-Right Arrow 49"/>
          <p:cNvSpPr/>
          <p:nvPr/>
        </p:nvSpPr>
        <p:spPr>
          <a:xfrm>
            <a:off x="3621088" y="4125913"/>
            <a:ext cx="457200" cy="304800"/>
          </a:xfrm>
          <a:prstGeom prst="leftRightArrow">
            <a:avLst/>
          </a:prstGeom>
          <a:solidFill>
            <a:schemeClr val="accent6">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ounded Rectangle 60: CATIA V4/V5"/>
          <p:cNvSpPr>
            <a:spLocks noChangeArrowheads="1"/>
          </p:cNvSpPr>
          <p:nvPr/>
        </p:nvSpPr>
        <p:spPr bwMode="auto">
          <a:xfrm>
            <a:off x="2743200" y="3581400"/>
            <a:ext cx="1119188" cy="292100"/>
          </a:xfrm>
          <a:prstGeom prst="roundRect">
            <a:avLst>
              <a:gd name="adj" fmla="val 16667"/>
            </a:avLst>
          </a:prstGeom>
          <a:solidFill>
            <a:srgbClr val="00FF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smtClean="0"/>
              <a:t>Content</a:t>
            </a:r>
          </a:p>
        </p:txBody>
      </p:sp>
      <p:sp>
        <p:nvSpPr>
          <p:cNvPr id="20482" name="Content Placeholder 2"/>
          <p:cNvSpPr>
            <a:spLocks noGrp="1"/>
          </p:cNvSpPr>
          <p:nvPr>
            <p:ph idx="1"/>
          </p:nvPr>
        </p:nvSpPr>
        <p:spPr>
          <a:xfrm>
            <a:off x="679450" y="782638"/>
            <a:ext cx="8229600" cy="5770562"/>
          </a:xfrm>
        </p:spPr>
        <p:txBody>
          <a:bodyPr/>
          <a:lstStyle/>
          <a:p>
            <a:pPr eaLnBrk="1" hangingPunct="1"/>
            <a:r>
              <a:rPr lang="en-US" smtClean="0"/>
              <a:t>Key Messages on V6 Transition</a:t>
            </a:r>
          </a:p>
          <a:p>
            <a:pPr eaLnBrk="1" hangingPunct="1"/>
            <a:r>
              <a:rPr lang="en-US" smtClean="0"/>
              <a:t>Customer Typology and Supported Scenarios</a:t>
            </a:r>
          </a:p>
          <a:p>
            <a:pPr eaLnBrk="1" hangingPunct="1"/>
            <a:r>
              <a:rPr lang="en-US" smtClean="0"/>
              <a:t>Early Adopters</a:t>
            </a:r>
          </a:p>
          <a:p>
            <a:pPr eaLnBrk="1" hangingPunct="1"/>
            <a:r>
              <a:rPr lang="en-US" smtClean="0"/>
              <a:t>Key Take Aways</a:t>
            </a:r>
          </a:p>
          <a:p>
            <a:pPr eaLnBrk="1" hangingPunct="1">
              <a:buFontTx/>
              <a:buNone/>
            </a:pPr>
            <a:endParaRPr lang="en-US"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ChangeArrowheads="1"/>
          </p:cNvSpPr>
          <p:nvPr/>
        </p:nvSpPr>
        <p:spPr bwMode="auto">
          <a:xfrm>
            <a:off x="0" y="1352749"/>
            <a:ext cx="9144000" cy="2209800"/>
          </a:xfrm>
          <a:prstGeom prst="rect">
            <a:avLst/>
          </a:prstGeom>
          <a:gradFill flip="none" rotWithShape="1">
            <a:gsLst>
              <a:gs pos="100000">
                <a:schemeClr val="bg1">
                  <a:alpha val="60000"/>
                </a:schemeClr>
              </a:gs>
              <a:gs pos="50000">
                <a:srgbClr val="3399FF">
                  <a:tint val="44500"/>
                  <a:satMod val="160000"/>
                </a:srgbClr>
              </a:gs>
              <a:gs pos="100000">
                <a:srgbClr val="3399FF">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CATIA V6 &amp; ENOVIA VPM Central</a:t>
            </a:r>
            <a:endParaRPr lang="en-US" sz="1600" b="1" dirty="0">
              <a:ea typeface="ＭＳ Ｐゴシック" pitchFamily="34" charset="-128"/>
            </a:endParaRPr>
          </a:p>
        </p:txBody>
      </p:sp>
      <p:sp>
        <p:nvSpPr>
          <p:cNvPr id="506883" name="Rectangle 3"/>
          <p:cNvSpPr>
            <a:spLocks noChangeArrowheads="1"/>
          </p:cNvSpPr>
          <p:nvPr/>
        </p:nvSpPr>
        <p:spPr bwMode="auto">
          <a:xfrm>
            <a:off x="0" y="3562548"/>
            <a:ext cx="9144000" cy="2685851"/>
          </a:xfrm>
          <a:prstGeom prst="rect">
            <a:avLst/>
          </a:prstGeom>
          <a:gradFill flip="none" rotWithShape="1">
            <a:gsLst>
              <a:gs pos="100000">
                <a:schemeClr val="bg1">
                  <a:alpha val="60000"/>
                </a:schemeClr>
              </a:gs>
              <a:gs pos="50000">
                <a:srgbClr val="FF9900">
                  <a:tint val="44500"/>
                  <a:satMod val="160000"/>
                </a:srgbClr>
              </a:gs>
              <a:gs pos="100000">
                <a:srgbClr val="FF9900">
                  <a:tint val="23500"/>
                  <a:satMod val="160000"/>
                </a:srgbClr>
              </a:gs>
            </a:gsLst>
            <a:lin ang="5400000" scaled="1"/>
            <a:tileRect/>
          </a:gradFill>
          <a:ln w="9525" algn="ctr">
            <a:noFill/>
            <a:round/>
            <a:headEnd/>
            <a:tailEnd type="arrow" w="med" len="med"/>
          </a:ln>
        </p:spPr>
        <p:txBody>
          <a:bodyPr lIns="90000" tIns="46800" rIns="36000" bIns="46800" anchor="b" anchorCtr="1"/>
          <a:lstStyle/>
          <a:p>
            <a:pPr algn="ctr" eaLnBrk="0" hangingPunct="0">
              <a:spcBef>
                <a:spcPct val="50000"/>
              </a:spcBef>
              <a:defRPr/>
            </a:pPr>
            <a:endParaRPr lang="en-US" sz="1100" b="1" dirty="0">
              <a:solidFill>
                <a:schemeClr val="accent4"/>
              </a:solidFill>
              <a:cs typeface="+mn-cs"/>
            </a:endParaRPr>
          </a:p>
          <a:p>
            <a:pPr algn="ctr" eaLnBrk="0" hangingPunct="0">
              <a:spcBef>
                <a:spcPct val="50000"/>
              </a:spcBef>
              <a:defRPr/>
            </a:pPr>
            <a:endParaRPr lang="en-US" sz="1100" b="1" dirty="0">
              <a:solidFill>
                <a:schemeClr val="accent4"/>
              </a:solidFill>
              <a:cs typeface="+mn-cs"/>
            </a:endParaRPr>
          </a:p>
          <a:p>
            <a:pPr algn="ctr" eaLnBrk="0" hangingPunct="0">
              <a:spcBef>
                <a:spcPct val="50000"/>
              </a:spcBef>
              <a:defRPr/>
            </a:pPr>
            <a:endParaRPr lang="en-US" sz="1100" b="1" dirty="0">
              <a:solidFill>
                <a:schemeClr val="accent4"/>
              </a:solidFill>
              <a:cs typeface="+mn-cs"/>
            </a:endParaRPr>
          </a:p>
          <a:p>
            <a:pPr algn="ctr" eaLnBrk="0" hangingPunct="0">
              <a:spcBef>
                <a:spcPct val="50000"/>
              </a:spcBef>
              <a:defRPr/>
            </a:pPr>
            <a:endParaRPr lang="en-US" sz="1100" b="1" dirty="0">
              <a:solidFill>
                <a:schemeClr val="accent4"/>
              </a:solidFill>
              <a:cs typeface="+mn-cs"/>
            </a:endParaRPr>
          </a:p>
          <a:p>
            <a:pPr algn="ctr" eaLnBrk="0" hangingPunct="0">
              <a:spcBef>
                <a:spcPct val="50000"/>
              </a:spcBef>
              <a:defRPr/>
            </a:pPr>
            <a:endParaRPr lang="en-US" sz="1100" b="1" dirty="0">
              <a:solidFill>
                <a:schemeClr val="accent4"/>
              </a:solidFill>
              <a:cs typeface="+mn-cs"/>
            </a:endParaRPr>
          </a:p>
          <a:p>
            <a:pPr algn="ctr" eaLnBrk="0" hangingPunct="0">
              <a:spcBef>
                <a:spcPct val="50000"/>
              </a:spcBef>
              <a:defRPr/>
            </a:pPr>
            <a:endParaRPr lang="en-US" sz="1100" b="1" dirty="0">
              <a:solidFill>
                <a:schemeClr val="accent4"/>
              </a:solidFill>
              <a:cs typeface="+mn-cs"/>
            </a:endParaRPr>
          </a:p>
          <a:p>
            <a:pPr algn="r" eaLnBrk="0" hangingPunct="0">
              <a:spcBef>
                <a:spcPct val="50000"/>
              </a:spcBef>
              <a:defRPr/>
            </a:pPr>
            <a:r>
              <a:rPr lang="en-US" sz="1600" b="1" dirty="0">
                <a:solidFill>
                  <a:schemeClr val="bg1"/>
                </a:solidFill>
                <a:cs typeface="+mn-cs"/>
              </a:rPr>
              <a:t>                                                                                    </a:t>
            </a:r>
            <a:r>
              <a:rPr lang="en-US" sz="1600" b="1" dirty="0">
                <a:cs typeface="+mn-cs"/>
              </a:rPr>
              <a:t>CATIA V4/V5  &amp; ENOVIA Designer Central</a:t>
            </a:r>
          </a:p>
        </p:txBody>
      </p:sp>
      <p:sp>
        <p:nvSpPr>
          <p:cNvPr id="51207" name="Rectangle 65"/>
          <p:cNvSpPr>
            <a:spLocks noGrp="1" noChangeArrowheads="1"/>
          </p:cNvSpPr>
          <p:nvPr>
            <p:ph type="title"/>
          </p:nvPr>
        </p:nvSpPr>
        <p:spPr>
          <a:xfrm>
            <a:off x="768350" y="150813"/>
            <a:ext cx="8375650" cy="450850"/>
          </a:xfrm>
        </p:spPr>
        <p:txBody>
          <a:bodyPr/>
          <a:lstStyle/>
          <a:p>
            <a:pPr eaLnBrk="1" hangingPunct="1"/>
            <a:r>
              <a:rPr lang="en-US" smtClean="0"/>
              <a:t>D- Collaborative Design</a:t>
            </a:r>
          </a:p>
        </p:txBody>
      </p:sp>
      <p:sp>
        <p:nvSpPr>
          <p:cNvPr id="506950" name="AutoShape 70"/>
          <p:cNvSpPr>
            <a:spLocks noChangeArrowheads="1"/>
          </p:cNvSpPr>
          <p:nvPr/>
        </p:nvSpPr>
        <p:spPr bwMode="auto">
          <a:xfrm>
            <a:off x="0" y="3351393"/>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51211" name="Rectangle 87"/>
          <p:cNvSpPr>
            <a:spLocks noChangeArrowheads="1"/>
          </p:cNvSpPr>
          <p:nvPr/>
        </p:nvSpPr>
        <p:spPr bwMode="auto">
          <a:xfrm>
            <a:off x="457200" y="1428750"/>
            <a:ext cx="6746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1</a:t>
            </a:r>
          </a:p>
        </p:txBody>
      </p:sp>
      <p:sp>
        <p:nvSpPr>
          <p:cNvPr id="51212" name="Rectangle 101"/>
          <p:cNvSpPr>
            <a:spLocks noChangeArrowheads="1"/>
          </p:cNvSpPr>
          <p:nvPr/>
        </p:nvSpPr>
        <p:spPr bwMode="auto">
          <a:xfrm>
            <a:off x="533400" y="5924550"/>
            <a:ext cx="5857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2 </a:t>
            </a:r>
          </a:p>
        </p:txBody>
      </p:sp>
      <p:grpSp>
        <p:nvGrpSpPr>
          <p:cNvPr id="2" name="Group 85"/>
          <p:cNvGrpSpPr>
            <a:grpSpLocks/>
          </p:cNvGrpSpPr>
          <p:nvPr/>
        </p:nvGrpSpPr>
        <p:grpSpPr bwMode="auto">
          <a:xfrm>
            <a:off x="2895600" y="1524000"/>
            <a:ext cx="2992438" cy="2190750"/>
            <a:chOff x="1457520" y="1390451"/>
            <a:chExt cx="2992437" cy="2190949"/>
          </a:xfrm>
        </p:grpSpPr>
        <p:sp>
          <p:nvSpPr>
            <p:cNvPr id="67" name="Oval 52"/>
            <p:cNvSpPr>
              <a:spLocks noChangeArrowheads="1"/>
            </p:cNvSpPr>
            <p:nvPr/>
          </p:nvSpPr>
          <p:spPr bwMode="auto">
            <a:xfrm>
              <a:off x="3286319" y="3200365"/>
              <a:ext cx="381000" cy="381035"/>
            </a:xfrm>
            <a:prstGeom prst="ellipse">
              <a:avLst/>
            </a:prstGeom>
            <a:solidFill>
              <a:schemeClr val="accent3"/>
            </a:solidFill>
            <a:ln w="9525" algn="ctr">
              <a:solidFill>
                <a:srgbClr val="120C80"/>
              </a:solidFill>
              <a:round/>
              <a:headEnd/>
              <a:tailEnd/>
            </a:ln>
            <a:effectLst/>
          </p:spPr>
          <p:txBody>
            <a:bodyPr lIns="0" tIns="0" rIns="0" bIns="0" anchor="ctr" anchorCtr="1"/>
            <a:lstStyle/>
            <a:p>
              <a:pPr algn="ctr" eaLnBrk="0" hangingPunct="0">
                <a:spcBef>
                  <a:spcPct val="50000"/>
                </a:spcBef>
                <a:defRPr/>
              </a:pPr>
              <a:r>
                <a:rPr lang="en-GB" b="1" dirty="0">
                  <a:solidFill>
                    <a:srgbClr val="120C80"/>
                  </a:solidFill>
                  <a:cs typeface="+mn-cs"/>
                </a:rPr>
                <a:t>3</a:t>
              </a:r>
            </a:p>
          </p:txBody>
        </p:sp>
        <p:cxnSp>
          <p:nvCxnSpPr>
            <p:cNvPr id="51242" name="AutoShape 112"/>
            <p:cNvCxnSpPr>
              <a:cxnSpLocks noChangeShapeType="1"/>
              <a:stCxn id="51225" idx="6"/>
              <a:endCxn id="67" idx="2"/>
            </p:cNvCxnSpPr>
            <p:nvPr/>
          </p:nvCxnSpPr>
          <p:spPr bwMode="auto">
            <a:xfrm>
              <a:off x="1457520" y="3390900"/>
              <a:ext cx="1828800" cy="1588"/>
            </a:xfrm>
            <a:prstGeom prst="straightConnector1">
              <a:avLst/>
            </a:prstGeom>
            <a:noFill/>
            <a:ln w="28575">
              <a:solidFill>
                <a:schemeClr val="tx1"/>
              </a:solidFill>
              <a:round/>
              <a:headEnd/>
              <a:tailEnd type="triangle" w="med" len="med"/>
            </a:ln>
          </p:spPr>
        </p:cxnSp>
        <p:pic>
          <p:nvPicPr>
            <p:cNvPr id="102" name="Picture 44" descr="PSA2"/>
            <p:cNvPicPr>
              <a:picLocks noChangeAspect="1" noChangeArrowheads="1"/>
            </p:cNvPicPr>
            <p:nvPr/>
          </p:nvPicPr>
          <p:blipFill>
            <a:blip r:embed="rId3" cstate="print"/>
            <a:srcRect/>
            <a:stretch>
              <a:fillRect/>
            </a:stretch>
          </p:blipFill>
          <p:spPr bwMode="auto">
            <a:xfrm>
              <a:off x="3210120" y="1390451"/>
              <a:ext cx="1014840" cy="81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AutoShape 25"/>
            <p:cNvSpPr>
              <a:spLocks noChangeArrowheads="1"/>
            </p:cNvSpPr>
            <p:nvPr/>
          </p:nvSpPr>
          <p:spPr bwMode="auto">
            <a:xfrm>
              <a:off x="2524320" y="2323986"/>
              <a:ext cx="1925637" cy="819224"/>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GB" sz="1050" b="1" dirty="0">
                  <a:solidFill>
                    <a:srgbClr val="120C80"/>
                  </a:solidFill>
                </a:rPr>
                <a:t> Modify V6 data with V4/V5 geometry in context</a:t>
              </a:r>
            </a:p>
            <a:p>
              <a:pPr eaLnBrk="0" hangingPunct="0">
                <a:buFont typeface="Arial" pitchFamily="34" charset="0"/>
                <a:buChar char="•"/>
                <a:defRPr/>
              </a:pPr>
              <a:r>
                <a:rPr lang="en-GB" sz="1050" b="1" dirty="0">
                  <a:solidFill>
                    <a:srgbClr val="120C80"/>
                  </a:solidFill>
                </a:rPr>
                <a:t> V4/V5 geometry cannot be modified</a:t>
              </a:r>
            </a:p>
          </p:txBody>
        </p:sp>
      </p:grpSp>
      <p:grpSp>
        <p:nvGrpSpPr>
          <p:cNvPr id="3" name="Group 84"/>
          <p:cNvGrpSpPr>
            <a:grpSpLocks/>
          </p:cNvGrpSpPr>
          <p:nvPr/>
        </p:nvGrpSpPr>
        <p:grpSpPr bwMode="auto">
          <a:xfrm>
            <a:off x="6705600" y="1657350"/>
            <a:ext cx="2362200" cy="2057400"/>
            <a:chOff x="4886520" y="1514948"/>
            <a:chExt cx="2362200" cy="2057400"/>
          </a:xfrm>
        </p:grpSpPr>
        <p:sp>
          <p:nvSpPr>
            <p:cNvPr id="51237" name="Oval 53"/>
            <p:cNvSpPr>
              <a:spLocks noChangeArrowheads="1"/>
            </p:cNvSpPr>
            <p:nvPr/>
          </p:nvSpPr>
          <p:spPr bwMode="auto">
            <a:xfrm>
              <a:off x="6029520" y="319134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5</a:t>
              </a:r>
            </a:p>
          </p:txBody>
        </p:sp>
        <p:cxnSp>
          <p:nvCxnSpPr>
            <p:cNvPr id="51238" name="AutoShape 112"/>
            <p:cNvCxnSpPr>
              <a:cxnSpLocks noChangeShapeType="1"/>
              <a:stCxn id="51232" idx="6"/>
              <a:endCxn id="51237" idx="2"/>
            </p:cNvCxnSpPr>
            <p:nvPr/>
          </p:nvCxnSpPr>
          <p:spPr bwMode="auto">
            <a:xfrm>
              <a:off x="4886520" y="3381848"/>
              <a:ext cx="1143000" cy="1588"/>
            </a:xfrm>
            <a:prstGeom prst="straightConnector1">
              <a:avLst/>
            </a:prstGeom>
            <a:noFill/>
            <a:ln w="28575">
              <a:solidFill>
                <a:schemeClr val="tx1"/>
              </a:solidFill>
              <a:round/>
              <a:headEnd/>
              <a:tailEnd type="triangle" w="med" len="med"/>
            </a:ln>
          </p:spPr>
        </p:cxnSp>
        <p:pic>
          <p:nvPicPr>
            <p:cNvPr id="74" name="Picture 115" descr="PSA4"/>
            <p:cNvPicPr>
              <a:picLocks noChangeAspect="1" noChangeArrowheads="1"/>
            </p:cNvPicPr>
            <p:nvPr/>
          </p:nvPicPr>
          <p:blipFill>
            <a:blip r:embed="rId4"/>
            <a:srcRect/>
            <a:stretch>
              <a:fillRect/>
            </a:stretch>
          </p:blipFill>
          <p:spPr bwMode="auto">
            <a:xfrm>
              <a:off x="5724720" y="1514948"/>
              <a:ext cx="982169" cy="785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0" name="AutoShape 41"/>
            <p:cNvSpPr>
              <a:spLocks noChangeArrowheads="1"/>
            </p:cNvSpPr>
            <p:nvPr/>
          </p:nvSpPr>
          <p:spPr bwMode="auto">
            <a:xfrm>
              <a:off x="5115120" y="2353148"/>
              <a:ext cx="2133600" cy="8191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Contextual V6 designs, or linked drawings, are updated according to V4/V5 changes (on-demand / automatic)</a:t>
              </a:r>
            </a:p>
          </p:txBody>
        </p:sp>
      </p:grpSp>
      <p:pic>
        <p:nvPicPr>
          <p:cNvPr id="51215" name="Picture 32" descr="Picture8.png"/>
          <p:cNvPicPr>
            <a:picLocks noChangeAspect="1"/>
          </p:cNvPicPr>
          <p:nvPr/>
        </p:nvPicPr>
        <p:blipFill>
          <a:blip r:embed="rId5"/>
          <a:srcRect/>
          <a:stretch>
            <a:fillRect/>
          </a:stretch>
        </p:blipFill>
        <p:spPr bwMode="auto">
          <a:xfrm>
            <a:off x="-171450" y="5695950"/>
            <a:ext cx="781050" cy="781050"/>
          </a:xfrm>
          <a:prstGeom prst="rect">
            <a:avLst/>
          </a:prstGeom>
          <a:noFill/>
          <a:ln w="9525">
            <a:noFill/>
            <a:miter lim="800000"/>
            <a:headEnd/>
            <a:tailEnd/>
          </a:ln>
        </p:spPr>
      </p:pic>
      <p:pic>
        <p:nvPicPr>
          <p:cNvPr id="51216" name="Picture 33" descr="Picture9.png"/>
          <p:cNvPicPr>
            <a:picLocks noChangeAspect="1"/>
          </p:cNvPicPr>
          <p:nvPr/>
        </p:nvPicPr>
        <p:blipFill>
          <a:blip r:embed="rId6"/>
          <a:srcRect/>
          <a:stretch>
            <a:fillRect/>
          </a:stretch>
        </p:blipFill>
        <p:spPr bwMode="auto">
          <a:xfrm>
            <a:off x="-152400" y="1276350"/>
            <a:ext cx="781050" cy="781050"/>
          </a:xfrm>
          <a:prstGeom prst="rect">
            <a:avLst/>
          </a:prstGeom>
          <a:noFill/>
          <a:ln w="9525">
            <a:noFill/>
            <a:miter lim="800000"/>
            <a:headEnd/>
            <a:tailEnd/>
          </a:ln>
        </p:spPr>
      </p:pic>
      <p:grpSp>
        <p:nvGrpSpPr>
          <p:cNvPr id="4" name="Group 83"/>
          <p:cNvGrpSpPr>
            <a:grpSpLocks/>
          </p:cNvGrpSpPr>
          <p:nvPr/>
        </p:nvGrpSpPr>
        <p:grpSpPr bwMode="auto">
          <a:xfrm>
            <a:off x="5105400" y="3333750"/>
            <a:ext cx="2362200" cy="2362200"/>
            <a:chOff x="6162480" y="3162300"/>
            <a:chExt cx="2362200" cy="2362697"/>
          </a:xfrm>
        </p:grpSpPr>
        <p:cxnSp>
          <p:nvCxnSpPr>
            <p:cNvPr id="51229" name="AutoShape 112"/>
            <p:cNvCxnSpPr>
              <a:cxnSpLocks noChangeShapeType="1"/>
              <a:stCxn id="67" idx="6"/>
              <a:endCxn id="51232" idx="2"/>
            </p:cNvCxnSpPr>
            <p:nvPr/>
          </p:nvCxnSpPr>
          <p:spPr bwMode="auto">
            <a:xfrm>
              <a:off x="6162480" y="3352800"/>
              <a:ext cx="1219200" cy="1588"/>
            </a:xfrm>
            <a:prstGeom prst="straightConnector1">
              <a:avLst/>
            </a:prstGeom>
            <a:noFill/>
            <a:ln w="28575">
              <a:solidFill>
                <a:schemeClr val="tx1"/>
              </a:solidFill>
              <a:round/>
              <a:headEnd/>
              <a:tailEnd type="triangle" w="med" len="med"/>
            </a:ln>
          </p:spPr>
        </p:cxnSp>
        <p:grpSp>
          <p:nvGrpSpPr>
            <p:cNvPr id="51230" name="Group 82"/>
            <p:cNvGrpSpPr>
              <a:grpSpLocks/>
            </p:cNvGrpSpPr>
            <p:nvPr/>
          </p:nvGrpSpPr>
          <p:grpSpPr bwMode="auto">
            <a:xfrm>
              <a:off x="6695880" y="3162300"/>
              <a:ext cx="1828800" cy="2362697"/>
              <a:chOff x="6695880" y="3162300"/>
              <a:chExt cx="1828800" cy="2362697"/>
            </a:xfrm>
          </p:grpSpPr>
          <p:sp>
            <p:nvSpPr>
              <p:cNvPr id="54" name="AutoShape 51"/>
              <p:cNvSpPr>
                <a:spLocks noChangeArrowheads="1"/>
              </p:cNvSpPr>
              <p:nvPr/>
            </p:nvSpPr>
            <p:spPr bwMode="auto">
              <a:xfrm>
                <a:off x="6695880" y="3679934"/>
                <a:ext cx="1828800" cy="641485"/>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Modifications are stored into V6 </a:t>
                </a:r>
                <a:r>
                  <a:rPr lang="en-US" sz="1050" b="1" dirty="0">
                    <a:solidFill>
                      <a:srgbClr val="120C80"/>
                    </a:solidFill>
                  </a:rPr>
                  <a:t>through ENOVIA Designer Central</a:t>
                </a:r>
              </a:p>
            </p:txBody>
          </p:sp>
          <p:sp>
            <p:nvSpPr>
              <p:cNvPr id="51232" name="Oval 39"/>
              <p:cNvSpPr>
                <a:spLocks noChangeArrowheads="1"/>
              </p:cNvSpPr>
              <p:nvPr/>
            </p:nvSpPr>
            <p:spPr bwMode="auto">
              <a:xfrm>
                <a:off x="7381680" y="316230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4</a:t>
                </a:r>
              </a:p>
            </p:txBody>
          </p:sp>
          <p:grpSp>
            <p:nvGrpSpPr>
              <p:cNvPr id="51233" name="Group 53"/>
              <p:cNvGrpSpPr>
                <a:grpSpLocks/>
              </p:cNvGrpSpPr>
              <p:nvPr/>
            </p:nvGrpSpPr>
            <p:grpSpPr bwMode="auto">
              <a:xfrm>
                <a:off x="7000860" y="4534397"/>
                <a:ext cx="1219200" cy="990600"/>
                <a:chOff x="3351" y="3320"/>
                <a:chExt cx="671" cy="537"/>
              </a:xfrm>
            </p:grpSpPr>
            <p:pic>
              <p:nvPicPr>
                <p:cNvPr id="43" name="Picture 54" descr="PSA3"/>
                <p:cNvPicPr>
                  <a:picLocks noChangeAspect="1" noChangeArrowheads="1"/>
                </p:cNvPicPr>
                <p:nvPr/>
              </p:nvPicPr>
              <p:blipFill>
                <a:blip r:embed="rId7" cstate="print"/>
                <a:srcRect/>
                <a:stretch>
                  <a:fillRect/>
                </a:stretch>
              </p:blipFill>
              <p:spPr bwMode="auto">
                <a:xfrm>
                  <a:off x="3351" y="3320"/>
                  <a:ext cx="671" cy="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6" name="Picture 55" descr="PSA2"/>
                <p:cNvPicPr>
                  <a:picLocks noChangeAspect="1" noChangeArrowheads="1"/>
                </p:cNvPicPr>
                <p:nvPr/>
              </p:nvPicPr>
              <p:blipFill>
                <a:blip r:embed="rId8">
                  <a:clrChange>
                    <a:clrFrom>
                      <a:srgbClr val="00264D"/>
                    </a:clrFrom>
                    <a:clrTo>
                      <a:srgbClr val="00264D">
                        <a:alpha val="0"/>
                      </a:srgbClr>
                    </a:clrTo>
                  </a:clrChange>
                </a:blip>
                <a:srcRect l="13586" t="23584" r="11627" b="24196"/>
                <a:stretch>
                  <a:fillRect/>
                </a:stretch>
              </p:blipFill>
              <p:spPr bwMode="auto">
                <a:xfrm>
                  <a:off x="3370" y="3462"/>
                  <a:ext cx="611" cy="341"/>
                </a:xfrm>
                <a:prstGeom prst="rect">
                  <a:avLst/>
                </a:prstGeom>
                <a:noFill/>
                <a:ln w="9525">
                  <a:noFill/>
                  <a:miter lim="800000"/>
                  <a:headEnd/>
                  <a:tailEnd/>
                </a:ln>
              </p:spPr>
            </p:pic>
          </p:grpSp>
          <p:pic>
            <p:nvPicPr>
              <p:cNvPr id="51234" name="Picture 59" descr="Image2"/>
              <p:cNvPicPr>
                <a:picLocks noChangeAspect="1" noChangeArrowheads="1"/>
              </p:cNvPicPr>
              <p:nvPr/>
            </p:nvPicPr>
            <p:blipFill>
              <a:blip r:embed="rId9"/>
              <a:srcRect/>
              <a:stretch>
                <a:fillRect/>
              </a:stretch>
            </p:blipFill>
            <p:spPr bwMode="auto">
              <a:xfrm>
                <a:off x="7849110" y="4457700"/>
                <a:ext cx="512763" cy="792163"/>
              </a:xfrm>
              <a:prstGeom prst="rect">
                <a:avLst/>
              </a:prstGeom>
              <a:noFill/>
              <a:ln w="9525">
                <a:noFill/>
                <a:miter lim="800000"/>
                <a:headEnd/>
                <a:tailEnd/>
              </a:ln>
            </p:spPr>
          </p:pic>
        </p:grpSp>
      </p:grpSp>
      <p:sp>
        <p:nvSpPr>
          <p:cNvPr id="51218" name="Rectangle 49"/>
          <p:cNvSpPr>
            <a:spLocks noChangeArrowheads="1"/>
          </p:cNvSpPr>
          <p:nvPr/>
        </p:nvSpPr>
        <p:spPr bwMode="auto">
          <a:xfrm>
            <a:off x="735013" y="646113"/>
            <a:ext cx="8408987" cy="400050"/>
          </a:xfrm>
          <a:prstGeom prst="rect">
            <a:avLst/>
          </a:prstGeom>
          <a:noFill/>
          <a:ln w="9525">
            <a:noFill/>
            <a:miter lim="800000"/>
            <a:headEnd/>
            <a:tailEnd/>
          </a:ln>
        </p:spPr>
        <p:txBody>
          <a:bodyPr>
            <a:spAutoFit/>
          </a:bodyPr>
          <a:lstStyle/>
          <a:p>
            <a:r>
              <a:rPr lang="it-IT" sz="2000" b="1">
                <a:solidFill>
                  <a:srgbClr val="FF0000"/>
                </a:solidFill>
              </a:rPr>
              <a:t>Collaborative Design:</a:t>
            </a:r>
            <a:r>
              <a:rPr lang="en-US" sz="2000" b="1">
                <a:solidFill>
                  <a:srgbClr val="FF0000"/>
                </a:solidFill>
              </a:rPr>
              <a:t> V6 Design as ‘Master‘</a:t>
            </a:r>
            <a:endParaRPr lang="it-IT" sz="2000" b="1">
              <a:solidFill>
                <a:srgbClr val="FF0000"/>
              </a:solidFill>
            </a:endParaRPr>
          </a:p>
        </p:txBody>
      </p:sp>
      <p:sp>
        <p:nvSpPr>
          <p:cNvPr id="52" name="AutoShape 9"/>
          <p:cNvSpPr>
            <a:spLocks noChangeArrowheads="1"/>
          </p:cNvSpPr>
          <p:nvPr/>
        </p:nvSpPr>
        <p:spPr bwMode="auto">
          <a:xfrm>
            <a:off x="127000" y="3813175"/>
            <a:ext cx="1701800" cy="6413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US" sz="1050" b="1" dirty="0">
                <a:solidFill>
                  <a:srgbClr val="120C80"/>
                </a:solidFill>
              </a:rPr>
              <a:t>Publish CATIA V4/V5 data to V6 via ENOVIA Designer Central </a:t>
            </a:r>
          </a:p>
        </p:txBody>
      </p:sp>
      <p:sp>
        <p:nvSpPr>
          <p:cNvPr id="55" name="Oval 12"/>
          <p:cNvSpPr>
            <a:spLocks noChangeArrowheads="1"/>
          </p:cNvSpPr>
          <p:nvPr/>
        </p:nvSpPr>
        <p:spPr bwMode="auto">
          <a:xfrm>
            <a:off x="762000" y="333375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pic>
        <p:nvPicPr>
          <p:cNvPr id="57" name="Picture 58"/>
          <p:cNvPicPr>
            <a:picLocks noChangeAspect="1" noChangeArrowheads="1"/>
          </p:cNvPicPr>
          <p:nvPr/>
        </p:nvPicPr>
        <p:blipFill>
          <a:blip r:embed="rId10" cstate="print"/>
          <a:srcRect/>
          <a:stretch>
            <a:fillRect/>
          </a:stretch>
        </p:blipFill>
        <p:spPr bwMode="auto">
          <a:xfrm>
            <a:off x="533400" y="4572000"/>
            <a:ext cx="1239641"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roup 86"/>
          <p:cNvGrpSpPr>
            <a:grpSpLocks/>
          </p:cNvGrpSpPr>
          <p:nvPr/>
        </p:nvGrpSpPr>
        <p:grpSpPr bwMode="auto">
          <a:xfrm>
            <a:off x="1143000" y="1657350"/>
            <a:ext cx="2514600" cy="2057400"/>
            <a:chOff x="85921" y="1493280"/>
            <a:chExt cx="2514600" cy="2057400"/>
          </a:xfrm>
        </p:grpSpPr>
        <p:sp>
          <p:nvSpPr>
            <p:cNvPr id="51225" name="Oval 12"/>
            <p:cNvSpPr>
              <a:spLocks noChangeArrowheads="1"/>
            </p:cNvSpPr>
            <p:nvPr/>
          </p:nvSpPr>
          <p:spPr bwMode="auto">
            <a:xfrm>
              <a:off x="1457521" y="316968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2</a:t>
              </a:r>
            </a:p>
          </p:txBody>
        </p:sp>
        <p:pic>
          <p:nvPicPr>
            <p:cNvPr id="101" name="Picture 43" descr="PSA"/>
            <p:cNvPicPr>
              <a:picLocks noChangeAspect="1" noChangeArrowheads="1"/>
            </p:cNvPicPr>
            <p:nvPr/>
          </p:nvPicPr>
          <p:blipFill>
            <a:blip r:embed="rId11"/>
            <a:srcRect/>
            <a:stretch>
              <a:fillRect/>
            </a:stretch>
          </p:blipFill>
          <p:spPr bwMode="auto">
            <a:xfrm>
              <a:off x="1152721" y="1493280"/>
              <a:ext cx="990600" cy="792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1227" name="AutoShape 112"/>
            <p:cNvCxnSpPr>
              <a:cxnSpLocks noChangeShapeType="1"/>
              <a:stCxn id="55" idx="6"/>
              <a:endCxn id="51225" idx="2"/>
            </p:cNvCxnSpPr>
            <p:nvPr/>
          </p:nvCxnSpPr>
          <p:spPr bwMode="auto">
            <a:xfrm>
              <a:off x="85921" y="3360180"/>
              <a:ext cx="1371600" cy="1588"/>
            </a:xfrm>
            <a:prstGeom prst="straightConnector1">
              <a:avLst/>
            </a:prstGeom>
            <a:noFill/>
            <a:ln w="28575">
              <a:solidFill>
                <a:schemeClr val="tx1"/>
              </a:solidFill>
              <a:round/>
              <a:headEnd/>
              <a:tailEnd type="triangle" w="med" len="med"/>
            </a:ln>
          </p:spPr>
        </p:cxnSp>
        <p:sp>
          <p:nvSpPr>
            <p:cNvPr id="59" name="AutoShape 38"/>
            <p:cNvSpPr>
              <a:spLocks noChangeArrowheads="1"/>
            </p:cNvSpPr>
            <p:nvPr/>
          </p:nvSpPr>
          <p:spPr bwMode="auto">
            <a:xfrm>
              <a:off x="552646" y="2407680"/>
              <a:ext cx="2047875" cy="6413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GB" sz="1050" b="1" dirty="0">
                  <a:solidFill>
                    <a:srgbClr val="120C80"/>
                  </a:solidFill>
                </a:rPr>
                <a:t> Build complete assembly</a:t>
              </a:r>
            </a:p>
            <a:p>
              <a:pPr eaLnBrk="0" hangingPunct="0">
                <a:buFont typeface="Arial" pitchFamily="34" charset="0"/>
                <a:buChar char="•"/>
                <a:defRPr/>
              </a:pPr>
              <a:r>
                <a:rPr lang="en-GB" sz="1050" b="1" dirty="0">
                  <a:solidFill>
                    <a:srgbClr val="120C80"/>
                  </a:solidFill>
                </a:rPr>
                <a:t>Search and visualize a mixed V4/V5/V6 product structure</a:t>
              </a:r>
            </a:p>
          </p:txBody>
        </p:sp>
      </p:grpSp>
      <p:sp>
        <p:nvSpPr>
          <p:cNvPr id="38" name="Right Arrow 37"/>
          <p:cNvSpPr/>
          <p:nvPr/>
        </p:nvSpPr>
        <p:spPr>
          <a:xfrm>
            <a:off x="1881188" y="3790950"/>
            <a:ext cx="3810000" cy="762000"/>
          </a:xfrm>
          <a:prstGeom prst="rightArrow">
            <a:avLst/>
          </a:prstGeom>
          <a:solidFill>
            <a:schemeClr val="accent3"/>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p>
        </p:txBody>
      </p:sp>
      <p:sp>
        <p:nvSpPr>
          <p:cNvPr id="39" name="TextBox 38"/>
          <p:cNvSpPr txBox="1">
            <a:spLocks noChangeArrowheads="1"/>
          </p:cNvSpPr>
          <p:nvPr/>
        </p:nvSpPr>
        <p:spPr bwMode="auto">
          <a:xfrm>
            <a:off x="2014538" y="4016375"/>
            <a:ext cx="2998787" cy="307975"/>
          </a:xfrm>
          <a:prstGeom prst="rect">
            <a:avLst/>
          </a:prstGeom>
          <a:noFill/>
          <a:ln w="9525">
            <a:noFill/>
            <a:miter lim="800000"/>
            <a:headEnd/>
            <a:tailEnd/>
          </a:ln>
        </p:spPr>
        <p:txBody>
          <a:bodyPr wrap="none">
            <a:spAutoFit/>
          </a:bodyPr>
          <a:lstStyle/>
          <a:p>
            <a:r>
              <a:rPr lang="en-US" sz="1400" b="1">
                <a:solidFill>
                  <a:srgbClr val="FF0000"/>
                </a:solidFill>
              </a:rPr>
              <a:t>Design continues in CATIA V4/V5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38" grpId="0" animBg="1"/>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Elbow Connector 82"/>
          <p:cNvCxnSpPr>
            <a:cxnSpLocks noChangeShapeType="1"/>
            <a:stCxn id="77" idx="4"/>
            <a:endCxn id="72" idx="4"/>
          </p:cNvCxnSpPr>
          <p:nvPr/>
        </p:nvCxnSpPr>
        <p:spPr bwMode="auto">
          <a:xfrm rot="5400000">
            <a:off x="4460082" y="-1339056"/>
            <a:ext cx="1587" cy="6632575"/>
          </a:xfrm>
          <a:prstGeom prst="bentConnector3">
            <a:avLst>
              <a:gd name="adj1" fmla="val 300467074"/>
            </a:avLst>
          </a:prstGeom>
          <a:noFill/>
          <a:ln w="38100" algn="ctr">
            <a:solidFill>
              <a:srgbClr val="FF0000"/>
            </a:solidFill>
            <a:round/>
            <a:headEnd/>
            <a:tailEnd type="arrow" w="med" len="med"/>
          </a:ln>
        </p:spPr>
      </p:cxnSp>
      <p:pic>
        <p:nvPicPr>
          <p:cNvPr id="192515" name="Picture 53" descr="v6"/>
          <p:cNvPicPr>
            <a:picLocks noChangeAspect="1" noChangeArrowheads="1"/>
          </p:cNvPicPr>
          <p:nvPr/>
        </p:nvPicPr>
        <p:blipFill>
          <a:blip r:embed="rId3"/>
          <a:srcRect/>
          <a:stretch>
            <a:fillRect/>
          </a:stretch>
        </p:blipFill>
        <p:spPr bwMode="auto">
          <a:xfrm>
            <a:off x="898525" y="3176588"/>
            <a:ext cx="1549400" cy="1501775"/>
          </a:xfrm>
          <a:prstGeom prst="rect">
            <a:avLst/>
          </a:prstGeom>
          <a:noFill/>
          <a:ln w="9525">
            <a:noFill/>
            <a:miter lim="800000"/>
            <a:headEnd/>
            <a:tailEnd/>
          </a:ln>
        </p:spPr>
      </p:pic>
      <p:sp>
        <p:nvSpPr>
          <p:cNvPr id="14341" name="AutoShape 9"/>
          <p:cNvSpPr>
            <a:spLocks noChangeArrowheads="1"/>
          </p:cNvSpPr>
          <p:nvPr/>
        </p:nvSpPr>
        <p:spPr bwMode="auto">
          <a:xfrm>
            <a:off x="76200" y="3733800"/>
            <a:ext cx="720725" cy="503238"/>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Assy</a:t>
            </a:r>
          </a:p>
        </p:txBody>
      </p:sp>
      <p:sp>
        <p:nvSpPr>
          <p:cNvPr id="14342" name="AutoShape 10"/>
          <p:cNvSpPr>
            <a:spLocks noChangeArrowheads="1"/>
          </p:cNvSpPr>
          <p:nvPr/>
        </p:nvSpPr>
        <p:spPr bwMode="auto">
          <a:xfrm>
            <a:off x="571500" y="4202113"/>
            <a:ext cx="720725" cy="503237"/>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Part</a:t>
            </a:r>
          </a:p>
        </p:txBody>
      </p:sp>
      <p:sp>
        <p:nvSpPr>
          <p:cNvPr id="14343" name="AutoShape 11"/>
          <p:cNvSpPr>
            <a:spLocks noChangeArrowheads="1"/>
          </p:cNvSpPr>
          <p:nvPr/>
        </p:nvSpPr>
        <p:spPr bwMode="auto">
          <a:xfrm>
            <a:off x="571500" y="4776788"/>
            <a:ext cx="720725" cy="503237"/>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Part</a:t>
            </a:r>
          </a:p>
        </p:txBody>
      </p:sp>
      <p:cxnSp>
        <p:nvCxnSpPr>
          <p:cNvPr id="14344" name="AutoShape 12"/>
          <p:cNvCxnSpPr>
            <a:cxnSpLocks noChangeShapeType="1"/>
            <a:stCxn id="14341" idx="2"/>
            <a:endCxn id="14342" idx="1"/>
          </p:cNvCxnSpPr>
          <p:nvPr/>
        </p:nvCxnSpPr>
        <p:spPr bwMode="auto">
          <a:xfrm rot="16200000" flipH="1">
            <a:off x="395288" y="4278313"/>
            <a:ext cx="217487" cy="134937"/>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cxnSp>
        <p:nvCxnSpPr>
          <p:cNvPr id="14345" name="AutoShape 13"/>
          <p:cNvCxnSpPr>
            <a:cxnSpLocks noChangeShapeType="1"/>
            <a:stCxn id="14341" idx="2"/>
            <a:endCxn id="14343" idx="1"/>
          </p:cNvCxnSpPr>
          <p:nvPr/>
        </p:nvCxnSpPr>
        <p:spPr bwMode="auto">
          <a:xfrm rot="16200000" flipH="1">
            <a:off x="107951" y="4565650"/>
            <a:ext cx="792162" cy="134937"/>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46" name="AutoShape 14"/>
          <p:cNvSpPr>
            <a:spLocks noChangeArrowheads="1"/>
          </p:cNvSpPr>
          <p:nvPr/>
        </p:nvSpPr>
        <p:spPr bwMode="auto">
          <a:xfrm>
            <a:off x="1484313" y="4454525"/>
            <a:ext cx="576262" cy="395288"/>
          </a:xfrm>
          <a:prstGeom prst="flowChartProcess">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3D Shape</a:t>
            </a:r>
          </a:p>
          <a:p>
            <a:pPr algn="ctr" eaLnBrk="0" hangingPunct="0">
              <a:spcBef>
                <a:spcPct val="50000"/>
              </a:spcBef>
              <a:defRPr/>
            </a:pPr>
            <a:r>
              <a:rPr lang="fr-FR" sz="800" b="1">
                <a:solidFill>
                  <a:srgbClr val="120C80"/>
                </a:solidFill>
                <a:latin typeface="Arial" pitchFamily="34" charset="0"/>
                <a:cs typeface="+mn-cs"/>
              </a:rPr>
              <a:t>feature</a:t>
            </a:r>
          </a:p>
        </p:txBody>
      </p:sp>
      <p:cxnSp>
        <p:nvCxnSpPr>
          <p:cNvPr id="14347" name="AutoShape 15"/>
          <p:cNvCxnSpPr>
            <a:cxnSpLocks noChangeShapeType="1"/>
            <a:stCxn id="14342" idx="3"/>
            <a:endCxn id="14346" idx="1"/>
          </p:cNvCxnSpPr>
          <p:nvPr/>
        </p:nvCxnSpPr>
        <p:spPr bwMode="auto">
          <a:xfrm>
            <a:off x="1292225" y="4454525"/>
            <a:ext cx="192088" cy="198438"/>
          </a:xfrm>
          <a:prstGeom prst="bentConnector3">
            <a:avLst>
              <a:gd name="adj1" fmla="val 49588"/>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48" name="AutoShape 16"/>
          <p:cNvSpPr>
            <a:spLocks noChangeArrowheads="1"/>
          </p:cNvSpPr>
          <p:nvPr/>
        </p:nvSpPr>
        <p:spPr bwMode="auto">
          <a:xfrm>
            <a:off x="1484313" y="5064125"/>
            <a:ext cx="576262" cy="395288"/>
          </a:xfrm>
          <a:prstGeom prst="flowChartProcess">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3D Shape</a:t>
            </a:r>
          </a:p>
          <a:p>
            <a:pPr algn="ctr" eaLnBrk="0" hangingPunct="0">
              <a:spcBef>
                <a:spcPct val="50000"/>
              </a:spcBef>
              <a:defRPr/>
            </a:pPr>
            <a:r>
              <a:rPr lang="fr-FR" sz="800" b="1">
                <a:solidFill>
                  <a:srgbClr val="120C80"/>
                </a:solidFill>
                <a:latin typeface="Arial" pitchFamily="34" charset="0"/>
                <a:cs typeface="+mn-cs"/>
              </a:rPr>
              <a:t>feature</a:t>
            </a:r>
          </a:p>
        </p:txBody>
      </p:sp>
      <p:cxnSp>
        <p:nvCxnSpPr>
          <p:cNvPr id="14349" name="AutoShape 17"/>
          <p:cNvCxnSpPr>
            <a:cxnSpLocks noChangeShapeType="1"/>
            <a:stCxn id="14343" idx="3"/>
            <a:endCxn id="14348" idx="1"/>
          </p:cNvCxnSpPr>
          <p:nvPr/>
        </p:nvCxnSpPr>
        <p:spPr bwMode="auto">
          <a:xfrm>
            <a:off x="1292225" y="5029200"/>
            <a:ext cx="192088" cy="233363"/>
          </a:xfrm>
          <a:prstGeom prst="bentConnector3">
            <a:avLst>
              <a:gd name="adj1" fmla="val 49588"/>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50" name="Rectangle 18"/>
          <p:cNvSpPr>
            <a:spLocks noChangeArrowheads="1"/>
          </p:cNvSpPr>
          <p:nvPr/>
        </p:nvSpPr>
        <p:spPr bwMode="auto">
          <a:xfrm>
            <a:off x="436563" y="1119188"/>
            <a:ext cx="1468437" cy="374650"/>
          </a:xfrm>
          <a:prstGeom prst="round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anchor="ctr">
            <a:spAutoFit/>
          </a:bodyPr>
          <a:lstStyle/>
          <a:p>
            <a:pPr algn="ctr" eaLnBrk="0" hangingPunct="0">
              <a:spcBef>
                <a:spcPct val="50000"/>
              </a:spcBef>
              <a:defRPr/>
            </a:pPr>
            <a:r>
              <a:rPr lang="fr-FR" sz="1100" b="1">
                <a:solidFill>
                  <a:schemeClr val="tx1"/>
                </a:solidFill>
              </a:rPr>
              <a:t>Context done by OEM in V6</a:t>
            </a:r>
          </a:p>
        </p:txBody>
      </p:sp>
      <p:sp>
        <p:nvSpPr>
          <p:cNvPr id="14391" name="AutoShape 20"/>
          <p:cNvSpPr>
            <a:spLocks noChangeArrowheads="1"/>
          </p:cNvSpPr>
          <p:nvPr/>
        </p:nvSpPr>
        <p:spPr bwMode="auto">
          <a:xfrm>
            <a:off x="2460625" y="3762375"/>
            <a:ext cx="976313" cy="360363"/>
          </a:xfrm>
          <a:prstGeom prst="flowChartPreparation">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CATProduct</a:t>
            </a:r>
          </a:p>
        </p:txBody>
      </p:sp>
      <p:cxnSp>
        <p:nvCxnSpPr>
          <p:cNvPr id="14392" name="AutoShape 21"/>
          <p:cNvCxnSpPr>
            <a:cxnSpLocks noChangeShapeType="1"/>
            <a:stCxn id="14391" idx="2"/>
            <a:endCxn id="14394" idx="1"/>
          </p:cNvCxnSpPr>
          <p:nvPr/>
        </p:nvCxnSpPr>
        <p:spPr bwMode="auto">
          <a:xfrm rot="16200000" flipH="1">
            <a:off x="2854326" y="4217987"/>
            <a:ext cx="341312" cy="150813"/>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cxnSp>
        <p:nvCxnSpPr>
          <p:cNvPr id="14393" name="AutoShape 22"/>
          <p:cNvCxnSpPr>
            <a:cxnSpLocks noChangeShapeType="1"/>
            <a:stCxn id="14391" idx="2"/>
            <a:endCxn id="14395" idx="1"/>
          </p:cNvCxnSpPr>
          <p:nvPr/>
        </p:nvCxnSpPr>
        <p:spPr bwMode="auto">
          <a:xfrm rot="16200000" flipH="1">
            <a:off x="2601913" y="4470400"/>
            <a:ext cx="846137" cy="150813"/>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94" name="AutoShape 23"/>
          <p:cNvSpPr>
            <a:spLocks noChangeArrowheads="1"/>
          </p:cNvSpPr>
          <p:nvPr/>
        </p:nvSpPr>
        <p:spPr bwMode="auto">
          <a:xfrm>
            <a:off x="3100388" y="4265613"/>
            <a:ext cx="703262" cy="395287"/>
          </a:xfrm>
          <a:prstGeom prst="flowChartProcess">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dirty="0">
                <a:solidFill>
                  <a:srgbClr val="120C80"/>
                </a:solidFill>
                <a:latin typeface="Arial" pitchFamily="34" charset="0"/>
                <a:cs typeface="+mn-cs"/>
              </a:rPr>
              <a:t>OEM </a:t>
            </a:r>
            <a:r>
              <a:rPr lang="fr-FR" sz="800" b="1" dirty="0" err="1">
                <a:solidFill>
                  <a:srgbClr val="120C80"/>
                </a:solidFill>
                <a:latin typeface="Arial" pitchFamily="34" charset="0"/>
                <a:cs typeface="+mn-cs"/>
              </a:rPr>
              <a:t>CATPart</a:t>
            </a:r>
            <a:endParaRPr lang="fr-FR" sz="800" b="1" dirty="0">
              <a:solidFill>
                <a:srgbClr val="120C80"/>
              </a:solidFill>
              <a:latin typeface="Arial" pitchFamily="34" charset="0"/>
              <a:cs typeface="+mn-cs"/>
            </a:endParaRPr>
          </a:p>
          <a:p>
            <a:pPr algn="ctr" eaLnBrk="0" hangingPunct="0">
              <a:spcBef>
                <a:spcPct val="50000"/>
              </a:spcBef>
              <a:defRPr/>
            </a:pPr>
            <a:r>
              <a:rPr lang="fr-FR" sz="800" b="1" dirty="0">
                <a:solidFill>
                  <a:srgbClr val="120C80"/>
                </a:solidFill>
                <a:latin typeface="Arial" pitchFamily="34" charset="0"/>
                <a:cs typeface="+mn-cs"/>
              </a:rPr>
              <a:t>import</a:t>
            </a:r>
          </a:p>
        </p:txBody>
      </p:sp>
      <p:sp>
        <p:nvSpPr>
          <p:cNvPr id="14395" name="AutoShape 24"/>
          <p:cNvSpPr>
            <a:spLocks noChangeArrowheads="1"/>
          </p:cNvSpPr>
          <p:nvPr/>
        </p:nvSpPr>
        <p:spPr bwMode="auto">
          <a:xfrm>
            <a:off x="3100388" y="4770438"/>
            <a:ext cx="703262" cy="395287"/>
          </a:xfrm>
          <a:prstGeom prst="flowChartProcess">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dirty="0">
                <a:solidFill>
                  <a:srgbClr val="120C80"/>
                </a:solidFill>
                <a:latin typeface="Arial" pitchFamily="34" charset="0"/>
                <a:cs typeface="+mn-cs"/>
              </a:rPr>
              <a:t>OEM </a:t>
            </a:r>
            <a:r>
              <a:rPr lang="fr-FR" sz="800" b="1" dirty="0" err="1">
                <a:solidFill>
                  <a:srgbClr val="120C80"/>
                </a:solidFill>
                <a:latin typeface="Arial" pitchFamily="34" charset="0"/>
                <a:cs typeface="+mn-cs"/>
              </a:rPr>
              <a:t>CATPart</a:t>
            </a:r>
            <a:endParaRPr lang="fr-FR" sz="800" b="1" dirty="0">
              <a:solidFill>
                <a:srgbClr val="120C80"/>
              </a:solidFill>
              <a:latin typeface="Arial" pitchFamily="34" charset="0"/>
              <a:cs typeface="+mn-cs"/>
            </a:endParaRPr>
          </a:p>
          <a:p>
            <a:pPr algn="ctr" eaLnBrk="0" hangingPunct="0">
              <a:spcBef>
                <a:spcPct val="50000"/>
              </a:spcBef>
              <a:defRPr/>
            </a:pPr>
            <a:r>
              <a:rPr lang="fr-FR" sz="800" b="1" dirty="0">
                <a:solidFill>
                  <a:srgbClr val="120C80"/>
                </a:solidFill>
                <a:latin typeface="Arial" pitchFamily="34" charset="0"/>
                <a:cs typeface="+mn-cs"/>
              </a:rPr>
              <a:t>Import</a:t>
            </a:r>
          </a:p>
        </p:txBody>
      </p:sp>
      <p:sp>
        <p:nvSpPr>
          <p:cNvPr id="14398" name="Rectangle 27"/>
          <p:cNvSpPr>
            <a:spLocks noChangeArrowheads="1"/>
          </p:cNvSpPr>
          <p:nvPr/>
        </p:nvSpPr>
        <p:spPr bwMode="auto">
          <a:xfrm>
            <a:off x="2438400" y="1119188"/>
            <a:ext cx="1708150" cy="374650"/>
          </a:xfrm>
          <a:prstGeom prst="round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anchor="ctr">
            <a:spAutoFit/>
          </a:bodyPr>
          <a:lstStyle/>
          <a:p>
            <a:pPr algn="ctr" eaLnBrk="0" hangingPunct="0">
              <a:spcBef>
                <a:spcPct val="50000"/>
              </a:spcBef>
              <a:defRPr/>
            </a:pPr>
            <a:r>
              <a:rPr lang="fr-FR" sz="1100" b="1">
                <a:solidFill>
                  <a:schemeClr val="tx1"/>
                </a:solidFill>
              </a:rPr>
              <a:t>And sent to the supplier who works in V5</a:t>
            </a:r>
          </a:p>
        </p:txBody>
      </p:sp>
      <p:sp>
        <p:nvSpPr>
          <p:cNvPr id="14370" name="AutoShape 33"/>
          <p:cNvSpPr>
            <a:spLocks noChangeArrowheads="1"/>
          </p:cNvSpPr>
          <p:nvPr/>
        </p:nvSpPr>
        <p:spPr bwMode="auto">
          <a:xfrm>
            <a:off x="6988175" y="3692525"/>
            <a:ext cx="720725" cy="503238"/>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Assy</a:t>
            </a:r>
          </a:p>
        </p:txBody>
      </p:sp>
      <p:sp>
        <p:nvSpPr>
          <p:cNvPr id="14371" name="AutoShape 34"/>
          <p:cNvSpPr>
            <a:spLocks noChangeArrowheads="1"/>
          </p:cNvSpPr>
          <p:nvPr/>
        </p:nvSpPr>
        <p:spPr bwMode="auto">
          <a:xfrm>
            <a:off x="7483475" y="4160838"/>
            <a:ext cx="720725" cy="503237"/>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Part</a:t>
            </a:r>
          </a:p>
        </p:txBody>
      </p:sp>
      <p:sp>
        <p:nvSpPr>
          <p:cNvPr id="14372" name="AutoShape 35"/>
          <p:cNvSpPr>
            <a:spLocks noChangeArrowheads="1"/>
          </p:cNvSpPr>
          <p:nvPr/>
        </p:nvSpPr>
        <p:spPr bwMode="auto">
          <a:xfrm>
            <a:off x="7483475" y="4735513"/>
            <a:ext cx="720725" cy="503237"/>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Part</a:t>
            </a:r>
          </a:p>
        </p:txBody>
      </p:sp>
      <p:cxnSp>
        <p:nvCxnSpPr>
          <p:cNvPr id="14373" name="AutoShape 36"/>
          <p:cNvCxnSpPr>
            <a:cxnSpLocks noChangeShapeType="1"/>
            <a:stCxn id="14370" idx="2"/>
            <a:endCxn id="14371" idx="1"/>
          </p:cNvCxnSpPr>
          <p:nvPr/>
        </p:nvCxnSpPr>
        <p:spPr bwMode="auto">
          <a:xfrm rot="16200000" flipH="1">
            <a:off x="7307263" y="4237038"/>
            <a:ext cx="217487" cy="134937"/>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cxnSp>
        <p:nvCxnSpPr>
          <p:cNvPr id="14374" name="AutoShape 37"/>
          <p:cNvCxnSpPr>
            <a:cxnSpLocks noChangeShapeType="1"/>
            <a:stCxn id="14370" idx="2"/>
            <a:endCxn id="14372" idx="1"/>
          </p:cNvCxnSpPr>
          <p:nvPr/>
        </p:nvCxnSpPr>
        <p:spPr bwMode="auto">
          <a:xfrm rot="16200000" flipH="1">
            <a:off x="7019926" y="4524375"/>
            <a:ext cx="792162" cy="134937"/>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75" name="AutoShape 38"/>
          <p:cNvSpPr>
            <a:spLocks noChangeArrowheads="1"/>
          </p:cNvSpPr>
          <p:nvPr/>
        </p:nvSpPr>
        <p:spPr bwMode="auto">
          <a:xfrm>
            <a:off x="8396288" y="4413250"/>
            <a:ext cx="574675" cy="395288"/>
          </a:xfrm>
          <a:prstGeom prst="flowChartProcess">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3D Shape</a:t>
            </a:r>
          </a:p>
          <a:p>
            <a:pPr algn="ctr" eaLnBrk="0" hangingPunct="0">
              <a:spcBef>
                <a:spcPct val="50000"/>
              </a:spcBef>
              <a:defRPr/>
            </a:pPr>
            <a:r>
              <a:rPr lang="fr-FR" sz="800" b="1">
                <a:solidFill>
                  <a:srgbClr val="120C80"/>
                </a:solidFill>
                <a:latin typeface="Arial" pitchFamily="34" charset="0"/>
                <a:cs typeface="+mn-cs"/>
              </a:rPr>
              <a:t>feature</a:t>
            </a:r>
          </a:p>
        </p:txBody>
      </p:sp>
      <p:cxnSp>
        <p:nvCxnSpPr>
          <p:cNvPr id="14376" name="AutoShape 39"/>
          <p:cNvCxnSpPr>
            <a:cxnSpLocks noChangeShapeType="1"/>
            <a:stCxn id="14371" idx="3"/>
            <a:endCxn id="14375" idx="1"/>
          </p:cNvCxnSpPr>
          <p:nvPr/>
        </p:nvCxnSpPr>
        <p:spPr bwMode="auto">
          <a:xfrm>
            <a:off x="8204200" y="4413250"/>
            <a:ext cx="192088" cy="198438"/>
          </a:xfrm>
          <a:prstGeom prst="bentConnector3">
            <a:avLst>
              <a:gd name="adj1" fmla="val 49264"/>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77" name="AutoShape 40"/>
          <p:cNvSpPr>
            <a:spLocks noChangeArrowheads="1"/>
          </p:cNvSpPr>
          <p:nvPr/>
        </p:nvSpPr>
        <p:spPr bwMode="auto">
          <a:xfrm>
            <a:off x="8396288" y="5022850"/>
            <a:ext cx="574675" cy="395288"/>
          </a:xfrm>
          <a:prstGeom prst="flowChartProcess">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3D Shape</a:t>
            </a:r>
          </a:p>
          <a:p>
            <a:pPr algn="ctr" eaLnBrk="0" hangingPunct="0">
              <a:spcBef>
                <a:spcPct val="50000"/>
              </a:spcBef>
              <a:defRPr/>
            </a:pPr>
            <a:r>
              <a:rPr lang="fr-FR" sz="800" b="1">
                <a:solidFill>
                  <a:srgbClr val="120C80"/>
                </a:solidFill>
                <a:latin typeface="Arial" pitchFamily="34" charset="0"/>
                <a:cs typeface="+mn-cs"/>
              </a:rPr>
              <a:t>feature</a:t>
            </a:r>
          </a:p>
        </p:txBody>
      </p:sp>
      <p:cxnSp>
        <p:nvCxnSpPr>
          <p:cNvPr id="14378" name="AutoShape 41"/>
          <p:cNvCxnSpPr>
            <a:cxnSpLocks noChangeShapeType="1"/>
            <a:stCxn id="14372" idx="3"/>
            <a:endCxn id="14377" idx="1"/>
          </p:cNvCxnSpPr>
          <p:nvPr/>
        </p:nvCxnSpPr>
        <p:spPr bwMode="auto">
          <a:xfrm>
            <a:off x="8204200" y="4987925"/>
            <a:ext cx="192088" cy="233363"/>
          </a:xfrm>
          <a:prstGeom prst="bentConnector3">
            <a:avLst>
              <a:gd name="adj1" fmla="val 49264"/>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79" name="AutoShape 42"/>
          <p:cNvSpPr>
            <a:spLocks noChangeArrowheads="1"/>
          </p:cNvSpPr>
          <p:nvPr/>
        </p:nvSpPr>
        <p:spPr bwMode="auto">
          <a:xfrm>
            <a:off x="7499350" y="5346700"/>
            <a:ext cx="722313" cy="503238"/>
          </a:xfrm>
          <a:prstGeom prst="flowChartPreparation">
            <a:avLst/>
          </a:prstGeom>
          <a:solidFill>
            <a:srgbClr val="FFC000"/>
          </a:solidFill>
          <a:ln w="9525" algn="ctr">
            <a:solidFill>
              <a:schemeClr val="tx1"/>
            </a:solidFill>
            <a:miter lim="800000"/>
            <a:headEnd/>
            <a:tailEnd/>
          </a:ln>
          <a:effectLst>
            <a:outerShdw blurRad="50800" dist="38100" dir="2700000" algn="tl" rotWithShape="0">
              <a:prstClr val="black"/>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SUP</a:t>
            </a:r>
          </a:p>
          <a:p>
            <a:pPr algn="ctr" eaLnBrk="0" hangingPunct="0">
              <a:spcBef>
                <a:spcPct val="50000"/>
              </a:spcBef>
              <a:defRPr/>
            </a:pPr>
            <a:r>
              <a:rPr lang="fr-FR" sz="1000" b="1">
                <a:solidFill>
                  <a:srgbClr val="120C80"/>
                </a:solidFill>
                <a:latin typeface="Arial" pitchFamily="34" charset="0"/>
                <a:cs typeface="+mn-cs"/>
              </a:rPr>
              <a:t>Drawing</a:t>
            </a:r>
          </a:p>
        </p:txBody>
      </p:sp>
      <p:sp>
        <p:nvSpPr>
          <p:cNvPr id="14380" name="AutoShape 43"/>
          <p:cNvSpPr>
            <a:spLocks noChangeArrowheads="1"/>
          </p:cNvSpPr>
          <p:nvPr/>
        </p:nvSpPr>
        <p:spPr bwMode="auto">
          <a:xfrm>
            <a:off x="8412163" y="5599113"/>
            <a:ext cx="576262" cy="395287"/>
          </a:xfrm>
          <a:prstGeom prst="flowChartProcess">
            <a:avLst/>
          </a:prstGeom>
          <a:solidFill>
            <a:srgbClr val="FFC000"/>
          </a:solidFill>
          <a:ln w="9525" algn="ctr">
            <a:solidFill>
              <a:schemeClr val="tx1"/>
            </a:solidFill>
            <a:miter lim="800000"/>
            <a:headEnd/>
            <a:tailEnd/>
          </a:ln>
          <a:effectLst>
            <a:outerShdw blurRad="50800" dist="38100" dir="2700000" algn="tl" rotWithShape="0">
              <a:prstClr val="black"/>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drawing</a:t>
            </a:r>
          </a:p>
        </p:txBody>
      </p:sp>
      <p:cxnSp>
        <p:nvCxnSpPr>
          <p:cNvPr id="14381" name="AutoShape 44"/>
          <p:cNvCxnSpPr>
            <a:cxnSpLocks noChangeShapeType="1"/>
            <a:stCxn id="14379" idx="3"/>
            <a:endCxn id="14380" idx="1"/>
          </p:cNvCxnSpPr>
          <p:nvPr/>
        </p:nvCxnSpPr>
        <p:spPr bwMode="auto">
          <a:xfrm>
            <a:off x="8221663" y="5599113"/>
            <a:ext cx="190500" cy="198437"/>
          </a:xfrm>
          <a:prstGeom prst="bentConnector3">
            <a:avLst>
              <a:gd name="adj1" fmla="val 49264"/>
            </a:avLst>
          </a:prstGeom>
          <a:noFill/>
          <a:ln w="9525">
            <a:solidFill>
              <a:schemeClr val="tx1"/>
            </a:solidFill>
            <a:miter lim="800000"/>
            <a:headEnd/>
            <a:tailEnd type="triangle" w="med" len="med"/>
          </a:ln>
          <a:effectLst>
            <a:outerShdw blurRad="50800" dist="38100" dir="2700000" algn="tl" rotWithShape="0">
              <a:prstClr val="black"/>
            </a:outerShdw>
          </a:effectLst>
        </p:spPr>
      </p:cxnSp>
      <p:cxnSp>
        <p:nvCxnSpPr>
          <p:cNvPr id="14382" name="AutoShape 45"/>
          <p:cNvCxnSpPr>
            <a:cxnSpLocks noChangeShapeType="1"/>
            <a:stCxn id="14370" idx="2"/>
            <a:endCxn id="14379" idx="1"/>
          </p:cNvCxnSpPr>
          <p:nvPr/>
        </p:nvCxnSpPr>
        <p:spPr bwMode="auto">
          <a:xfrm rot="16200000" flipH="1">
            <a:off x="6723857" y="4822031"/>
            <a:ext cx="1403350" cy="150813"/>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84" name="Freeform 47"/>
          <p:cNvSpPr>
            <a:spLocks/>
          </p:cNvSpPr>
          <p:nvPr/>
        </p:nvSpPr>
        <p:spPr bwMode="auto">
          <a:xfrm>
            <a:off x="8958263" y="5238750"/>
            <a:ext cx="158750" cy="457200"/>
          </a:xfrm>
          <a:custGeom>
            <a:avLst/>
            <a:gdLst>
              <a:gd name="T0" fmla="*/ 6 w 112"/>
              <a:gd name="T1" fmla="*/ 288 h 288"/>
              <a:gd name="T2" fmla="*/ 96 w 112"/>
              <a:gd name="T3" fmla="*/ 198 h 288"/>
              <a:gd name="T4" fmla="*/ 96 w 112"/>
              <a:gd name="T5" fmla="*/ 96 h 288"/>
              <a:gd name="T6" fmla="*/ 0 w 112"/>
              <a:gd name="T7" fmla="*/ 0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6" y="288"/>
                </a:moveTo>
                <a:cubicBezTo>
                  <a:pt x="21" y="273"/>
                  <a:pt x="81" y="230"/>
                  <a:pt x="96" y="198"/>
                </a:cubicBezTo>
                <a:cubicBezTo>
                  <a:pt x="111" y="166"/>
                  <a:pt x="112" y="129"/>
                  <a:pt x="96" y="96"/>
                </a:cubicBezTo>
                <a:cubicBezTo>
                  <a:pt x="80" y="63"/>
                  <a:pt x="20" y="20"/>
                  <a:pt x="0" y="0"/>
                </a:cubicBezTo>
              </a:path>
            </a:pathLst>
          </a:custGeom>
          <a:noFill/>
          <a:ln w="12700">
            <a:solidFill>
              <a:schemeClr val="tx1"/>
            </a:solidFill>
            <a:round/>
            <a:headEnd/>
            <a:tailEnd type="triangle" w="med" len="me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endParaRPr lang="fr-FR" sz="1200" b="1">
              <a:solidFill>
                <a:srgbClr val="120C80"/>
              </a:solidFill>
              <a:latin typeface="Arial" pitchFamily="34" charset="0"/>
              <a:cs typeface="+mn-cs"/>
            </a:endParaRPr>
          </a:p>
        </p:txBody>
      </p:sp>
      <p:sp>
        <p:nvSpPr>
          <p:cNvPr id="14385" name="Rectangle 48"/>
          <p:cNvSpPr>
            <a:spLocks noChangeArrowheads="1"/>
          </p:cNvSpPr>
          <p:nvPr/>
        </p:nvSpPr>
        <p:spPr bwMode="auto">
          <a:xfrm>
            <a:off x="7010400" y="1119188"/>
            <a:ext cx="1490663" cy="374650"/>
          </a:xfrm>
          <a:prstGeom prst="round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anchor="ctr">
            <a:spAutoFit/>
          </a:bodyPr>
          <a:lstStyle/>
          <a:p>
            <a:pPr algn="ctr" eaLnBrk="0" hangingPunct="0">
              <a:spcBef>
                <a:spcPct val="50000"/>
              </a:spcBef>
              <a:defRPr/>
            </a:pPr>
            <a:r>
              <a:rPr lang="fr-FR" sz="1100" b="1">
                <a:solidFill>
                  <a:schemeClr val="tx1"/>
                </a:solidFill>
              </a:rPr>
              <a:t>Data are reimported in V6</a:t>
            </a:r>
          </a:p>
        </p:txBody>
      </p:sp>
      <p:sp>
        <p:nvSpPr>
          <p:cNvPr id="14358" name="AutoShape 54"/>
          <p:cNvSpPr>
            <a:spLocks noChangeArrowheads="1"/>
          </p:cNvSpPr>
          <p:nvPr/>
        </p:nvSpPr>
        <p:spPr bwMode="auto">
          <a:xfrm>
            <a:off x="4572000" y="3762375"/>
            <a:ext cx="977900" cy="360363"/>
          </a:xfrm>
          <a:prstGeom prst="flowChartPreparation">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OEM</a:t>
            </a:r>
          </a:p>
          <a:p>
            <a:pPr algn="ctr" eaLnBrk="0" hangingPunct="0">
              <a:spcBef>
                <a:spcPct val="50000"/>
              </a:spcBef>
              <a:defRPr/>
            </a:pPr>
            <a:r>
              <a:rPr lang="fr-FR" sz="1000" b="1">
                <a:solidFill>
                  <a:srgbClr val="120C80"/>
                </a:solidFill>
                <a:latin typeface="Arial" pitchFamily="34" charset="0"/>
                <a:cs typeface="+mn-cs"/>
              </a:rPr>
              <a:t>CATProduct</a:t>
            </a:r>
          </a:p>
        </p:txBody>
      </p:sp>
      <p:cxnSp>
        <p:nvCxnSpPr>
          <p:cNvPr id="14359" name="AutoShape 55"/>
          <p:cNvCxnSpPr>
            <a:cxnSpLocks noChangeShapeType="1"/>
            <a:stCxn id="14358" idx="2"/>
            <a:endCxn id="14361" idx="1"/>
          </p:cNvCxnSpPr>
          <p:nvPr/>
        </p:nvCxnSpPr>
        <p:spPr bwMode="auto">
          <a:xfrm rot="16200000" flipH="1">
            <a:off x="4965701" y="4217987"/>
            <a:ext cx="341312" cy="150813"/>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cxnSp>
        <p:nvCxnSpPr>
          <p:cNvPr id="14360" name="AutoShape 56"/>
          <p:cNvCxnSpPr>
            <a:cxnSpLocks noChangeShapeType="1"/>
            <a:stCxn id="14358" idx="2"/>
            <a:endCxn id="14362" idx="1"/>
          </p:cNvCxnSpPr>
          <p:nvPr/>
        </p:nvCxnSpPr>
        <p:spPr bwMode="auto">
          <a:xfrm rot="16200000" flipH="1">
            <a:off x="4713288" y="4470400"/>
            <a:ext cx="846137" cy="150813"/>
          </a:xfrm>
          <a:prstGeom prst="bentConnector2">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sp>
        <p:nvSpPr>
          <p:cNvPr id="14361" name="AutoShape 57"/>
          <p:cNvSpPr>
            <a:spLocks noChangeArrowheads="1"/>
          </p:cNvSpPr>
          <p:nvPr/>
        </p:nvSpPr>
        <p:spPr bwMode="auto">
          <a:xfrm>
            <a:off x="5211763" y="4265613"/>
            <a:ext cx="704850" cy="395287"/>
          </a:xfrm>
          <a:prstGeom prst="flowChartProcess">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OEM CATPart</a:t>
            </a:r>
          </a:p>
          <a:p>
            <a:pPr algn="ctr" eaLnBrk="0" hangingPunct="0">
              <a:spcBef>
                <a:spcPct val="50000"/>
              </a:spcBef>
              <a:defRPr/>
            </a:pPr>
            <a:r>
              <a:rPr lang="fr-FR" sz="800" b="1">
                <a:solidFill>
                  <a:srgbClr val="120C80"/>
                </a:solidFill>
                <a:latin typeface="Arial" pitchFamily="34" charset="0"/>
                <a:cs typeface="+mn-cs"/>
              </a:rPr>
              <a:t>import</a:t>
            </a:r>
          </a:p>
        </p:txBody>
      </p:sp>
      <p:sp>
        <p:nvSpPr>
          <p:cNvPr id="14362" name="AutoShape 58"/>
          <p:cNvSpPr>
            <a:spLocks noChangeArrowheads="1"/>
          </p:cNvSpPr>
          <p:nvPr/>
        </p:nvSpPr>
        <p:spPr bwMode="auto">
          <a:xfrm>
            <a:off x="5211763" y="4770438"/>
            <a:ext cx="704850" cy="395287"/>
          </a:xfrm>
          <a:prstGeom prst="flowChartProcess">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r>
              <a:rPr lang="fr-FR" sz="800" b="1">
                <a:solidFill>
                  <a:srgbClr val="120C80"/>
                </a:solidFill>
                <a:latin typeface="Arial" pitchFamily="34" charset="0"/>
                <a:cs typeface="+mn-cs"/>
              </a:rPr>
              <a:t>OEM CATPart</a:t>
            </a:r>
          </a:p>
          <a:p>
            <a:pPr algn="ctr" eaLnBrk="0" hangingPunct="0">
              <a:spcBef>
                <a:spcPct val="50000"/>
              </a:spcBef>
              <a:defRPr/>
            </a:pPr>
            <a:r>
              <a:rPr lang="fr-FR" sz="800" b="1">
                <a:solidFill>
                  <a:srgbClr val="120C80"/>
                </a:solidFill>
                <a:latin typeface="Arial" pitchFamily="34" charset="0"/>
                <a:cs typeface="+mn-cs"/>
              </a:rPr>
              <a:t>import</a:t>
            </a:r>
          </a:p>
        </p:txBody>
      </p:sp>
      <p:sp>
        <p:nvSpPr>
          <p:cNvPr id="14365" name="Freeform 61"/>
          <p:cNvSpPr>
            <a:spLocks/>
          </p:cNvSpPr>
          <p:nvPr/>
        </p:nvSpPr>
        <p:spPr bwMode="auto">
          <a:xfrm>
            <a:off x="5707063" y="4984750"/>
            <a:ext cx="361950" cy="695325"/>
          </a:xfrm>
          <a:custGeom>
            <a:avLst/>
            <a:gdLst>
              <a:gd name="T0" fmla="*/ 0 w 257"/>
              <a:gd name="T1" fmla="*/ 1103828527 h 438"/>
              <a:gd name="T2" fmla="*/ 429327598 w 257"/>
              <a:gd name="T3" fmla="*/ 740925929 h 438"/>
              <a:gd name="T4" fmla="*/ 486969165 w 257"/>
              <a:gd name="T5" fmla="*/ 241935032 h 438"/>
              <a:gd name="T6" fmla="*/ 296156733 w 257"/>
              <a:gd name="T7" fmla="*/ 0 h 438"/>
              <a:gd name="T8" fmla="*/ 0 60000 65536"/>
              <a:gd name="T9" fmla="*/ 0 60000 65536"/>
              <a:gd name="T10" fmla="*/ 0 60000 65536"/>
              <a:gd name="T11" fmla="*/ 0 60000 65536"/>
              <a:gd name="T12" fmla="*/ 0 w 257"/>
              <a:gd name="T13" fmla="*/ 0 h 438"/>
              <a:gd name="T14" fmla="*/ 257 w 257"/>
              <a:gd name="T15" fmla="*/ 438 h 438"/>
            </a:gdLst>
            <a:ahLst/>
            <a:cxnLst>
              <a:cxn ang="T8">
                <a:pos x="T0" y="T1"/>
              </a:cxn>
              <a:cxn ang="T9">
                <a:pos x="T2" y="T3"/>
              </a:cxn>
              <a:cxn ang="T10">
                <a:pos x="T4" y="T5"/>
              </a:cxn>
              <a:cxn ang="T11">
                <a:pos x="T6" y="T7"/>
              </a:cxn>
            </a:cxnLst>
            <a:rect l="T12" t="T13" r="T14" b="T15"/>
            <a:pathLst>
              <a:path w="257" h="438">
                <a:moveTo>
                  <a:pt x="0" y="438"/>
                </a:moveTo>
                <a:cubicBezTo>
                  <a:pt x="36" y="414"/>
                  <a:pt x="175" y="351"/>
                  <a:pt x="216" y="294"/>
                </a:cubicBezTo>
                <a:cubicBezTo>
                  <a:pt x="257" y="237"/>
                  <a:pt x="256" y="145"/>
                  <a:pt x="245" y="96"/>
                </a:cubicBezTo>
                <a:cubicBezTo>
                  <a:pt x="234" y="47"/>
                  <a:pt x="169" y="20"/>
                  <a:pt x="149" y="0"/>
                </a:cubicBezTo>
              </a:path>
            </a:pathLst>
          </a:custGeom>
          <a:noFill/>
          <a:ln w="12700">
            <a:solidFill>
              <a:schemeClr val="tx1"/>
            </a:solidFill>
            <a:round/>
            <a:headEnd/>
            <a:tailEnd type="triangle" w="med" len="med"/>
          </a:ln>
        </p:spPr>
        <p:txBody>
          <a:bodyPr wrap="none" lIns="0" tIns="0" rIns="0" bIns="0" anchor="ctr"/>
          <a:lstStyle/>
          <a:p>
            <a:pPr algn="ctr" eaLnBrk="0" hangingPunct="0">
              <a:spcBef>
                <a:spcPct val="50000"/>
              </a:spcBef>
            </a:pPr>
            <a:endParaRPr lang="fr-FR" sz="1200" b="1">
              <a:solidFill>
                <a:srgbClr val="120C80"/>
              </a:solidFill>
            </a:endParaRPr>
          </a:p>
        </p:txBody>
      </p:sp>
      <p:sp>
        <p:nvSpPr>
          <p:cNvPr id="14367" name="Freeform 63"/>
          <p:cNvSpPr>
            <a:spLocks/>
          </p:cNvSpPr>
          <p:nvPr/>
        </p:nvSpPr>
        <p:spPr bwMode="auto">
          <a:xfrm>
            <a:off x="4849813" y="4175125"/>
            <a:ext cx="255587" cy="1504950"/>
          </a:xfrm>
          <a:custGeom>
            <a:avLst/>
            <a:gdLst>
              <a:gd name="T0" fmla="*/ 360710888 w 181"/>
              <a:gd name="T1" fmla="*/ 2147483647 h 948"/>
              <a:gd name="T2" fmla="*/ 73736141 w 181"/>
              <a:gd name="T3" fmla="*/ 1436489089 h 948"/>
              <a:gd name="T4" fmla="*/ 1992449 w 181"/>
              <a:gd name="T5" fmla="*/ 559474742 h 948"/>
              <a:gd name="T6" fmla="*/ 85693654 w 181"/>
              <a:gd name="T7" fmla="*/ 0 h 948"/>
              <a:gd name="T8" fmla="*/ 0 60000 65536"/>
              <a:gd name="T9" fmla="*/ 0 60000 65536"/>
              <a:gd name="T10" fmla="*/ 0 60000 65536"/>
              <a:gd name="T11" fmla="*/ 0 60000 65536"/>
              <a:gd name="T12" fmla="*/ 0 w 181"/>
              <a:gd name="T13" fmla="*/ 0 h 948"/>
              <a:gd name="T14" fmla="*/ 181 w 181"/>
              <a:gd name="T15" fmla="*/ 948 h 948"/>
            </a:gdLst>
            <a:ahLst/>
            <a:cxnLst>
              <a:cxn ang="T8">
                <a:pos x="T0" y="T1"/>
              </a:cxn>
              <a:cxn ang="T9">
                <a:pos x="T2" y="T3"/>
              </a:cxn>
              <a:cxn ang="T10">
                <a:pos x="T4" y="T5"/>
              </a:cxn>
              <a:cxn ang="T11">
                <a:pos x="T6" y="T7"/>
              </a:cxn>
            </a:cxnLst>
            <a:rect l="T12" t="T13" r="T14" b="T15"/>
            <a:pathLst>
              <a:path w="181" h="948">
                <a:moveTo>
                  <a:pt x="181" y="948"/>
                </a:moveTo>
                <a:cubicBezTo>
                  <a:pt x="157" y="885"/>
                  <a:pt x="67" y="691"/>
                  <a:pt x="37" y="570"/>
                </a:cubicBezTo>
                <a:cubicBezTo>
                  <a:pt x="7" y="449"/>
                  <a:pt x="0" y="317"/>
                  <a:pt x="1" y="222"/>
                </a:cubicBezTo>
                <a:cubicBezTo>
                  <a:pt x="2" y="127"/>
                  <a:pt x="34" y="46"/>
                  <a:pt x="43" y="0"/>
                </a:cubicBezTo>
              </a:path>
            </a:pathLst>
          </a:custGeom>
          <a:noFill/>
          <a:ln w="12700">
            <a:solidFill>
              <a:schemeClr val="tx1"/>
            </a:solidFill>
            <a:round/>
            <a:headEnd/>
            <a:tailEnd type="triangle" w="med" len="med"/>
          </a:ln>
        </p:spPr>
        <p:txBody>
          <a:bodyPr wrap="none" lIns="0" tIns="0" rIns="0" bIns="0" anchor="ctr"/>
          <a:lstStyle/>
          <a:p>
            <a:pPr algn="ctr" eaLnBrk="0" hangingPunct="0">
              <a:spcBef>
                <a:spcPct val="50000"/>
              </a:spcBef>
            </a:pPr>
            <a:endParaRPr lang="fr-FR" sz="1200" b="1">
              <a:solidFill>
                <a:srgbClr val="120C80"/>
              </a:solidFill>
            </a:endParaRPr>
          </a:p>
        </p:txBody>
      </p:sp>
      <p:sp>
        <p:nvSpPr>
          <p:cNvPr id="14368" name="Rectangle 64"/>
          <p:cNvSpPr>
            <a:spLocks noChangeArrowheads="1"/>
          </p:cNvSpPr>
          <p:nvPr/>
        </p:nvSpPr>
        <p:spPr bwMode="auto">
          <a:xfrm>
            <a:off x="4495800" y="838200"/>
            <a:ext cx="1727200" cy="655638"/>
          </a:xfrm>
          <a:prstGeom prst="roundRect">
            <a:avLst/>
          </a:prstGeom>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anchor="ctr">
            <a:spAutoFit/>
          </a:bodyPr>
          <a:lstStyle/>
          <a:p>
            <a:pPr algn="ctr" eaLnBrk="0" hangingPunct="0">
              <a:spcBef>
                <a:spcPct val="50000"/>
              </a:spcBef>
              <a:defRPr/>
            </a:pPr>
            <a:r>
              <a:rPr lang="en-US" sz="1100" b="1">
                <a:solidFill>
                  <a:schemeClr val="tx1"/>
                </a:solidFill>
              </a:rPr>
              <a:t>Supplier adds data:</a:t>
            </a:r>
          </a:p>
          <a:p>
            <a:pPr algn="ctr" eaLnBrk="0" hangingPunct="0">
              <a:spcBef>
                <a:spcPct val="50000"/>
              </a:spcBef>
              <a:defRPr/>
            </a:pPr>
            <a:r>
              <a:rPr lang="en-US" sz="1100" b="1">
                <a:solidFill>
                  <a:schemeClr val="tx1"/>
                </a:solidFill>
              </a:rPr>
              <a:t>Eg: new drawing or new parts</a:t>
            </a:r>
          </a:p>
        </p:txBody>
      </p:sp>
      <p:sp>
        <p:nvSpPr>
          <p:cNvPr id="192555" name="Title 67"/>
          <p:cNvSpPr>
            <a:spLocks noGrp="1"/>
          </p:cNvSpPr>
          <p:nvPr>
            <p:ph type="title" idx="4294967295"/>
          </p:nvPr>
        </p:nvSpPr>
        <p:spPr/>
        <p:txBody>
          <a:bodyPr/>
          <a:lstStyle/>
          <a:p>
            <a:pPr eaLnBrk="1" hangingPunct="1"/>
            <a:r>
              <a:rPr lang="en-US" smtClean="0"/>
              <a:t>D- Collaborative Design : FBDI&amp;CATDwc usage</a:t>
            </a:r>
          </a:p>
        </p:txBody>
      </p:sp>
      <p:sp>
        <p:nvSpPr>
          <p:cNvPr id="69" name="AutoShape 70"/>
          <p:cNvSpPr>
            <a:spLocks noChangeArrowheads="1"/>
          </p:cNvSpPr>
          <p:nvPr/>
        </p:nvSpPr>
        <p:spPr bwMode="auto">
          <a:xfrm>
            <a:off x="0" y="1600200"/>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lgn="ctr" eaLnBrk="0" hangingPunct="0">
              <a:spcBef>
                <a:spcPct val="50000"/>
              </a:spcBef>
              <a:defRPr/>
            </a:pPr>
            <a:endParaRPr lang="en-US" sz="1200" b="1" dirty="0"/>
          </a:p>
        </p:txBody>
      </p:sp>
      <p:cxnSp>
        <p:nvCxnSpPr>
          <p:cNvPr id="70" name="AutoShape 112"/>
          <p:cNvCxnSpPr>
            <a:cxnSpLocks noChangeShapeType="1"/>
            <a:endCxn id="71" idx="2"/>
          </p:cNvCxnSpPr>
          <p:nvPr/>
        </p:nvCxnSpPr>
        <p:spPr bwMode="auto">
          <a:xfrm>
            <a:off x="3429000" y="1785938"/>
            <a:ext cx="1739900" cy="0"/>
          </a:xfrm>
          <a:prstGeom prst="straightConnector1">
            <a:avLst/>
          </a:prstGeom>
          <a:noFill/>
          <a:ln w="28575">
            <a:solidFill>
              <a:schemeClr val="tx1"/>
            </a:solidFill>
            <a:round/>
            <a:headEnd/>
            <a:tailEnd type="triangle" w="med" len="med"/>
          </a:ln>
        </p:spPr>
      </p:cxnSp>
      <p:sp>
        <p:nvSpPr>
          <p:cNvPr id="71" name="Oval 39"/>
          <p:cNvSpPr>
            <a:spLocks noChangeArrowheads="1"/>
          </p:cNvSpPr>
          <p:nvPr/>
        </p:nvSpPr>
        <p:spPr bwMode="auto">
          <a:xfrm>
            <a:off x="5168900" y="1595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sz="1200" b="1">
                <a:solidFill>
                  <a:srgbClr val="120C80"/>
                </a:solidFill>
              </a:rPr>
              <a:t>3</a:t>
            </a:r>
          </a:p>
        </p:txBody>
      </p:sp>
      <p:sp>
        <p:nvSpPr>
          <p:cNvPr id="72" name="Oval 12"/>
          <p:cNvSpPr>
            <a:spLocks noChangeArrowheads="1"/>
          </p:cNvSpPr>
          <p:nvPr/>
        </p:nvSpPr>
        <p:spPr bwMode="auto">
          <a:xfrm>
            <a:off x="952500" y="1595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sz="1200" b="1">
                <a:solidFill>
                  <a:srgbClr val="120C80"/>
                </a:solidFill>
              </a:rPr>
              <a:t>1</a:t>
            </a:r>
          </a:p>
        </p:txBody>
      </p:sp>
      <p:sp>
        <p:nvSpPr>
          <p:cNvPr id="73" name="Oval 52"/>
          <p:cNvSpPr>
            <a:spLocks noChangeArrowheads="1"/>
          </p:cNvSpPr>
          <p:nvPr/>
        </p:nvSpPr>
        <p:spPr bwMode="auto">
          <a:xfrm>
            <a:off x="3048000" y="1595438"/>
            <a:ext cx="381000" cy="381000"/>
          </a:xfrm>
          <a:prstGeom prst="ellipse">
            <a:avLst/>
          </a:prstGeom>
          <a:solidFill>
            <a:schemeClr val="accent3"/>
          </a:solidFill>
          <a:ln w="9525" algn="ctr">
            <a:solidFill>
              <a:srgbClr val="120C80"/>
            </a:solidFill>
            <a:round/>
            <a:headEnd/>
            <a:tailEnd/>
          </a:ln>
          <a:effectLst/>
        </p:spPr>
        <p:txBody>
          <a:bodyPr lIns="0" tIns="0" rIns="0" bIns="0" anchor="ctr" anchorCtr="1"/>
          <a:lstStyle/>
          <a:p>
            <a:pPr algn="ctr" eaLnBrk="0" hangingPunct="0">
              <a:spcBef>
                <a:spcPct val="50000"/>
              </a:spcBef>
              <a:defRPr/>
            </a:pPr>
            <a:r>
              <a:rPr lang="en-GB" sz="1200" b="1" dirty="0">
                <a:solidFill>
                  <a:srgbClr val="120C80"/>
                </a:solidFill>
                <a:latin typeface="Arial" pitchFamily="34" charset="0"/>
                <a:cs typeface="+mn-cs"/>
              </a:rPr>
              <a:t>2</a:t>
            </a:r>
          </a:p>
        </p:txBody>
      </p:sp>
      <p:cxnSp>
        <p:nvCxnSpPr>
          <p:cNvPr id="74" name="AutoShape 112"/>
          <p:cNvCxnSpPr>
            <a:cxnSpLocks noChangeShapeType="1"/>
            <a:stCxn id="72" idx="6"/>
            <a:endCxn id="73" idx="2"/>
          </p:cNvCxnSpPr>
          <p:nvPr/>
        </p:nvCxnSpPr>
        <p:spPr bwMode="auto">
          <a:xfrm>
            <a:off x="1333500" y="1785938"/>
            <a:ext cx="1714500" cy="1587"/>
          </a:xfrm>
          <a:prstGeom prst="straightConnector1">
            <a:avLst/>
          </a:prstGeom>
          <a:noFill/>
          <a:ln w="28575">
            <a:solidFill>
              <a:schemeClr val="tx1"/>
            </a:solidFill>
            <a:round/>
            <a:headEnd/>
            <a:tailEnd type="triangle" w="med" len="med"/>
          </a:ln>
        </p:spPr>
      </p:cxnSp>
      <p:sp>
        <p:nvSpPr>
          <p:cNvPr id="77" name="Oval 13"/>
          <p:cNvSpPr>
            <a:spLocks noChangeArrowheads="1"/>
          </p:cNvSpPr>
          <p:nvPr/>
        </p:nvSpPr>
        <p:spPr bwMode="auto">
          <a:xfrm>
            <a:off x="7586663" y="1595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sz="1200" b="1">
                <a:solidFill>
                  <a:srgbClr val="120C80"/>
                </a:solidFill>
              </a:rPr>
              <a:t>4</a:t>
            </a:r>
          </a:p>
        </p:txBody>
      </p:sp>
      <p:cxnSp>
        <p:nvCxnSpPr>
          <p:cNvPr id="78" name="AutoShape 112"/>
          <p:cNvCxnSpPr>
            <a:cxnSpLocks noChangeShapeType="1"/>
            <a:stCxn id="71" idx="6"/>
            <a:endCxn id="77" idx="2"/>
          </p:cNvCxnSpPr>
          <p:nvPr/>
        </p:nvCxnSpPr>
        <p:spPr bwMode="auto">
          <a:xfrm>
            <a:off x="5549900" y="1785938"/>
            <a:ext cx="2036763" cy="1587"/>
          </a:xfrm>
          <a:prstGeom prst="straightConnector1">
            <a:avLst/>
          </a:prstGeom>
          <a:noFill/>
          <a:ln w="28575">
            <a:solidFill>
              <a:schemeClr val="tx1"/>
            </a:solidFill>
            <a:round/>
            <a:headEnd/>
            <a:tailEnd type="triangle" w="med" len="med"/>
          </a:ln>
        </p:spPr>
      </p:cxnSp>
      <p:cxnSp>
        <p:nvCxnSpPr>
          <p:cNvPr id="63" name="Straight Connector 62"/>
          <p:cNvCxnSpPr/>
          <p:nvPr/>
        </p:nvCxnSpPr>
        <p:spPr>
          <a:xfrm rot="5400000">
            <a:off x="152401" y="4343400"/>
            <a:ext cx="4267200" cy="3175"/>
          </a:xfrm>
          <a:prstGeom prst="line">
            <a:avLst/>
          </a:prstGeom>
          <a:ln>
            <a:solidFill>
              <a:schemeClr val="accent3">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4496594" y="4418806"/>
            <a:ext cx="4267200" cy="1588"/>
          </a:xfrm>
          <a:prstGeom prst="line">
            <a:avLst/>
          </a:prstGeom>
          <a:ln>
            <a:solidFill>
              <a:schemeClr val="accent3">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utoShape 28"/>
          <p:cNvSpPr>
            <a:spLocks noChangeArrowheads="1"/>
          </p:cNvSpPr>
          <p:nvPr/>
        </p:nvSpPr>
        <p:spPr bwMode="auto">
          <a:xfrm>
            <a:off x="276225" y="2286000"/>
            <a:ext cx="1806575" cy="838200"/>
          </a:xfrm>
          <a:prstGeom prst="wedgeRoundRectCallout">
            <a:avLst>
              <a:gd name="adj1" fmla="val 59295"/>
              <a:gd name="adj2" fmla="val 44088"/>
              <a:gd name="adj3" fmla="val 16667"/>
            </a:avLst>
          </a:prstGeom>
          <a:solidFill>
            <a:srgbClr val="99FF99"/>
          </a:solidFill>
          <a:ln>
            <a:headEnd/>
            <a:tailEnd/>
          </a:ln>
        </p:spPr>
        <p:style>
          <a:lnRef idx="3">
            <a:schemeClr val="lt1"/>
          </a:lnRef>
          <a:fillRef idx="1">
            <a:schemeClr val="dk1"/>
          </a:fillRef>
          <a:effectRef idx="1">
            <a:schemeClr val="dk1"/>
          </a:effectRef>
          <a:fontRef idx="minor">
            <a:schemeClr val="lt1"/>
          </a:fontRef>
        </p:style>
        <p:txBody>
          <a:bodyPr lIns="0" tIns="0" rIns="0" bIns="0" anchor="ctr"/>
          <a:lstStyle/>
          <a:p>
            <a:pPr algn="ctr" eaLnBrk="0" hangingPunct="0">
              <a:spcBef>
                <a:spcPct val="50000"/>
              </a:spcBef>
              <a:defRPr/>
            </a:pPr>
            <a:r>
              <a:rPr lang="en-US" sz="1050" b="1" dirty="0">
                <a:solidFill>
                  <a:schemeClr val="tx1"/>
                </a:solidFill>
              </a:rPr>
              <a:t>3D shape are exported as « copy with link »</a:t>
            </a:r>
          </a:p>
          <a:p>
            <a:pPr algn="ctr" eaLnBrk="0" hangingPunct="0">
              <a:spcBef>
                <a:spcPct val="50000"/>
              </a:spcBef>
              <a:defRPr/>
            </a:pPr>
            <a:r>
              <a:rPr lang="en-US" sz="1050" b="1" dirty="0">
                <a:solidFill>
                  <a:schemeClr val="tx1"/>
                </a:solidFill>
              </a:rPr>
              <a:t>Replace mode on data previously carried over</a:t>
            </a:r>
          </a:p>
        </p:txBody>
      </p:sp>
      <p:sp>
        <p:nvSpPr>
          <p:cNvPr id="66" name="AutoShape 60"/>
          <p:cNvSpPr>
            <a:spLocks noChangeArrowheads="1"/>
          </p:cNvSpPr>
          <p:nvPr/>
        </p:nvSpPr>
        <p:spPr bwMode="auto">
          <a:xfrm>
            <a:off x="3341688" y="5619750"/>
            <a:ext cx="1371600" cy="457200"/>
          </a:xfrm>
          <a:prstGeom prst="wedgeRoundRectCallout">
            <a:avLst>
              <a:gd name="adj1" fmla="val 60638"/>
              <a:gd name="adj2" fmla="val -29128"/>
              <a:gd name="adj3" fmla="val 16667"/>
            </a:avLst>
          </a:prstGeom>
          <a:solidFill>
            <a:srgbClr val="99FF99"/>
          </a:solidFill>
          <a:ln>
            <a:headEnd/>
            <a:tailEnd/>
          </a:ln>
        </p:spPr>
        <p:style>
          <a:lnRef idx="3">
            <a:schemeClr val="lt1"/>
          </a:lnRef>
          <a:fillRef idx="1">
            <a:schemeClr val="dk1"/>
          </a:fillRef>
          <a:effectRef idx="1">
            <a:schemeClr val="dk1"/>
          </a:effectRef>
          <a:fontRef idx="minor">
            <a:schemeClr val="lt1"/>
          </a:fontRef>
        </p:style>
        <p:txBody>
          <a:bodyPr lIns="0" tIns="0" rIns="0" bIns="0" anchor="ctr"/>
          <a:lstStyle/>
          <a:p>
            <a:pPr algn="ctr" eaLnBrk="0" hangingPunct="0">
              <a:spcBef>
                <a:spcPct val="50000"/>
              </a:spcBef>
              <a:defRPr/>
            </a:pPr>
            <a:r>
              <a:rPr lang="en-US" sz="1050" b="1" dirty="0">
                <a:solidFill>
                  <a:schemeClr val="tx1"/>
                </a:solidFill>
              </a:rPr>
              <a:t>V5 work in context of V6 data</a:t>
            </a:r>
          </a:p>
        </p:txBody>
      </p:sp>
      <p:sp>
        <p:nvSpPr>
          <p:cNvPr id="14363" name="AutoShape 59"/>
          <p:cNvSpPr>
            <a:spLocks noChangeArrowheads="1"/>
          </p:cNvSpPr>
          <p:nvPr/>
        </p:nvSpPr>
        <p:spPr bwMode="auto">
          <a:xfrm>
            <a:off x="4876800" y="5486400"/>
            <a:ext cx="1071563" cy="395288"/>
          </a:xfrm>
          <a:prstGeom prst="flowChartProcess">
            <a:avLst/>
          </a:prstGeom>
          <a:solidFill>
            <a:schemeClr val="accent6">
              <a:lumMod val="40000"/>
              <a:lumOff val="60000"/>
            </a:schemeClr>
          </a:solidFill>
          <a:ln w="9525" algn="ctr">
            <a:solidFill>
              <a:schemeClr val="tx1"/>
            </a:solidFill>
            <a:miter lim="800000"/>
            <a:headEnd/>
            <a:tailEnd/>
          </a:ln>
        </p:spPr>
        <p:txBody>
          <a:bodyPr wrap="none" lIns="0" tIns="0" rIns="0" bIns="0" anchor="ctr"/>
          <a:lstStyle/>
          <a:p>
            <a:pPr algn="ctr" eaLnBrk="0" hangingPunct="0">
              <a:spcBef>
                <a:spcPct val="50000"/>
              </a:spcBef>
              <a:defRPr/>
            </a:pPr>
            <a:r>
              <a:rPr lang="fr-FR" sz="1000" b="1">
                <a:solidFill>
                  <a:srgbClr val="120C80"/>
                </a:solidFill>
                <a:latin typeface="Arial" pitchFamily="34" charset="0"/>
                <a:cs typeface="+mn-cs"/>
              </a:rPr>
              <a:t>SUP CATDrawing</a:t>
            </a:r>
          </a:p>
        </p:txBody>
      </p:sp>
      <p:sp>
        <p:nvSpPr>
          <p:cNvPr id="67" name="AutoShape 50"/>
          <p:cNvSpPr>
            <a:spLocks noChangeArrowheads="1"/>
          </p:cNvSpPr>
          <p:nvPr/>
        </p:nvSpPr>
        <p:spPr bwMode="auto">
          <a:xfrm>
            <a:off x="4800600" y="2286000"/>
            <a:ext cx="1682750" cy="685800"/>
          </a:xfrm>
          <a:prstGeom prst="wedgeRoundRectCallout">
            <a:avLst>
              <a:gd name="adj1" fmla="val 59182"/>
              <a:gd name="adj2" fmla="val 57720"/>
              <a:gd name="adj3" fmla="val 16667"/>
            </a:avLst>
          </a:prstGeom>
          <a:solidFill>
            <a:srgbClr val="99FF99"/>
          </a:solidFill>
          <a:ln>
            <a:headEnd/>
            <a:tailEnd/>
          </a:ln>
        </p:spPr>
        <p:style>
          <a:lnRef idx="3">
            <a:schemeClr val="lt1"/>
          </a:lnRef>
          <a:fillRef idx="1">
            <a:schemeClr val="dk1"/>
          </a:fillRef>
          <a:effectRef idx="1">
            <a:schemeClr val="dk1"/>
          </a:effectRef>
          <a:fontRef idx="minor">
            <a:schemeClr val="lt1"/>
          </a:fontRef>
        </p:style>
        <p:txBody>
          <a:bodyPr lIns="0" tIns="0" rIns="0" bIns="0" anchor="ctr"/>
          <a:lstStyle/>
          <a:p>
            <a:pPr algn="ctr" eaLnBrk="0" hangingPunct="0">
              <a:spcBef>
                <a:spcPct val="50000"/>
              </a:spcBef>
              <a:defRPr/>
            </a:pPr>
            <a:r>
              <a:rPr lang="en-US" sz="1050" b="1" dirty="0">
                <a:solidFill>
                  <a:schemeClr val="tx1"/>
                </a:solidFill>
              </a:rPr>
              <a:t>FBDI works in replace mode on data already migrated</a:t>
            </a:r>
          </a:p>
        </p:txBody>
      </p:sp>
      <p:sp>
        <p:nvSpPr>
          <p:cNvPr id="75" name="AutoShape 49"/>
          <p:cNvSpPr>
            <a:spLocks noChangeArrowheads="1"/>
          </p:cNvSpPr>
          <p:nvPr/>
        </p:nvSpPr>
        <p:spPr bwMode="auto">
          <a:xfrm>
            <a:off x="6934200" y="6096000"/>
            <a:ext cx="1682750" cy="533400"/>
          </a:xfrm>
          <a:prstGeom prst="wedgeRoundRectCallout">
            <a:avLst>
              <a:gd name="adj1" fmla="val 26052"/>
              <a:gd name="adj2" fmla="val -99262"/>
              <a:gd name="adj3" fmla="val 16667"/>
            </a:avLst>
          </a:prstGeom>
          <a:solidFill>
            <a:srgbClr val="99FF99"/>
          </a:solidFill>
          <a:ln>
            <a:headEnd/>
            <a:tailEnd/>
          </a:ln>
        </p:spPr>
        <p:style>
          <a:lnRef idx="3">
            <a:schemeClr val="lt1"/>
          </a:lnRef>
          <a:fillRef idx="1">
            <a:schemeClr val="dk1"/>
          </a:fillRef>
          <a:effectRef idx="1">
            <a:schemeClr val="dk1"/>
          </a:effectRef>
          <a:fontRef idx="minor">
            <a:schemeClr val="lt1"/>
          </a:fontRef>
        </p:style>
        <p:txBody>
          <a:bodyPr lIns="0" tIns="0" rIns="0" bIns="0" anchor="ctr"/>
          <a:lstStyle/>
          <a:p>
            <a:pPr algn="ctr" eaLnBrk="0" hangingPunct="0">
              <a:spcBef>
                <a:spcPct val="50000"/>
              </a:spcBef>
              <a:defRPr/>
            </a:pPr>
            <a:r>
              <a:rPr lang="en-US" sz="1050" b="1" dirty="0">
                <a:solidFill>
                  <a:schemeClr val="tx1"/>
                </a:solidFill>
              </a:rPr>
              <a:t>Links are automatically rerouted on initial parts</a:t>
            </a:r>
          </a:p>
        </p:txBody>
      </p:sp>
      <p:sp>
        <p:nvSpPr>
          <p:cNvPr id="76" name="AutoShape 25"/>
          <p:cNvSpPr>
            <a:spLocks noChangeArrowheads="1"/>
          </p:cNvSpPr>
          <p:nvPr/>
        </p:nvSpPr>
        <p:spPr bwMode="auto">
          <a:xfrm>
            <a:off x="1981200" y="3044825"/>
            <a:ext cx="639763" cy="614363"/>
          </a:xfrm>
          <a:prstGeom prst="rightArrow">
            <a:avLst>
              <a:gd name="adj1" fmla="val 50000"/>
              <a:gd name="adj2" fmla="val 29307"/>
            </a:avLst>
          </a:prstGeom>
          <a:solidFill>
            <a:srgbClr val="FFCC00"/>
          </a:solidFill>
          <a:ln w="19050" algn="ctr">
            <a:solidFill>
              <a:schemeClr val="tx1"/>
            </a:solidFill>
            <a:miter lim="800000"/>
            <a:headEnd/>
            <a:tailEnd/>
          </a:ln>
        </p:spPr>
        <p:txBody>
          <a:bodyPr wrap="none" lIns="0" tIns="0" rIns="0" bIns="0" anchor="ctr"/>
          <a:lstStyle/>
          <a:p>
            <a:pPr algn="ctr" eaLnBrk="0" hangingPunct="0">
              <a:spcBef>
                <a:spcPct val="50000"/>
              </a:spcBef>
            </a:pPr>
            <a:r>
              <a:rPr lang="fr-FR" sz="800" b="1">
                <a:solidFill>
                  <a:srgbClr val="120C80"/>
                </a:solidFill>
              </a:rPr>
              <a:t>CATDWC</a:t>
            </a:r>
          </a:p>
        </p:txBody>
      </p:sp>
      <p:sp>
        <p:nvSpPr>
          <p:cNvPr id="79" name="AutoShape 46"/>
          <p:cNvSpPr>
            <a:spLocks noChangeArrowheads="1"/>
          </p:cNvSpPr>
          <p:nvPr/>
        </p:nvSpPr>
        <p:spPr bwMode="auto">
          <a:xfrm>
            <a:off x="6299200" y="3044825"/>
            <a:ext cx="639763" cy="614363"/>
          </a:xfrm>
          <a:prstGeom prst="rightArrow">
            <a:avLst>
              <a:gd name="adj1" fmla="val 50000"/>
              <a:gd name="adj2" fmla="val 29288"/>
            </a:avLst>
          </a:prstGeom>
          <a:solidFill>
            <a:srgbClr val="FFCC00"/>
          </a:solidFill>
          <a:ln w="19050" algn="ctr">
            <a:solidFill>
              <a:schemeClr val="tx1"/>
            </a:solidFill>
            <a:miter lim="800000"/>
            <a:headEnd/>
            <a:tailEnd/>
          </a:ln>
        </p:spPr>
        <p:txBody>
          <a:bodyPr wrap="none" lIns="0" tIns="0" rIns="0" bIns="0" anchor="ctr"/>
          <a:lstStyle/>
          <a:p>
            <a:pPr algn="ctr" eaLnBrk="0" hangingPunct="0">
              <a:spcBef>
                <a:spcPct val="50000"/>
              </a:spcBef>
            </a:pPr>
            <a:r>
              <a:rPr lang="fr-FR" sz="800" b="1">
                <a:solidFill>
                  <a:srgbClr val="120C80"/>
                </a:solidFill>
              </a:rPr>
              <a:t>FBDI</a:t>
            </a:r>
          </a:p>
        </p:txBody>
      </p:sp>
      <p:sp>
        <p:nvSpPr>
          <p:cNvPr id="192575" name="Rectangle 2"/>
          <p:cNvSpPr>
            <a:spLocks noChangeArrowheads="1"/>
          </p:cNvSpPr>
          <p:nvPr/>
        </p:nvSpPr>
        <p:spPr bwMode="auto">
          <a:xfrm>
            <a:off x="142875" y="5940425"/>
            <a:ext cx="920750" cy="774700"/>
          </a:xfrm>
          <a:prstGeom prst="rect">
            <a:avLst/>
          </a:prstGeom>
          <a:solidFill>
            <a:schemeClr val="bg1"/>
          </a:solidFill>
          <a:ln w="19050" algn="ctr">
            <a:solidFill>
              <a:schemeClr val="tx1"/>
            </a:solidFill>
            <a:miter lim="800000"/>
            <a:headEnd/>
            <a:tailEnd/>
          </a:ln>
        </p:spPr>
        <p:txBody>
          <a:bodyPr wrap="none" lIns="36000" tIns="0" rIns="0" bIns="0" anchor="ctr"/>
          <a:lstStyle/>
          <a:p>
            <a:pPr eaLnBrk="0" hangingPunct="0">
              <a:spcBef>
                <a:spcPct val="50000"/>
              </a:spcBef>
            </a:pPr>
            <a:r>
              <a:rPr lang="fr-FR" sz="800" b="1">
                <a:solidFill>
                  <a:srgbClr val="120C80"/>
                </a:solidFill>
              </a:rPr>
              <a:t> V6 data</a:t>
            </a:r>
          </a:p>
          <a:p>
            <a:pPr eaLnBrk="0" hangingPunct="0">
              <a:spcBef>
                <a:spcPct val="50000"/>
              </a:spcBef>
            </a:pPr>
            <a:endParaRPr lang="fr-FR" sz="800" b="1">
              <a:solidFill>
                <a:srgbClr val="120C80"/>
              </a:solidFill>
            </a:endParaRPr>
          </a:p>
          <a:p>
            <a:pPr eaLnBrk="0" hangingPunct="0">
              <a:spcBef>
                <a:spcPct val="50000"/>
              </a:spcBef>
            </a:pPr>
            <a:r>
              <a:rPr lang="fr-FR" sz="800" b="1">
                <a:solidFill>
                  <a:srgbClr val="120C80"/>
                </a:solidFill>
              </a:rPr>
              <a:t> V5 data</a:t>
            </a:r>
          </a:p>
        </p:txBody>
      </p:sp>
      <p:sp>
        <p:nvSpPr>
          <p:cNvPr id="80" name="AutoShape 67"/>
          <p:cNvSpPr>
            <a:spLocks noChangeArrowheads="1"/>
          </p:cNvSpPr>
          <p:nvPr/>
        </p:nvSpPr>
        <p:spPr bwMode="auto">
          <a:xfrm>
            <a:off x="682625" y="6383338"/>
            <a:ext cx="320675" cy="215900"/>
          </a:xfrm>
          <a:prstGeom prst="flowChartPreparation">
            <a:avLst/>
          </a:prstGeom>
          <a:solidFill>
            <a:srgbClr val="00B0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endParaRPr lang="en-US" sz="800" b="1">
              <a:solidFill>
                <a:srgbClr val="120C80"/>
              </a:solidFill>
              <a:latin typeface="Arial" pitchFamily="34" charset="0"/>
              <a:cs typeface="+mn-cs"/>
            </a:endParaRPr>
          </a:p>
        </p:txBody>
      </p:sp>
      <p:sp>
        <p:nvSpPr>
          <p:cNvPr id="81" name="AutoShape 67"/>
          <p:cNvSpPr>
            <a:spLocks noChangeArrowheads="1"/>
          </p:cNvSpPr>
          <p:nvPr/>
        </p:nvSpPr>
        <p:spPr bwMode="auto">
          <a:xfrm>
            <a:off x="682625" y="6049963"/>
            <a:ext cx="320675" cy="215900"/>
          </a:xfrm>
          <a:prstGeom prst="flowChartPreparation">
            <a:avLst/>
          </a:prstGeom>
          <a:solidFill>
            <a:srgbClr val="FF66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lIns="0" tIns="0" rIns="0" bIns="0" anchor="ctr"/>
          <a:lstStyle/>
          <a:p>
            <a:pPr algn="ctr" eaLnBrk="0" hangingPunct="0">
              <a:spcBef>
                <a:spcPct val="50000"/>
              </a:spcBef>
              <a:defRPr/>
            </a:pPr>
            <a:endParaRPr lang="en-US" sz="1000" b="1">
              <a:solidFill>
                <a:srgbClr val="120C80"/>
              </a:solidFill>
              <a:latin typeface="Arial" pitchFamily="34" charset="0"/>
              <a:cs typeface="+mn-cs"/>
            </a:endParaRPr>
          </a:p>
        </p:txBody>
      </p:sp>
      <p:pic>
        <p:nvPicPr>
          <p:cNvPr id="192578" name="Picture 53" descr="v6"/>
          <p:cNvPicPr>
            <a:picLocks noChangeAspect="1" noChangeArrowheads="1"/>
          </p:cNvPicPr>
          <p:nvPr/>
        </p:nvPicPr>
        <p:blipFill>
          <a:blip r:embed="rId3"/>
          <a:srcRect/>
          <a:stretch>
            <a:fillRect/>
          </a:stretch>
        </p:blipFill>
        <p:spPr bwMode="auto">
          <a:xfrm>
            <a:off x="7191375" y="2490788"/>
            <a:ext cx="1550988" cy="1503362"/>
          </a:xfrm>
          <a:prstGeom prst="rect">
            <a:avLst/>
          </a:prstGeom>
          <a:noFill/>
          <a:ln w="9525">
            <a:noFill/>
            <a:miter lim="800000"/>
            <a:headEnd/>
            <a:tailEnd/>
          </a:ln>
        </p:spPr>
      </p:pic>
      <p:sp>
        <p:nvSpPr>
          <p:cNvPr id="92" name="TextBox 91"/>
          <p:cNvSpPr txBox="1">
            <a:spLocks noChangeArrowheads="1"/>
          </p:cNvSpPr>
          <p:nvPr/>
        </p:nvSpPr>
        <p:spPr bwMode="auto">
          <a:xfrm>
            <a:off x="4040188" y="6491288"/>
            <a:ext cx="1104900" cy="276225"/>
          </a:xfrm>
          <a:prstGeom prst="rect">
            <a:avLst/>
          </a:prstGeom>
          <a:noFill/>
          <a:ln w="9525">
            <a:noFill/>
            <a:miter lim="800000"/>
            <a:headEnd/>
            <a:tailEnd/>
          </a:ln>
        </p:spPr>
        <p:txBody>
          <a:bodyPr wrap="none">
            <a:spAutoFit/>
          </a:bodyPr>
          <a:lstStyle/>
          <a:p>
            <a:pPr algn="ctr" eaLnBrk="0" hangingPunct="0">
              <a:spcBef>
                <a:spcPct val="50000"/>
              </a:spcBef>
            </a:pPr>
            <a:r>
              <a:rPr lang="en-US" sz="1200" b="1">
                <a:solidFill>
                  <a:srgbClr val="FF0000"/>
                </a:solidFill>
              </a:rPr>
              <a:t>ITERATIONS</a:t>
            </a:r>
          </a:p>
        </p:txBody>
      </p:sp>
      <p:sp>
        <p:nvSpPr>
          <p:cNvPr id="192580" name="Rectangle 49"/>
          <p:cNvSpPr>
            <a:spLocks noChangeArrowheads="1"/>
          </p:cNvSpPr>
          <p:nvPr/>
        </p:nvSpPr>
        <p:spPr bwMode="auto">
          <a:xfrm>
            <a:off x="735013" y="646113"/>
            <a:ext cx="8408987" cy="396875"/>
          </a:xfrm>
          <a:prstGeom prst="rect">
            <a:avLst/>
          </a:prstGeom>
          <a:noFill/>
          <a:ln w="9525">
            <a:noFill/>
            <a:miter lim="800000"/>
            <a:headEnd/>
            <a:tailEnd/>
          </a:ln>
        </p:spPr>
        <p:txBody>
          <a:bodyPr>
            <a:spAutoFit/>
          </a:bodyPr>
          <a:lstStyle/>
          <a:p>
            <a:r>
              <a:rPr lang="en-US" sz="2000" b="1">
                <a:solidFill>
                  <a:srgbClr val="FF0000"/>
                </a:solidFill>
              </a:rPr>
              <a:t>V6 Design as ‘Master‘</a:t>
            </a:r>
            <a:endParaRPr lang="it-IT" sz="2000" b="1">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42"/>
                                        </p:tgtEl>
                                        <p:attrNameLst>
                                          <p:attrName>style.visibility</p:attrName>
                                        </p:attrNameLst>
                                      </p:cBhvr>
                                      <p:to>
                                        <p:strVal val="visible"/>
                                      </p:to>
                                    </p:set>
                                    <p:animEffect transition="in" filter="fade">
                                      <p:cBhvr>
                                        <p:cTn id="10" dur="500"/>
                                        <p:tgtEl>
                                          <p:spTgt spid="143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43"/>
                                        </p:tgtEl>
                                        <p:attrNameLst>
                                          <p:attrName>style.visibility</p:attrName>
                                        </p:attrNameLst>
                                      </p:cBhvr>
                                      <p:to>
                                        <p:strVal val="visible"/>
                                      </p:to>
                                    </p:set>
                                    <p:animEffect transition="in" filter="fade">
                                      <p:cBhvr>
                                        <p:cTn id="13" dur="500"/>
                                        <p:tgtEl>
                                          <p:spTgt spid="14343"/>
                                        </p:tgtEl>
                                      </p:cBhvr>
                                    </p:animEffect>
                                  </p:childTnLst>
                                </p:cTn>
                              </p:par>
                              <p:par>
                                <p:cTn id="14" presetID="10" presetClass="entr" presetSubtype="0" fill="hold" nodeType="withEffect">
                                  <p:stCondLst>
                                    <p:cond delay="0"/>
                                  </p:stCondLst>
                                  <p:childTnLst>
                                    <p:set>
                                      <p:cBhvr>
                                        <p:cTn id="15" dur="1" fill="hold">
                                          <p:stCondLst>
                                            <p:cond delay="0"/>
                                          </p:stCondLst>
                                        </p:cTn>
                                        <p:tgtEl>
                                          <p:spTgt spid="14344"/>
                                        </p:tgtEl>
                                        <p:attrNameLst>
                                          <p:attrName>style.visibility</p:attrName>
                                        </p:attrNameLst>
                                      </p:cBhvr>
                                      <p:to>
                                        <p:strVal val="visible"/>
                                      </p:to>
                                    </p:set>
                                    <p:animEffect transition="in" filter="fade">
                                      <p:cBhvr>
                                        <p:cTn id="16" dur="500"/>
                                        <p:tgtEl>
                                          <p:spTgt spid="14344"/>
                                        </p:tgtEl>
                                      </p:cBhvr>
                                    </p:animEffect>
                                  </p:childTnLst>
                                </p:cTn>
                              </p:par>
                              <p:par>
                                <p:cTn id="17" presetID="10" presetClass="entr" presetSubtype="0" fill="hold" nodeType="with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500"/>
                                        <p:tgtEl>
                                          <p:spTgt spid="143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346"/>
                                        </p:tgtEl>
                                        <p:attrNameLst>
                                          <p:attrName>style.visibility</p:attrName>
                                        </p:attrNameLst>
                                      </p:cBhvr>
                                      <p:to>
                                        <p:strVal val="visible"/>
                                      </p:to>
                                    </p:set>
                                    <p:animEffect transition="in" filter="fade">
                                      <p:cBhvr>
                                        <p:cTn id="22" dur="500"/>
                                        <p:tgtEl>
                                          <p:spTgt spid="14346"/>
                                        </p:tgtEl>
                                      </p:cBhvr>
                                    </p:animEffect>
                                  </p:childTnLst>
                                </p:cTn>
                              </p:par>
                              <p:par>
                                <p:cTn id="23" presetID="10" presetClass="entr" presetSubtype="0" fill="hold" nodeType="withEffect">
                                  <p:stCondLst>
                                    <p:cond delay="0"/>
                                  </p:stCondLst>
                                  <p:childTnLst>
                                    <p:set>
                                      <p:cBhvr>
                                        <p:cTn id="24" dur="1" fill="hold">
                                          <p:stCondLst>
                                            <p:cond delay="0"/>
                                          </p:stCondLst>
                                        </p:cTn>
                                        <p:tgtEl>
                                          <p:spTgt spid="14347"/>
                                        </p:tgtEl>
                                        <p:attrNameLst>
                                          <p:attrName>style.visibility</p:attrName>
                                        </p:attrNameLst>
                                      </p:cBhvr>
                                      <p:to>
                                        <p:strVal val="visible"/>
                                      </p:to>
                                    </p:set>
                                    <p:animEffect transition="in" filter="fade">
                                      <p:cBhvr>
                                        <p:cTn id="25" dur="500"/>
                                        <p:tgtEl>
                                          <p:spTgt spid="143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348"/>
                                        </p:tgtEl>
                                        <p:attrNameLst>
                                          <p:attrName>style.visibility</p:attrName>
                                        </p:attrNameLst>
                                      </p:cBhvr>
                                      <p:to>
                                        <p:strVal val="visible"/>
                                      </p:to>
                                    </p:set>
                                    <p:animEffect transition="in" filter="fade">
                                      <p:cBhvr>
                                        <p:cTn id="28" dur="500"/>
                                        <p:tgtEl>
                                          <p:spTgt spid="14348"/>
                                        </p:tgtEl>
                                      </p:cBhvr>
                                    </p:animEffect>
                                  </p:childTnLst>
                                </p:cTn>
                              </p:par>
                              <p:par>
                                <p:cTn id="29" presetID="10" presetClass="entr" presetSubtype="0" fill="hold" nodeType="withEffect">
                                  <p:stCondLst>
                                    <p:cond delay="0"/>
                                  </p:stCondLst>
                                  <p:childTnLst>
                                    <p:set>
                                      <p:cBhvr>
                                        <p:cTn id="30" dur="1" fill="hold">
                                          <p:stCondLst>
                                            <p:cond delay="0"/>
                                          </p:stCondLst>
                                        </p:cTn>
                                        <p:tgtEl>
                                          <p:spTgt spid="14349"/>
                                        </p:tgtEl>
                                        <p:attrNameLst>
                                          <p:attrName>style.visibility</p:attrName>
                                        </p:attrNameLst>
                                      </p:cBhvr>
                                      <p:to>
                                        <p:strVal val="visible"/>
                                      </p:to>
                                    </p:set>
                                    <p:animEffect transition="in" filter="fade">
                                      <p:cBhvr>
                                        <p:cTn id="31" dur="500"/>
                                        <p:tgtEl>
                                          <p:spTgt spid="143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350"/>
                                        </p:tgtEl>
                                        <p:attrNameLst>
                                          <p:attrName>style.visibility</p:attrName>
                                        </p:attrNameLst>
                                      </p:cBhvr>
                                      <p:to>
                                        <p:strVal val="visible"/>
                                      </p:to>
                                    </p:set>
                                    <p:animEffect transition="in" filter="fade">
                                      <p:cBhvr>
                                        <p:cTn id="34" dur="500"/>
                                        <p:tgtEl>
                                          <p:spTgt spid="143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391"/>
                                        </p:tgtEl>
                                        <p:attrNameLst>
                                          <p:attrName>style.visibility</p:attrName>
                                        </p:attrNameLst>
                                      </p:cBhvr>
                                      <p:to>
                                        <p:strVal val="visible"/>
                                      </p:to>
                                    </p:set>
                                    <p:animEffect transition="in" filter="fade">
                                      <p:cBhvr>
                                        <p:cTn id="42" dur="500"/>
                                        <p:tgtEl>
                                          <p:spTgt spid="14391"/>
                                        </p:tgtEl>
                                      </p:cBhvr>
                                    </p:animEffect>
                                  </p:childTnLst>
                                </p:cTn>
                              </p:par>
                              <p:par>
                                <p:cTn id="43" presetID="10" presetClass="entr" presetSubtype="0" fill="hold" nodeType="withEffect">
                                  <p:stCondLst>
                                    <p:cond delay="0"/>
                                  </p:stCondLst>
                                  <p:childTnLst>
                                    <p:set>
                                      <p:cBhvr>
                                        <p:cTn id="44" dur="1" fill="hold">
                                          <p:stCondLst>
                                            <p:cond delay="0"/>
                                          </p:stCondLst>
                                        </p:cTn>
                                        <p:tgtEl>
                                          <p:spTgt spid="14392"/>
                                        </p:tgtEl>
                                        <p:attrNameLst>
                                          <p:attrName>style.visibility</p:attrName>
                                        </p:attrNameLst>
                                      </p:cBhvr>
                                      <p:to>
                                        <p:strVal val="visible"/>
                                      </p:to>
                                    </p:set>
                                    <p:animEffect transition="in" filter="fade">
                                      <p:cBhvr>
                                        <p:cTn id="45" dur="500"/>
                                        <p:tgtEl>
                                          <p:spTgt spid="14392"/>
                                        </p:tgtEl>
                                      </p:cBhvr>
                                    </p:animEffect>
                                  </p:childTnLst>
                                </p:cTn>
                              </p:par>
                              <p:par>
                                <p:cTn id="46" presetID="10" presetClass="entr" presetSubtype="0" fill="hold" nodeType="withEffect">
                                  <p:stCondLst>
                                    <p:cond delay="0"/>
                                  </p:stCondLst>
                                  <p:childTnLst>
                                    <p:set>
                                      <p:cBhvr>
                                        <p:cTn id="47" dur="1" fill="hold">
                                          <p:stCondLst>
                                            <p:cond delay="0"/>
                                          </p:stCondLst>
                                        </p:cTn>
                                        <p:tgtEl>
                                          <p:spTgt spid="14393"/>
                                        </p:tgtEl>
                                        <p:attrNameLst>
                                          <p:attrName>style.visibility</p:attrName>
                                        </p:attrNameLst>
                                      </p:cBhvr>
                                      <p:to>
                                        <p:strVal val="visible"/>
                                      </p:to>
                                    </p:set>
                                    <p:animEffect transition="in" filter="fade">
                                      <p:cBhvr>
                                        <p:cTn id="48" dur="500"/>
                                        <p:tgtEl>
                                          <p:spTgt spid="1439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394"/>
                                        </p:tgtEl>
                                        <p:attrNameLst>
                                          <p:attrName>style.visibility</p:attrName>
                                        </p:attrNameLst>
                                      </p:cBhvr>
                                      <p:to>
                                        <p:strVal val="visible"/>
                                      </p:to>
                                    </p:set>
                                    <p:animEffect transition="in" filter="fade">
                                      <p:cBhvr>
                                        <p:cTn id="51" dur="500"/>
                                        <p:tgtEl>
                                          <p:spTgt spid="1439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395"/>
                                        </p:tgtEl>
                                        <p:attrNameLst>
                                          <p:attrName>style.visibility</p:attrName>
                                        </p:attrNameLst>
                                      </p:cBhvr>
                                      <p:to>
                                        <p:strVal val="visible"/>
                                      </p:to>
                                    </p:set>
                                    <p:animEffect transition="in" filter="fade">
                                      <p:cBhvr>
                                        <p:cTn id="54" dur="500"/>
                                        <p:tgtEl>
                                          <p:spTgt spid="1439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398"/>
                                        </p:tgtEl>
                                        <p:attrNameLst>
                                          <p:attrName>style.visibility</p:attrName>
                                        </p:attrNameLst>
                                      </p:cBhvr>
                                      <p:to>
                                        <p:strVal val="visible"/>
                                      </p:to>
                                    </p:set>
                                    <p:animEffect transition="in" filter="fade">
                                      <p:cBhvr>
                                        <p:cTn id="69" dur="500"/>
                                        <p:tgtEl>
                                          <p:spTgt spid="1439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358"/>
                                        </p:tgtEl>
                                        <p:attrNameLst>
                                          <p:attrName>style.visibility</p:attrName>
                                        </p:attrNameLst>
                                      </p:cBhvr>
                                      <p:to>
                                        <p:strVal val="visible"/>
                                      </p:to>
                                    </p:set>
                                    <p:animEffect transition="in" filter="fade">
                                      <p:cBhvr>
                                        <p:cTn id="74" dur="500"/>
                                        <p:tgtEl>
                                          <p:spTgt spid="14358"/>
                                        </p:tgtEl>
                                      </p:cBhvr>
                                    </p:animEffect>
                                  </p:childTnLst>
                                </p:cTn>
                              </p:par>
                              <p:par>
                                <p:cTn id="75" presetID="10" presetClass="entr" presetSubtype="0" fill="hold" nodeType="withEffect">
                                  <p:stCondLst>
                                    <p:cond delay="0"/>
                                  </p:stCondLst>
                                  <p:childTnLst>
                                    <p:set>
                                      <p:cBhvr>
                                        <p:cTn id="76" dur="1" fill="hold">
                                          <p:stCondLst>
                                            <p:cond delay="0"/>
                                          </p:stCondLst>
                                        </p:cTn>
                                        <p:tgtEl>
                                          <p:spTgt spid="14359"/>
                                        </p:tgtEl>
                                        <p:attrNameLst>
                                          <p:attrName>style.visibility</p:attrName>
                                        </p:attrNameLst>
                                      </p:cBhvr>
                                      <p:to>
                                        <p:strVal val="visible"/>
                                      </p:to>
                                    </p:set>
                                    <p:animEffect transition="in" filter="fade">
                                      <p:cBhvr>
                                        <p:cTn id="77" dur="500"/>
                                        <p:tgtEl>
                                          <p:spTgt spid="14359"/>
                                        </p:tgtEl>
                                      </p:cBhvr>
                                    </p:animEffect>
                                  </p:childTnLst>
                                </p:cTn>
                              </p:par>
                              <p:par>
                                <p:cTn id="78" presetID="10" presetClass="entr" presetSubtype="0" fill="hold" nodeType="withEffect">
                                  <p:stCondLst>
                                    <p:cond delay="0"/>
                                  </p:stCondLst>
                                  <p:childTnLst>
                                    <p:set>
                                      <p:cBhvr>
                                        <p:cTn id="79" dur="1" fill="hold">
                                          <p:stCondLst>
                                            <p:cond delay="0"/>
                                          </p:stCondLst>
                                        </p:cTn>
                                        <p:tgtEl>
                                          <p:spTgt spid="14360"/>
                                        </p:tgtEl>
                                        <p:attrNameLst>
                                          <p:attrName>style.visibility</p:attrName>
                                        </p:attrNameLst>
                                      </p:cBhvr>
                                      <p:to>
                                        <p:strVal val="visible"/>
                                      </p:to>
                                    </p:set>
                                    <p:animEffect transition="in" filter="fade">
                                      <p:cBhvr>
                                        <p:cTn id="80" dur="500"/>
                                        <p:tgtEl>
                                          <p:spTgt spid="143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361"/>
                                        </p:tgtEl>
                                        <p:attrNameLst>
                                          <p:attrName>style.visibility</p:attrName>
                                        </p:attrNameLst>
                                      </p:cBhvr>
                                      <p:to>
                                        <p:strVal val="visible"/>
                                      </p:to>
                                    </p:set>
                                    <p:animEffect transition="in" filter="fade">
                                      <p:cBhvr>
                                        <p:cTn id="83" dur="500"/>
                                        <p:tgtEl>
                                          <p:spTgt spid="1436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362"/>
                                        </p:tgtEl>
                                        <p:attrNameLst>
                                          <p:attrName>style.visibility</p:attrName>
                                        </p:attrNameLst>
                                      </p:cBhvr>
                                      <p:to>
                                        <p:strVal val="visible"/>
                                      </p:to>
                                    </p:set>
                                    <p:animEffect transition="in" filter="fade">
                                      <p:cBhvr>
                                        <p:cTn id="86" dur="500"/>
                                        <p:tgtEl>
                                          <p:spTgt spid="1436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365"/>
                                        </p:tgtEl>
                                        <p:attrNameLst>
                                          <p:attrName>style.visibility</p:attrName>
                                        </p:attrNameLst>
                                      </p:cBhvr>
                                      <p:to>
                                        <p:strVal val="visible"/>
                                      </p:to>
                                    </p:set>
                                    <p:animEffect transition="in" filter="fade">
                                      <p:cBhvr>
                                        <p:cTn id="89" dur="500"/>
                                        <p:tgtEl>
                                          <p:spTgt spid="1436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367"/>
                                        </p:tgtEl>
                                        <p:attrNameLst>
                                          <p:attrName>style.visibility</p:attrName>
                                        </p:attrNameLst>
                                      </p:cBhvr>
                                      <p:to>
                                        <p:strVal val="visible"/>
                                      </p:to>
                                    </p:set>
                                    <p:animEffect transition="in" filter="fade">
                                      <p:cBhvr>
                                        <p:cTn id="92" dur="500"/>
                                        <p:tgtEl>
                                          <p:spTgt spid="1436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363"/>
                                        </p:tgtEl>
                                        <p:attrNameLst>
                                          <p:attrName>style.visibility</p:attrName>
                                        </p:attrNameLst>
                                      </p:cBhvr>
                                      <p:to>
                                        <p:strVal val="visible"/>
                                      </p:to>
                                    </p:set>
                                    <p:animEffect transition="in" filter="fade">
                                      <p:cBhvr>
                                        <p:cTn id="95" dur="500"/>
                                        <p:tgtEl>
                                          <p:spTgt spid="1436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500"/>
                                        <p:tgtEl>
                                          <p:spTgt spid="7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4368"/>
                                        </p:tgtEl>
                                        <p:attrNameLst>
                                          <p:attrName>style.visibility</p:attrName>
                                        </p:attrNameLst>
                                      </p:cBhvr>
                                      <p:to>
                                        <p:strVal val="visible"/>
                                      </p:to>
                                    </p:set>
                                    <p:animEffect transition="in" filter="fade">
                                      <p:cBhvr>
                                        <p:cTn id="107" dur="500"/>
                                        <p:tgtEl>
                                          <p:spTgt spid="1436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4370"/>
                                        </p:tgtEl>
                                        <p:attrNameLst>
                                          <p:attrName>style.visibility</p:attrName>
                                        </p:attrNameLst>
                                      </p:cBhvr>
                                      <p:to>
                                        <p:strVal val="visible"/>
                                      </p:to>
                                    </p:set>
                                    <p:animEffect transition="in" filter="fade">
                                      <p:cBhvr>
                                        <p:cTn id="112" dur="500"/>
                                        <p:tgtEl>
                                          <p:spTgt spid="1437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4371"/>
                                        </p:tgtEl>
                                        <p:attrNameLst>
                                          <p:attrName>style.visibility</p:attrName>
                                        </p:attrNameLst>
                                      </p:cBhvr>
                                      <p:to>
                                        <p:strVal val="visible"/>
                                      </p:to>
                                    </p:set>
                                    <p:animEffect transition="in" filter="fade">
                                      <p:cBhvr>
                                        <p:cTn id="115" dur="500"/>
                                        <p:tgtEl>
                                          <p:spTgt spid="1437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372"/>
                                        </p:tgtEl>
                                        <p:attrNameLst>
                                          <p:attrName>style.visibility</p:attrName>
                                        </p:attrNameLst>
                                      </p:cBhvr>
                                      <p:to>
                                        <p:strVal val="visible"/>
                                      </p:to>
                                    </p:set>
                                    <p:animEffect transition="in" filter="fade">
                                      <p:cBhvr>
                                        <p:cTn id="118" dur="500"/>
                                        <p:tgtEl>
                                          <p:spTgt spid="14372"/>
                                        </p:tgtEl>
                                      </p:cBhvr>
                                    </p:animEffect>
                                  </p:childTnLst>
                                </p:cTn>
                              </p:par>
                              <p:par>
                                <p:cTn id="119" presetID="10" presetClass="entr" presetSubtype="0" fill="hold" nodeType="withEffect">
                                  <p:stCondLst>
                                    <p:cond delay="0"/>
                                  </p:stCondLst>
                                  <p:childTnLst>
                                    <p:set>
                                      <p:cBhvr>
                                        <p:cTn id="120" dur="1" fill="hold">
                                          <p:stCondLst>
                                            <p:cond delay="0"/>
                                          </p:stCondLst>
                                        </p:cTn>
                                        <p:tgtEl>
                                          <p:spTgt spid="14373"/>
                                        </p:tgtEl>
                                        <p:attrNameLst>
                                          <p:attrName>style.visibility</p:attrName>
                                        </p:attrNameLst>
                                      </p:cBhvr>
                                      <p:to>
                                        <p:strVal val="visible"/>
                                      </p:to>
                                    </p:set>
                                    <p:animEffect transition="in" filter="fade">
                                      <p:cBhvr>
                                        <p:cTn id="121" dur="500"/>
                                        <p:tgtEl>
                                          <p:spTgt spid="14373"/>
                                        </p:tgtEl>
                                      </p:cBhvr>
                                    </p:animEffect>
                                  </p:childTnLst>
                                </p:cTn>
                              </p:par>
                              <p:par>
                                <p:cTn id="122" presetID="10" presetClass="entr" presetSubtype="0" fill="hold" nodeType="withEffect">
                                  <p:stCondLst>
                                    <p:cond delay="0"/>
                                  </p:stCondLst>
                                  <p:childTnLst>
                                    <p:set>
                                      <p:cBhvr>
                                        <p:cTn id="123" dur="1" fill="hold">
                                          <p:stCondLst>
                                            <p:cond delay="0"/>
                                          </p:stCondLst>
                                        </p:cTn>
                                        <p:tgtEl>
                                          <p:spTgt spid="14374"/>
                                        </p:tgtEl>
                                        <p:attrNameLst>
                                          <p:attrName>style.visibility</p:attrName>
                                        </p:attrNameLst>
                                      </p:cBhvr>
                                      <p:to>
                                        <p:strVal val="visible"/>
                                      </p:to>
                                    </p:set>
                                    <p:animEffect transition="in" filter="fade">
                                      <p:cBhvr>
                                        <p:cTn id="124" dur="500"/>
                                        <p:tgtEl>
                                          <p:spTgt spid="1437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375"/>
                                        </p:tgtEl>
                                        <p:attrNameLst>
                                          <p:attrName>style.visibility</p:attrName>
                                        </p:attrNameLst>
                                      </p:cBhvr>
                                      <p:to>
                                        <p:strVal val="visible"/>
                                      </p:to>
                                    </p:set>
                                    <p:animEffect transition="in" filter="fade">
                                      <p:cBhvr>
                                        <p:cTn id="127" dur="500"/>
                                        <p:tgtEl>
                                          <p:spTgt spid="14375"/>
                                        </p:tgtEl>
                                      </p:cBhvr>
                                    </p:animEffect>
                                  </p:childTnLst>
                                </p:cTn>
                              </p:par>
                              <p:par>
                                <p:cTn id="128" presetID="10" presetClass="entr" presetSubtype="0" fill="hold" nodeType="withEffect">
                                  <p:stCondLst>
                                    <p:cond delay="0"/>
                                  </p:stCondLst>
                                  <p:childTnLst>
                                    <p:set>
                                      <p:cBhvr>
                                        <p:cTn id="129" dur="1" fill="hold">
                                          <p:stCondLst>
                                            <p:cond delay="0"/>
                                          </p:stCondLst>
                                        </p:cTn>
                                        <p:tgtEl>
                                          <p:spTgt spid="14376"/>
                                        </p:tgtEl>
                                        <p:attrNameLst>
                                          <p:attrName>style.visibility</p:attrName>
                                        </p:attrNameLst>
                                      </p:cBhvr>
                                      <p:to>
                                        <p:strVal val="visible"/>
                                      </p:to>
                                    </p:set>
                                    <p:animEffect transition="in" filter="fade">
                                      <p:cBhvr>
                                        <p:cTn id="130" dur="500"/>
                                        <p:tgtEl>
                                          <p:spTgt spid="1437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4377"/>
                                        </p:tgtEl>
                                        <p:attrNameLst>
                                          <p:attrName>style.visibility</p:attrName>
                                        </p:attrNameLst>
                                      </p:cBhvr>
                                      <p:to>
                                        <p:strVal val="visible"/>
                                      </p:to>
                                    </p:set>
                                    <p:animEffect transition="in" filter="fade">
                                      <p:cBhvr>
                                        <p:cTn id="133" dur="500"/>
                                        <p:tgtEl>
                                          <p:spTgt spid="14377"/>
                                        </p:tgtEl>
                                      </p:cBhvr>
                                    </p:animEffect>
                                  </p:childTnLst>
                                </p:cTn>
                              </p:par>
                              <p:par>
                                <p:cTn id="134" presetID="10" presetClass="entr" presetSubtype="0" fill="hold" nodeType="withEffect">
                                  <p:stCondLst>
                                    <p:cond delay="0"/>
                                  </p:stCondLst>
                                  <p:childTnLst>
                                    <p:set>
                                      <p:cBhvr>
                                        <p:cTn id="135" dur="1" fill="hold">
                                          <p:stCondLst>
                                            <p:cond delay="0"/>
                                          </p:stCondLst>
                                        </p:cTn>
                                        <p:tgtEl>
                                          <p:spTgt spid="14378"/>
                                        </p:tgtEl>
                                        <p:attrNameLst>
                                          <p:attrName>style.visibility</p:attrName>
                                        </p:attrNameLst>
                                      </p:cBhvr>
                                      <p:to>
                                        <p:strVal val="visible"/>
                                      </p:to>
                                    </p:set>
                                    <p:animEffect transition="in" filter="fade">
                                      <p:cBhvr>
                                        <p:cTn id="136" dur="500"/>
                                        <p:tgtEl>
                                          <p:spTgt spid="1437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4379"/>
                                        </p:tgtEl>
                                        <p:attrNameLst>
                                          <p:attrName>style.visibility</p:attrName>
                                        </p:attrNameLst>
                                      </p:cBhvr>
                                      <p:to>
                                        <p:strVal val="visible"/>
                                      </p:to>
                                    </p:set>
                                    <p:animEffect transition="in" filter="fade">
                                      <p:cBhvr>
                                        <p:cTn id="139" dur="500"/>
                                        <p:tgtEl>
                                          <p:spTgt spid="1437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4380"/>
                                        </p:tgtEl>
                                        <p:attrNameLst>
                                          <p:attrName>style.visibility</p:attrName>
                                        </p:attrNameLst>
                                      </p:cBhvr>
                                      <p:to>
                                        <p:strVal val="visible"/>
                                      </p:to>
                                    </p:set>
                                    <p:animEffect transition="in" filter="fade">
                                      <p:cBhvr>
                                        <p:cTn id="142" dur="500"/>
                                        <p:tgtEl>
                                          <p:spTgt spid="14380"/>
                                        </p:tgtEl>
                                      </p:cBhvr>
                                    </p:animEffect>
                                  </p:childTnLst>
                                </p:cTn>
                              </p:par>
                              <p:par>
                                <p:cTn id="143" presetID="10" presetClass="entr" presetSubtype="0" fill="hold" nodeType="withEffect">
                                  <p:stCondLst>
                                    <p:cond delay="0"/>
                                  </p:stCondLst>
                                  <p:childTnLst>
                                    <p:set>
                                      <p:cBhvr>
                                        <p:cTn id="144" dur="1" fill="hold">
                                          <p:stCondLst>
                                            <p:cond delay="0"/>
                                          </p:stCondLst>
                                        </p:cTn>
                                        <p:tgtEl>
                                          <p:spTgt spid="14381"/>
                                        </p:tgtEl>
                                        <p:attrNameLst>
                                          <p:attrName>style.visibility</p:attrName>
                                        </p:attrNameLst>
                                      </p:cBhvr>
                                      <p:to>
                                        <p:strVal val="visible"/>
                                      </p:to>
                                    </p:set>
                                    <p:animEffect transition="in" filter="fade">
                                      <p:cBhvr>
                                        <p:cTn id="145" dur="500"/>
                                        <p:tgtEl>
                                          <p:spTgt spid="14381"/>
                                        </p:tgtEl>
                                      </p:cBhvr>
                                    </p:animEffect>
                                  </p:childTnLst>
                                </p:cTn>
                              </p:par>
                              <p:par>
                                <p:cTn id="146" presetID="10" presetClass="entr" presetSubtype="0" fill="hold" nodeType="withEffect">
                                  <p:stCondLst>
                                    <p:cond delay="0"/>
                                  </p:stCondLst>
                                  <p:childTnLst>
                                    <p:set>
                                      <p:cBhvr>
                                        <p:cTn id="147" dur="1" fill="hold">
                                          <p:stCondLst>
                                            <p:cond delay="0"/>
                                          </p:stCondLst>
                                        </p:cTn>
                                        <p:tgtEl>
                                          <p:spTgt spid="14382"/>
                                        </p:tgtEl>
                                        <p:attrNameLst>
                                          <p:attrName>style.visibility</p:attrName>
                                        </p:attrNameLst>
                                      </p:cBhvr>
                                      <p:to>
                                        <p:strVal val="visible"/>
                                      </p:to>
                                    </p:set>
                                    <p:animEffect transition="in" filter="fade">
                                      <p:cBhvr>
                                        <p:cTn id="148" dur="500"/>
                                        <p:tgtEl>
                                          <p:spTgt spid="1438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4384"/>
                                        </p:tgtEl>
                                        <p:attrNameLst>
                                          <p:attrName>style.visibility</p:attrName>
                                        </p:attrNameLst>
                                      </p:cBhvr>
                                      <p:to>
                                        <p:strVal val="visible"/>
                                      </p:to>
                                    </p:set>
                                    <p:animEffect transition="in" filter="fade">
                                      <p:cBhvr>
                                        <p:cTn id="151" dur="500"/>
                                        <p:tgtEl>
                                          <p:spTgt spid="1438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fade">
                                      <p:cBhvr>
                                        <p:cTn id="154" dur="500"/>
                                        <p:tgtEl>
                                          <p:spTgt spid="7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9"/>
                                        </p:tgtEl>
                                        <p:attrNameLst>
                                          <p:attrName>style.visibility</p:attrName>
                                        </p:attrNameLst>
                                      </p:cBhvr>
                                      <p:to>
                                        <p:strVal val="visible"/>
                                      </p:to>
                                    </p:set>
                                    <p:animEffect transition="in" filter="fade">
                                      <p:cBhvr>
                                        <p:cTn id="157" dur="500"/>
                                        <p:tgtEl>
                                          <p:spTgt spid="7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7"/>
                                        </p:tgtEl>
                                        <p:attrNameLst>
                                          <p:attrName>style.visibility</p:attrName>
                                        </p:attrNameLst>
                                      </p:cBhvr>
                                      <p:to>
                                        <p:strVal val="visible"/>
                                      </p:to>
                                    </p:set>
                                    <p:animEffect transition="in" filter="fade">
                                      <p:cBhvr>
                                        <p:cTn id="160" dur="500"/>
                                        <p:tgtEl>
                                          <p:spTgt spid="67"/>
                                        </p:tgtEl>
                                      </p:cBhvr>
                                    </p:animEffect>
                                  </p:childTnLst>
                                </p:cTn>
                              </p:par>
                              <p:par>
                                <p:cTn id="161" presetID="10" presetClass="entr" presetSubtype="0" fill="hold" nodeType="withEffect">
                                  <p:stCondLst>
                                    <p:cond delay="0"/>
                                  </p:stCondLst>
                                  <p:childTnLst>
                                    <p:set>
                                      <p:cBhvr>
                                        <p:cTn id="162" dur="1" fill="hold">
                                          <p:stCondLst>
                                            <p:cond delay="0"/>
                                          </p:stCondLst>
                                        </p:cTn>
                                        <p:tgtEl>
                                          <p:spTgt spid="78"/>
                                        </p:tgtEl>
                                        <p:attrNameLst>
                                          <p:attrName>style.visibility</p:attrName>
                                        </p:attrNameLst>
                                      </p:cBhvr>
                                      <p:to>
                                        <p:strVal val="visible"/>
                                      </p:to>
                                    </p:set>
                                    <p:animEffect transition="in" filter="fade">
                                      <p:cBhvr>
                                        <p:cTn id="163" dur="500"/>
                                        <p:tgtEl>
                                          <p:spTgt spid="7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77"/>
                                        </p:tgtEl>
                                        <p:attrNameLst>
                                          <p:attrName>style.visibility</p:attrName>
                                        </p:attrNameLst>
                                      </p:cBhvr>
                                      <p:to>
                                        <p:strVal val="visible"/>
                                      </p:to>
                                    </p:set>
                                    <p:animEffect transition="in" filter="fade">
                                      <p:cBhvr>
                                        <p:cTn id="166" dur="500"/>
                                        <p:tgtEl>
                                          <p:spTgt spid="7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4385"/>
                                        </p:tgtEl>
                                        <p:attrNameLst>
                                          <p:attrName>style.visibility</p:attrName>
                                        </p:attrNameLst>
                                      </p:cBhvr>
                                      <p:to>
                                        <p:strVal val="visible"/>
                                      </p:to>
                                    </p:set>
                                    <p:animEffect transition="in" filter="fade">
                                      <p:cBhvr>
                                        <p:cTn id="169" dur="500"/>
                                        <p:tgtEl>
                                          <p:spTgt spid="14385"/>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92"/>
                                        </p:tgtEl>
                                        <p:attrNameLst>
                                          <p:attrName>style.visibility</p:attrName>
                                        </p:attrNameLst>
                                      </p:cBhvr>
                                      <p:to>
                                        <p:strVal val="visible"/>
                                      </p:to>
                                    </p:set>
                                    <p:animEffect transition="in" filter="fade">
                                      <p:cBhvr>
                                        <p:cTn id="174" dur="500"/>
                                        <p:tgtEl>
                                          <p:spTgt spid="92"/>
                                        </p:tgtEl>
                                      </p:cBhvr>
                                    </p:animEffect>
                                  </p:childTnLst>
                                </p:cTn>
                              </p:par>
                              <p:par>
                                <p:cTn id="175" presetID="10" presetClass="entr" presetSubtype="0" fill="hold" nodeType="withEffect">
                                  <p:stCondLst>
                                    <p:cond delay="0"/>
                                  </p:stCondLst>
                                  <p:childTnLst>
                                    <p:set>
                                      <p:cBhvr>
                                        <p:cTn id="176" dur="1" fill="hold">
                                          <p:stCondLst>
                                            <p:cond delay="0"/>
                                          </p:stCondLst>
                                        </p:cTn>
                                        <p:tgtEl>
                                          <p:spTgt spid="83"/>
                                        </p:tgtEl>
                                        <p:attrNameLst>
                                          <p:attrName>style.visibility</p:attrName>
                                        </p:attrNameLst>
                                      </p:cBhvr>
                                      <p:to>
                                        <p:strVal val="visible"/>
                                      </p:to>
                                    </p:set>
                                    <p:animEffect transition="in" filter="fade">
                                      <p:cBhvr>
                                        <p:cTn id="17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6" grpId="0" animBg="1"/>
      <p:bldP spid="14348" grpId="0" animBg="1"/>
      <p:bldP spid="14350" grpId="0" animBg="1"/>
      <p:bldP spid="14391" grpId="0" animBg="1"/>
      <p:bldP spid="14394" grpId="0" animBg="1"/>
      <p:bldP spid="14395" grpId="0" animBg="1"/>
      <p:bldP spid="14398" grpId="0" animBg="1"/>
      <p:bldP spid="14370" grpId="0" animBg="1"/>
      <p:bldP spid="14371" grpId="0" animBg="1"/>
      <p:bldP spid="14372" grpId="0" animBg="1"/>
      <p:bldP spid="14375" grpId="0" animBg="1"/>
      <p:bldP spid="14377" grpId="0" animBg="1"/>
      <p:bldP spid="14379" grpId="0" animBg="1"/>
      <p:bldP spid="14380" grpId="0" animBg="1"/>
      <p:bldP spid="14384" grpId="0" animBg="1"/>
      <p:bldP spid="14385" grpId="0" animBg="1"/>
      <p:bldP spid="14358" grpId="0" animBg="1"/>
      <p:bldP spid="14361" grpId="0" animBg="1"/>
      <p:bldP spid="14362" grpId="0" animBg="1"/>
      <p:bldP spid="14365" grpId="0" animBg="1"/>
      <p:bldP spid="14367" grpId="0" animBg="1"/>
      <p:bldP spid="14368" grpId="0" animBg="1"/>
      <p:bldP spid="71" grpId="0" animBg="1"/>
      <p:bldP spid="72" grpId="0" animBg="1"/>
      <p:bldP spid="73" grpId="0" animBg="1"/>
      <p:bldP spid="77" grpId="0" animBg="1"/>
      <p:bldP spid="65" grpId="0" animBg="1"/>
      <p:bldP spid="66" grpId="0" animBg="1"/>
      <p:bldP spid="14363" grpId="0" animBg="1"/>
      <p:bldP spid="67" grpId="0" animBg="1"/>
      <p:bldP spid="75" grpId="0" animBg="1"/>
      <p:bldP spid="76" grpId="0" animBg="1"/>
      <p:bldP spid="79" grpId="0" animBg="1"/>
      <p:bldP spid="9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p:cNvSpPr>
            <a:spLocks noChangeArrowheads="1"/>
          </p:cNvSpPr>
          <p:nvPr/>
        </p:nvSpPr>
        <p:spPr bwMode="auto">
          <a:xfrm>
            <a:off x="0" y="3374570"/>
            <a:ext cx="9144000" cy="2873830"/>
          </a:xfrm>
          <a:prstGeom prst="rect">
            <a:avLst/>
          </a:prstGeom>
          <a:gradFill flip="none" rotWithShape="1">
            <a:gsLst>
              <a:gs pos="100000">
                <a:schemeClr val="bg1">
                  <a:alpha val="60000"/>
                </a:schemeClr>
              </a:gs>
              <a:gs pos="50000">
                <a:srgbClr val="FF9900">
                  <a:tint val="44500"/>
                  <a:satMod val="160000"/>
                </a:srgbClr>
              </a:gs>
              <a:gs pos="100000">
                <a:srgbClr val="FF9900">
                  <a:tint val="23500"/>
                  <a:satMod val="160000"/>
                </a:srgbClr>
              </a:gs>
            </a:gsLst>
            <a:lin ang="5400000" scaled="1"/>
            <a:tileRect/>
          </a:gradFill>
          <a:ln w="9525" algn="ctr">
            <a:noFill/>
            <a:round/>
            <a:headEnd/>
            <a:tailEnd type="arrow" w="med" len="med"/>
          </a:ln>
        </p:spPr>
        <p:txBody>
          <a:bodyPr lIns="90000" tIns="46800" rIns="36000" bIns="46800" anchor="b" anchorCtr="1"/>
          <a:lstStyle/>
          <a:p>
            <a:pPr lvl="8" algn="r" eaLnBrk="0" fontAlgn="base" hangingPunct="0">
              <a:spcBef>
                <a:spcPct val="50000"/>
              </a:spcBef>
              <a:spcAft>
                <a:spcPct val="0"/>
              </a:spcAft>
              <a:defRPr/>
            </a:pPr>
            <a:r>
              <a:rPr lang="en-US" sz="1600" b="1" dirty="0">
                <a:solidFill>
                  <a:schemeClr val="accent4"/>
                </a:solidFill>
                <a:cs typeface="+mn-cs"/>
              </a:rPr>
              <a:t>CATIA V4/V5  &amp; ENOVIA Designer Central</a:t>
            </a:r>
          </a:p>
        </p:txBody>
      </p:sp>
      <p:sp>
        <p:nvSpPr>
          <p:cNvPr id="506882" name="Rectangle 2"/>
          <p:cNvSpPr>
            <a:spLocks noChangeArrowheads="1"/>
          </p:cNvSpPr>
          <p:nvPr/>
        </p:nvSpPr>
        <p:spPr bwMode="auto">
          <a:xfrm>
            <a:off x="0" y="1200349"/>
            <a:ext cx="9144000" cy="2209800"/>
          </a:xfrm>
          <a:prstGeom prst="rect">
            <a:avLst/>
          </a:prstGeom>
          <a:gradFill flip="none" rotWithShape="1">
            <a:gsLst>
              <a:gs pos="100000">
                <a:schemeClr val="bg1">
                  <a:alpha val="60000"/>
                </a:schemeClr>
              </a:gs>
              <a:gs pos="50000">
                <a:srgbClr val="3399FF">
                  <a:tint val="44500"/>
                  <a:satMod val="160000"/>
                </a:srgbClr>
              </a:gs>
              <a:gs pos="100000">
                <a:srgbClr val="3399FF">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CATIA V6 &amp; ENOVIA VPM Central</a:t>
            </a:r>
          </a:p>
        </p:txBody>
      </p:sp>
      <p:sp>
        <p:nvSpPr>
          <p:cNvPr id="506950" name="AutoShape 70"/>
          <p:cNvSpPr>
            <a:spLocks noChangeArrowheads="1"/>
          </p:cNvSpPr>
          <p:nvPr/>
        </p:nvSpPr>
        <p:spPr bwMode="auto">
          <a:xfrm>
            <a:off x="0" y="3190271"/>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53" name="AutoShape 27"/>
          <p:cNvSpPr>
            <a:spLocks noChangeArrowheads="1"/>
          </p:cNvSpPr>
          <p:nvPr/>
        </p:nvSpPr>
        <p:spPr bwMode="auto">
          <a:xfrm>
            <a:off x="3810000" y="3714750"/>
            <a:ext cx="1981200" cy="8191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US" sz="1050" b="1" dirty="0">
                <a:solidFill>
                  <a:srgbClr val="120C80"/>
                </a:solidFill>
              </a:rPr>
              <a:t> Modify V4/V5 data with V6 geometry in context</a:t>
            </a:r>
          </a:p>
          <a:p>
            <a:pPr eaLnBrk="0" hangingPunct="0">
              <a:buFont typeface="Arial" pitchFamily="34" charset="0"/>
              <a:buChar char="•"/>
              <a:defRPr/>
            </a:pPr>
            <a:r>
              <a:rPr lang="en-US" sz="1050" b="1" dirty="0">
                <a:solidFill>
                  <a:srgbClr val="120C80"/>
                </a:solidFill>
              </a:rPr>
              <a:t> V6 geometry cannot be modified</a:t>
            </a:r>
          </a:p>
        </p:txBody>
      </p:sp>
      <p:grpSp>
        <p:nvGrpSpPr>
          <p:cNvPr id="3" name="Group 54"/>
          <p:cNvGrpSpPr>
            <a:grpSpLocks/>
          </p:cNvGrpSpPr>
          <p:nvPr/>
        </p:nvGrpSpPr>
        <p:grpSpPr bwMode="auto">
          <a:xfrm>
            <a:off x="4114800" y="4705350"/>
            <a:ext cx="1219200" cy="990600"/>
            <a:chOff x="3524" y="3423"/>
            <a:chExt cx="671" cy="537"/>
          </a:xfrm>
        </p:grpSpPr>
        <p:pic>
          <p:nvPicPr>
            <p:cNvPr id="104" name="Picture 55" descr="PSA3"/>
            <p:cNvPicPr>
              <a:picLocks noChangeAspect="1" noChangeArrowheads="1"/>
            </p:cNvPicPr>
            <p:nvPr/>
          </p:nvPicPr>
          <p:blipFill>
            <a:blip r:embed="rId3" cstate="print"/>
            <a:srcRect/>
            <a:stretch>
              <a:fillRect/>
            </a:stretch>
          </p:blipFill>
          <p:spPr bwMode="auto">
            <a:xfrm>
              <a:off x="3524" y="3423"/>
              <a:ext cx="671" cy="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287" name="Picture 56" descr="PSA2"/>
            <p:cNvPicPr>
              <a:picLocks noChangeAspect="1" noChangeArrowheads="1"/>
            </p:cNvPicPr>
            <p:nvPr/>
          </p:nvPicPr>
          <p:blipFill>
            <a:blip r:embed="rId4">
              <a:clrChange>
                <a:clrFrom>
                  <a:srgbClr val="00264D"/>
                </a:clrFrom>
                <a:clrTo>
                  <a:srgbClr val="00264D">
                    <a:alpha val="0"/>
                  </a:srgbClr>
                </a:clrTo>
              </a:clrChange>
            </a:blip>
            <a:srcRect l="13586" t="23584" r="11627" b="24196"/>
            <a:stretch>
              <a:fillRect/>
            </a:stretch>
          </p:blipFill>
          <p:spPr bwMode="auto">
            <a:xfrm>
              <a:off x="3543" y="3565"/>
              <a:ext cx="611" cy="341"/>
            </a:xfrm>
            <a:prstGeom prst="rect">
              <a:avLst/>
            </a:prstGeom>
            <a:noFill/>
            <a:ln w="9525">
              <a:noFill/>
              <a:miter lim="800000"/>
              <a:headEnd/>
              <a:tailEnd/>
            </a:ln>
          </p:spPr>
        </p:pic>
      </p:grpSp>
      <p:cxnSp>
        <p:nvCxnSpPr>
          <p:cNvPr id="112" name="AutoShape 112"/>
          <p:cNvCxnSpPr>
            <a:cxnSpLocks noChangeShapeType="1"/>
          </p:cNvCxnSpPr>
          <p:nvPr/>
        </p:nvCxnSpPr>
        <p:spPr bwMode="auto">
          <a:xfrm>
            <a:off x="2895600" y="3375025"/>
            <a:ext cx="1600200" cy="1588"/>
          </a:xfrm>
          <a:prstGeom prst="straightConnector1">
            <a:avLst/>
          </a:prstGeom>
          <a:noFill/>
          <a:ln w="28575">
            <a:solidFill>
              <a:schemeClr val="tx1"/>
            </a:solidFill>
            <a:round/>
            <a:headEnd/>
            <a:tailEnd type="triangle" w="med" len="med"/>
          </a:ln>
        </p:spPr>
      </p:cxnSp>
      <p:sp>
        <p:nvSpPr>
          <p:cNvPr id="115" name="Oval 39"/>
          <p:cNvSpPr>
            <a:spLocks noChangeArrowheads="1"/>
          </p:cNvSpPr>
          <p:nvPr/>
        </p:nvSpPr>
        <p:spPr bwMode="auto">
          <a:xfrm>
            <a:off x="4495800" y="318611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3</a:t>
            </a:r>
          </a:p>
        </p:txBody>
      </p:sp>
      <p:sp>
        <p:nvSpPr>
          <p:cNvPr id="53260" name="Rectangle 65"/>
          <p:cNvSpPr>
            <a:spLocks noGrp="1" noChangeArrowheads="1"/>
          </p:cNvSpPr>
          <p:nvPr>
            <p:ph type="title"/>
          </p:nvPr>
        </p:nvSpPr>
        <p:spPr>
          <a:xfrm>
            <a:off x="768350" y="150813"/>
            <a:ext cx="8375650" cy="450850"/>
          </a:xfrm>
        </p:spPr>
        <p:txBody>
          <a:bodyPr/>
          <a:lstStyle/>
          <a:p>
            <a:pPr eaLnBrk="1" hangingPunct="1"/>
            <a:r>
              <a:rPr lang="en-US" smtClean="0"/>
              <a:t>D- Collaborative Design</a:t>
            </a:r>
          </a:p>
        </p:txBody>
      </p:sp>
      <p:sp>
        <p:nvSpPr>
          <p:cNvPr id="65" name="Oval 12"/>
          <p:cNvSpPr>
            <a:spLocks noChangeArrowheads="1"/>
          </p:cNvSpPr>
          <p:nvPr/>
        </p:nvSpPr>
        <p:spPr bwMode="auto">
          <a:xfrm>
            <a:off x="800100" y="318611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sp>
        <p:nvSpPr>
          <p:cNvPr id="53262" name="Rectangle 49"/>
          <p:cNvSpPr>
            <a:spLocks noChangeArrowheads="1"/>
          </p:cNvSpPr>
          <p:nvPr/>
        </p:nvSpPr>
        <p:spPr bwMode="auto">
          <a:xfrm>
            <a:off x="735013" y="646113"/>
            <a:ext cx="8408987" cy="400050"/>
          </a:xfrm>
          <a:prstGeom prst="rect">
            <a:avLst/>
          </a:prstGeom>
          <a:noFill/>
          <a:ln w="9525">
            <a:noFill/>
            <a:miter lim="800000"/>
            <a:headEnd/>
            <a:tailEnd/>
          </a:ln>
        </p:spPr>
        <p:txBody>
          <a:bodyPr>
            <a:spAutoFit/>
          </a:bodyPr>
          <a:lstStyle/>
          <a:p>
            <a:r>
              <a:rPr lang="it-IT" sz="2000" b="1">
                <a:solidFill>
                  <a:srgbClr val="FF0000"/>
                </a:solidFill>
              </a:rPr>
              <a:t>Collaborative Design:</a:t>
            </a:r>
            <a:r>
              <a:rPr lang="en-US" sz="2000" b="1">
                <a:solidFill>
                  <a:srgbClr val="FF0000"/>
                </a:solidFill>
              </a:rPr>
              <a:t> V5 Design as ‘Master‘</a:t>
            </a:r>
            <a:endParaRPr lang="it-IT" sz="2000" b="1">
              <a:solidFill>
                <a:srgbClr val="FF0000"/>
              </a:solidFill>
            </a:endParaRPr>
          </a:p>
        </p:txBody>
      </p:sp>
      <p:sp>
        <p:nvSpPr>
          <p:cNvPr id="54" name="AutoShape 51"/>
          <p:cNvSpPr>
            <a:spLocks noChangeArrowheads="1"/>
          </p:cNvSpPr>
          <p:nvPr/>
        </p:nvSpPr>
        <p:spPr bwMode="auto">
          <a:xfrm>
            <a:off x="1752600" y="3736975"/>
            <a:ext cx="1828800" cy="820738"/>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Build complete assembly with V4, V5 and V6 data through ENOVIA Designer Central</a:t>
            </a:r>
          </a:p>
        </p:txBody>
      </p:sp>
      <p:sp>
        <p:nvSpPr>
          <p:cNvPr id="67" name="Oval 52"/>
          <p:cNvSpPr>
            <a:spLocks noChangeArrowheads="1"/>
          </p:cNvSpPr>
          <p:nvPr/>
        </p:nvSpPr>
        <p:spPr bwMode="auto">
          <a:xfrm>
            <a:off x="2514600" y="3186113"/>
            <a:ext cx="381000" cy="381000"/>
          </a:xfrm>
          <a:prstGeom prst="ellipse">
            <a:avLst/>
          </a:prstGeom>
          <a:solidFill>
            <a:schemeClr val="accent3"/>
          </a:solidFill>
          <a:ln w="9525" algn="ctr">
            <a:solidFill>
              <a:srgbClr val="120C80"/>
            </a:solidFill>
            <a:round/>
            <a:headEnd/>
            <a:tailEnd/>
          </a:ln>
          <a:effectLst/>
        </p:spPr>
        <p:txBody>
          <a:bodyPr lIns="0" tIns="0" rIns="0" bIns="0" anchor="ctr" anchorCtr="1"/>
          <a:lstStyle/>
          <a:p>
            <a:pPr algn="ctr" eaLnBrk="0" hangingPunct="0">
              <a:spcBef>
                <a:spcPct val="50000"/>
              </a:spcBef>
              <a:defRPr/>
            </a:pPr>
            <a:r>
              <a:rPr lang="en-GB" b="1" dirty="0">
                <a:solidFill>
                  <a:srgbClr val="120C80"/>
                </a:solidFill>
                <a:cs typeface="+mn-cs"/>
              </a:rPr>
              <a:t>2</a:t>
            </a:r>
          </a:p>
        </p:txBody>
      </p:sp>
      <p:grpSp>
        <p:nvGrpSpPr>
          <p:cNvPr id="5" name="Group 53"/>
          <p:cNvGrpSpPr>
            <a:grpSpLocks/>
          </p:cNvGrpSpPr>
          <p:nvPr/>
        </p:nvGrpSpPr>
        <p:grpSpPr bwMode="auto">
          <a:xfrm>
            <a:off x="2057400" y="4705350"/>
            <a:ext cx="1219200" cy="990600"/>
            <a:chOff x="3524" y="3423"/>
            <a:chExt cx="671" cy="537"/>
          </a:xfrm>
        </p:grpSpPr>
        <p:pic>
          <p:nvPicPr>
            <p:cNvPr id="43" name="Picture 54" descr="PSA3"/>
            <p:cNvPicPr>
              <a:picLocks noChangeAspect="1" noChangeArrowheads="1"/>
            </p:cNvPicPr>
            <p:nvPr/>
          </p:nvPicPr>
          <p:blipFill>
            <a:blip r:embed="rId5" cstate="print"/>
            <a:srcRect/>
            <a:stretch>
              <a:fillRect/>
            </a:stretch>
          </p:blipFill>
          <p:spPr bwMode="auto">
            <a:xfrm>
              <a:off x="3524" y="3423"/>
              <a:ext cx="671" cy="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285" name="Picture 55" descr="PSA2"/>
            <p:cNvPicPr>
              <a:picLocks noChangeAspect="1" noChangeArrowheads="1"/>
            </p:cNvPicPr>
            <p:nvPr/>
          </p:nvPicPr>
          <p:blipFill>
            <a:blip r:embed="rId6">
              <a:clrChange>
                <a:clrFrom>
                  <a:srgbClr val="00264D"/>
                </a:clrFrom>
                <a:clrTo>
                  <a:srgbClr val="00264D">
                    <a:alpha val="0"/>
                  </a:srgbClr>
                </a:clrTo>
              </a:clrChange>
            </a:blip>
            <a:srcRect l="13586" t="23584" r="11627" b="24196"/>
            <a:stretch>
              <a:fillRect/>
            </a:stretch>
          </p:blipFill>
          <p:spPr bwMode="auto">
            <a:xfrm>
              <a:off x="3543" y="3565"/>
              <a:ext cx="611" cy="341"/>
            </a:xfrm>
            <a:prstGeom prst="rect">
              <a:avLst/>
            </a:prstGeom>
            <a:noFill/>
            <a:ln w="9525">
              <a:noFill/>
              <a:miter lim="800000"/>
              <a:headEnd/>
              <a:tailEnd/>
            </a:ln>
          </p:spPr>
        </p:pic>
      </p:grpSp>
      <p:pic>
        <p:nvPicPr>
          <p:cNvPr id="46" name="Picture 59" descr="Image2"/>
          <p:cNvPicPr>
            <a:picLocks noChangeAspect="1" noChangeArrowheads="1"/>
          </p:cNvPicPr>
          <p:nvPr/>
        </p:nvPicPr>
        <p:blipFill>
          <a:blip r:embed="rId7"/>
          <a:srcRect/>
          <a:stretch>
            <a:fillRect/>
          </a:stretch>
        </p:blipFill>
        <p:spPr bwMode="auto">
          <a:xfrm>
            <a:off x="2905125" y="4629150"/>
            <a:ext cx="512763" cy="792163"/>
          </a:xfrm>
          <a:prstGeom prst="rect">
            <a:avLst/>
          </a:prstGeom>
          <a:noFill/>
          <a:ln w="9525">
            <a:noFill/>
            <a:miter lim="800000"/>
            <a:headEnd/>
            <a:tailEnd/>
          </a:ln>
        </p:spPr>
      </p:pic>
      <p:cxnSp>
        <p:nvCxnSpPr>
          <p:cNvPr id="71" name="AutoShape 112"/>
          <p:cNvCxnSpPr>
            <a:cxnSpLocks noChangeShapeType="1"/>
          </p:cNvCxnSpPr>
          <p:nvPr/>
        </p:nvCxnSpPr>
        <p:spPr bwMode="auto">
          <a:xfrm>
            <a:off x="1143000" y="3375025"/>
            <a:ext cx="1371600" cy="1588"/>
          </a:xfrm>
          <a:prstGeom prst="straightConnector1">
            <a:avLst/>
          </a:prstGeom>
          <a:noFill/>
          <a:ln w="28575">
            <a:solidFill>
              <a:schemeClr val="tx1"/>
            </a:solidFill>
            <a:round/>
            <a:headEnd/>
            <a:tailEnd type="triangle" w="med" len="med"/>
          </a:ln>
        </p:spPr>
      </p:cxnSp>
      <p:sp>
        <p:nvSpPr>
          <p:cNvPr id="96" name="Oval 13"/>
          <p:cNvSpPr>
            <a:spLocks noChangeArrowheads="1"/>
          </p:cNvSpPr>
          <p:nvPr/>
        </p:nvSpPr>
        <p:spPr bwMode="auto">
          <a:xfrm>
            <a:off x="7866063" y="318611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5</a:t>
            </a:r>
          </a:p>
        </p:txBody>
      </p:sp>
      <p:cxnSp>
        <p:nvCxnSpPr>
          <p:cNvPr id="99" name="AutoShape 112"/>
          <p:cNvCxnSpPr>
            <a:cxnSpLocks noChangeShapeType="1"/>
            <a:stCxn id="66" idx="6"/>
            <a:endCxn id="96" idx="2"/>
          </p:cNvCxnSpPr>
          <p:nvPr/>
        </p:nvCxnSpPr>
        <p:spPr bwMode="auto">
          <a:xfrm>
            <a:off x="6553200" y="3376613"/>
            <a:ext cx="1312863" cy="1587"/>
          </a:xfrm>
          <a:prstGeom prst="straightConnector1">
            <a:avLst/>
          </a:prstGeom>
          <a:noFill/>
          <a:ln w="28575">
            <a:solidFill>
              <a:schemeClr val="tx1"/>
            </a:solidFill>
            <a:round/>
            <a:headEnd/>
            <a:tailEnd type="triangle" w="med" len="med"/>
          </a:ln>
        </p:spPr>
      </p:cxnSp>
      <p:sp>
        <p:nvSpPr>
          <p:cNvPr id="66" name="Oval 13"/>
          <p:cNvSpPr>
            <a:spLocks noChangeArrowheads="1"/>
          </p:cNvSpPr>
          <p:nvPr/>
        </p:nvSpPr>
        <p:spPr bwMode="auto">
          <a:xfrm>
            <a:off x="6172200" y="318611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4</a:t>
            </a:r>
          </a:p>
        </p:txBody>
      </p:sp>
      <p:sp>
        <p:nvSpPr>
          <p:cNvPr id="45" name="AutoShape 41"/>
          <p:cNvSpPr>
            <a:spLocks noChangeArrowheads="1"/>
          </p:cNvSpPr>
          <p:nvPr/>
        </p:nvSpPr>
        <p:spPr bwMode="auto">
          <a:xfrm>
            <a:off x="7123113" y="3714750"/>
            <a:ext cx="1868487" cy="998538"/>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Contextual  V4/V5 designs, or linked drawings, are updated according to V6 changes (on-demand / automatic)</a:t>
            </a:r>
          </a:p>
        </p:txBody>
      </p:sp>
      <p:pic>
        <p:nvPicPr>
          <p:cNvPr id="47" name="Picture 71"/>
          <p:cNvPicPr>
            <a:picLocks noChangeAspect="1" noChangeArrowheads="1"/>
          </p:cNvPicPr>
          <p:nvPr/>
        </p:nvPicPr>
        <p:blipFill>
          <a:blip r:embed="rId8" cstate="print"/>
          <a:srcRect/>
          <a:stretch>
            <a:fillRect/>
          </a:stretch>
        </p:blipFill>
        <p:spPr bwMode="auto">
          <a:xfrm>
            <a:off x="7437426" y="4705549"/>
            <a:ext cx="1239561"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9" name="AutoShape 112"/>
          <p:cNvCxnSpPr>
            <a:cxnSpLocks noChangeShapeType="1"/>
            <a:endCxn id="66" idx="2"/>
          </p:cNvCxnSpPr>
          <p:nvPr/>
        </p:nvCxnSpPr>
        <p:spPr bwMode="auto">
          <a:xfrm>
            <a:off x="4876800" y="3375025"/>
            <a:ext cx="1295400" cy="1588"/>
          </a:xfrm>
          <a:prstGeom prst="straightConnector1">
            <a:avLst/>
          </a:prstGeom>
          <a:noFill/>
          <a:ln w="28575">
            <a:solidFill>
              <a:schemeClr val="tx1"/>
            </a:solidFill>
            <a:round/>
            <a:headEnd/>
            <a:tailEnd type="triangle" w="med" len="med"/>
          </a:ln>
        </p:spPr>
      </p:cxnSp>
      <p:pic>
        <p:nvPicPr>
          <p:cNvPr id="60" name="Picture 44" descr="PSA2"/>
          <p:cNvPicPr>
            <a:picLocks noChangeAspect="1" noChangeArrowheads="1"/>
          </p:cNvPicPr>
          <p:nvPr/>
        </p:nvPicPr>
        <p:blipFill>
          <a:blip r:embed="rId9" cstate="print"/>
          <a:srcRect/>
          <a:stretch>
            <a:fillRect/>
          </a:stretch>
        </p:blipFill>
        <p:spPr bwMode="auto">
          <a:xfrm>
            <a:off x="1295400" y="1536192"/>
            <a:ext cx="1014840" cy="81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44" descr="PSA2"/>
          <p:cNvPicPr>
            <a:picLocks noChangeAspect="1" noChangeArrowheads="1"/>
          </p:cNvPicPr>
          <p:nvPr/>
        </p:nvPicPr>
        <p:blipFill>
          <a:blip r:embed="rId9" cstate="print"/>
          <a:srcRect/>
          <a:stretch>
            <a:fillRect/>
          </a:stretch>
        </p:blipFill>
        <p:spPr bwMode="auto">
          <a:xfrm>
            <a:off x="5791200" y="1581349"/>
            <a:ext cx="1014840" cy="81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Right Arrow 38"/>
          <p:cNvSpPr/>
          <p:nvPr/>
        </p:nvSpPr>
        <p:spPr>
          <a:xfrm>
            <a:off x="1828800" y="2343150"/>
            <a:ext cx="3810000" cy="762000"/>
          </a:xfrm>
          <a:prstGeom prst="rightArrow">
            <a:avLst/>
          </a:prstGeom>
          <a:solidFill>
            <a:schemeClr val="accent3"/>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p>
        </p:txBody>
      </p:sp>
      <p:sp>
        <p:nvSpPr>
          <p:cNvPr id="40" name="TextBox 39"/>
          <p:cNvSpPr txBox="1">
            <a:spLocks noChangeArrowheads="1"/>
          </p:cNvSpPr>
          <p:nvPr/>
        </p:nvSpPr>
        <p:spPr bwMode="auto">
          <a:xfrm>
            <a:off x="2209800" y="2568575"/>
            <a:ext cx="2728913" cy="307975"/>
          </a:xfrm>
          <a:prstGeom prst="rect">
            <a:avLst/>
          </a:prstGeom>
          <a:noFill/>
          <a:ln w="9525">
            <a:noFill/>
            <a:miter lim="800000"/>
            <a:headEnd/>
            <a:tailEnd/>
          </a:ln>
        </p:spPr>
        <p:txBody>
          <a:bodyPr wrap="none">
            <a:spAutoFit/>
          </a:bodyPr>
          <a:lstStyle/>
          <a:p>
            <a:r>
              <a:rPr lang="en-US" sz="1400" b="1">
                <a:solidFill>
                  <a:srgbClr val="FF0000"/>
                </a:solidFill>
              </a:rPr>
              <a:t>Design continues in CATIA V6</a:t>
            </a:r>
          </a:p>
        </p:txBody>
      </p:sp>
      <p:sp>
        <p:nvSpPr>
          <p:cNvPr id="53278" name="Rectangle 87"/>
          <p:cNvSpPr>
            <a:spLocks noChangeArrowheads="1"/>
          </p:cNvSpPr>
          <p:nvPr/>
        </p:nvSpPr>
        <p:spPr bwMode="auto">
          <a:xfrm>
            <a:off x="457200" y="1428750"/>
            <a:ext cx="6746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1</a:t>
            </a:r>
          </a:p>
        </p:txBody>
      </p:sp>
      <p:sp>
        <p:nvSpPr>
          <p:cNvPr id="53279" name="Rectangle 101"/>
          <p:cNvSpPr>
            <a:spLocks noChangeArrowheads="1"/>
          </p:cNvSpPr>
          <p:nvPr/>
        </p:nvSpPr>
        <p:spPr bwMode="auto">
          <a:xfrm>
            <a:off x="533400" y="5924550"/>
            <a:ext cx="5857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2 </a:t>
            </a:r>
          </a:p>
        </p:txBody>
      </p:sp>
      <p:pic>
        <p:nvPicPr>
          <p:cNvPr id="53280" name="Picture 32" descr="Picture8.png"/>
          <p:cNvPicPr>
            <a:picLocks noChangeAspect="1"/>
          </p:cNvPicPr>
          <p:nvPr/>
        </p:nvPicPr>
        <p:blipFill>
          <a:blip r:embed="rId10"/>
          <a:srcRect/>
          <a:stretch>
            <a:fillRect/>
          </a:stretch>
        </p:blipFill>
        <p:spPr bwMode="auto">
          <a:xfrm>
            <a:off x="-171450" y="5695950"/>
            <a:ext cx="781050" cy="781050"/>
          </a:xfrm>
          <a:prstGeom prst="rect">
            <a:avLst/>
          </a:prstGeom>
          <a:noFill/>
          <a:ln w="9525">
            <a:noFill/>
            <a:miter lim="800000"/>
            <a:headEnd/>
            <a:tailEnd/>
          </a:ln>
        </p:spPr>
      </p:pic>
      <p:pic>
        <p:nvPicPr>
          <p:cNvPr id="53281" name="Picture 33" descr="Picture9.png"/>
          <p:cNvPicPr>
            <a:picLocks noChangeAspect="1"/>
          </p:cNvPicPr>
          <p:nvPr/>
        </p:nvPicPr>
        <p:blipFill>
          <a:blip r:embed="rId11"/>
          <a:srcRect/>
          <a:stretch>
            <a:fillRect/>
          </a:stretch>
        </p:blipFill>
        <p:spPr bwMode="auto">
          <a:xfrm>
            <a:off x="-152400" y="1276350"/>
            <a:ext cx="781050" cy="781050"/>
          </a:xfrm>
          <a:prstGeom prst="rect">
            <a:avLst/>
          </a:prstGeom>
          <a:noFill/>
          <a:ln w="9525">
            <a:noFill/>
            <a:miter lim="800000"/>
            <a:headEnd/>
            <a:tailEnd/>
          </a:ln>
        </p:spPr>
      </p:pic>
      <p:sp>
        <p:nvSpPr>
          <p:cNvPr id="52" name="AutoShape 51"/>
          <p:cNvSpPr>
            <a:spLocks noChangeArrowheads="1"/>
          </p:cNvSpPr>
          <p:nvPr/>
        </p:nvSpPr>
        <p:spPr bwMode="auto">
          <a:xfrm>
            <a:off x="5638800" y="2514600"/>
            <a:ext cx="2057400" cy="46196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Design modifications stored in ENOVIA VPM Central</a:t>
            </a:r>
            <a:endParaRPr lang="en-US" sz="1050" b="1" dirty="0">
              <a:solidFill>
                <a:srgbClr val="120C80"/>
              </a:solidFill>
            </a:endParaRPr>
          </a:p>
        </p:txBody>
      </p:sp>
      <p:sp>
        <p:nvSpPr>
          <p:cNvPr id="51" name="AutoShape 9"/>
          <p:cNvSpPr>
            <a:spLocks noChangeArrowheads="1"/>
          </p:cNvSpPr>
          <p:nvPr/>
        </p:nvSpPr>
        <p:spPr bwMode="auto">
          <a:xfrm>
            <a:off x="228600" y="2495550"/>
            <a:ext cx="1524000" cy="6413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US" sz="1050" b="1" dirty="0">
                <a:solidFill>
                  <a:srgbClr val="120C80"/>
                </a:solidFill>
              </a:rPr>
              <a:t>Design in CATIA V6 on ENOVIA VPM Central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fade">
                                      <p:cBhvr>
                                        <p:cTn id="49" dur="500"/>
                                        <p:tgtEl>
                                          <p:spTgt spid="1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15" grpId="0" animBg="1"/>
      <p:bldP spid="65" grpId="0" animBg="1"/>
      <p:bldP spid="54" grpId="0" animBg="1"/>
      <p:bldP spid="67" grpId="0" animBg="1"/>
      <p:bldP spid="96" grpId="0" animBg="1"/>
      <p:bldP spid="66" grpId="0" animBg="1"/>
      <p:bldP spid="45" grpId="0" animBg="1"/>
      <p:bldP spid="39" grpId="0" animBg="1"/>
      <p:bldP spid="40" grpId="0"/>
      <p:bldP spid="52"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
          <p:cNvPicPr>
            <a:picLocks noChangeAspect="1" noChangeArrowheads="1"/>
          </p:cNvPicPr>
          <p:nvPr/>
        </p:nvPicPr>
        <p:blipFill>
          <a:blip r:embed="rId3" cstate="print"/>
          <a:srcRect l="6708" t="7813" r="20491" b="29944"/>
          <a:stretch>
            <a:fillRect/>
          </a:stretch>
        </p:blipFill>
        <p:spPr bwMode="auto">
          <a:xfrm>
            <a:off x="990600" y="2971800"/>
            <a:ext cx="1115054"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ight Arrow 28"/>
          <p:cNvSpPr/>
          <p:nvPr/>
        </p:nvSpPr>
        <p:spPr>
          <a:xfrm rot="18374684">
            <a:off x="3191669" y="2094707"/>
            <a:ext cx="3213100" cy="1617662"/>
          </a:xfrm>
          <a:prstGeom prst="rightArrow">
            <a:avLst/>
          </a:prstGeom>
          <a:solidFill>
            <a:schemeClr val="accent6">
              <a:lumMod val="20000"/>
              <a:lumOff val="8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40" name="Picture 6"/>
          <p:cNvPicPr>
            <a:picLocks noChangeAspect="1" noChangeArrowheads="1"/>
          </p:cNvPicPr>
          <p:nvPr/>
        </p:nvPicPr>
        <p:blipFill>
          <a:blip r:embed="rId4" cstate="print"/>
          <a:srcRect l="7006" t="8594" r="6369" b="10156"/>
          <a:stretch>
            <a:fillRect/>
          </a:stretch>
        </p:blipFill>
        <p:spPr bwMode="auto">
          <a:xfrm>
            <a:off x="2971800" y="2286000"/>
            <a:ext cx="1295399"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Rectangle 35"/>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 name="Rounded Rectangle 60"/>
          <p:cNvSpPr>
            <a:spLocks noChangeArrowheads="1"/>
          </p:cNvSpPr>
          <p:nvPr/>
        </p:nvSpPr>
        <p:spPr bwMode="auto">
          <a:xfrm>
            <a:off x="2895600" y="1366838"/>
            <a:ext cx="3352800" cy="461962"/>
          </a:xfrm>
          <a:prstGeom prst="roundRect">
            <a:avLst>
              <a:gd name="adj" fmla="val 16667"/>
            </a:avLst>
          </a:prstGeom>
          <a:solidFill>
            <a:schemeClr val="accent3">
              <a:lumMod val="95000"/>
              <a:alpha val="70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MultiCAD Management, Program Management, Requirements Management, Compliancy, etc.</a:t>
            </a:r>
          </a:p>
        </p:txBody>
      </p:sp>
      <p:sp>
        <p:nvSpPr>
          <p:cNvPr id="16" name="Content Placeholder 2"/>
          <p:cNvSpPr txBox="1">
            <a:spLocks/>
          </p:cNvSpPr>
          <p:nvPr/>
        </p:nvSpPr>
        <p:spPr bwMode="auto">
          <a:xfrm>
            <a:off x="6324600" y="685800"/>
            <a:ext cx="2819400" cy="6172200"/>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a:lstStyle/>
          <a:p>
            <a:pPr marL="342900" indent="-342900">
              <a:lnSpc>
                <a:spcPct val="90000"/>
              </a:lnSpc>
              <a:spcBef>
                <a:spcPct val="40000"/>
              </a:spcBef>
              <a:buFontTx/>
              <a:buBlip>
                <a:blip r:embed="rId5"/>
              </a:buBlip>
              <a:defRPr/>
            </a:pPr>
            <a:r>
              <a:rPr lang="en-US" sz="1400" b="1" kern="0" dirty="0">
                <a:solidFill>
                  <a:srgbClr val="FF0000"/>
                </a:solidFill>
              </a:rPr>
              <a:t>Scope</a:t>
            </a:r>
            <a:endParaRPr lang="en-US" sz="1400" kern="0" dirty="0">
              <a:solidFill>
                <a:srgbClr val="FF0000"/>
              </a:solidFill>
            </a:endParaRP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Tight collaboration and design reuse between engineering teams working with different version of CATIA:</a:t>
            </a:r>
          </a:p>
          <a:p>
            <a:pPr marL="519113" lvl="2" indent="173038">
              <a:lnSpc>
                <a:spcPct val="90000"/>
              </a:lnSpc>
              <a:spcBef>
                <a:spcPct val="30000"/>
              </a:spcBef>
              <a:buFontTx/>
              <a:buBlip>
                <a:blip r:embed="rId6"/>
              </a:buBlip>
              <a:defRPr/>
            </a:pPr>
            <a:r>
              <a:rPr lang="en-US" sz="1200" kern="0" dirty="0">
                <a:solidFill>
                  <a:srgbClr val="120C80"/>
                </a:solidFill>
                <a:sym typeface="Wingdings" pitchFamily="2" charset="2"/>
              </a:rPr>
              <a:t>Use V4/V5 designs  in V6 context. </a:t>
            </a:r>
          </a:p>
          <a:p>
            <a:pPr marL="519113" lvl="2" indent="173038">
              <a:lnSpc>
                <a:spcPct val="90000"/>
              </a:lnSpc>
              <a:spcBef>
                <a:spcPct val="30000"/>
              </a:spcBef>
              <a:buFontTx/>
              <a:buBlip>
                <a:blip r:embed="rId6"/>
              </a:buBlip>
              <a:defRPr/>
            </a:pPr>
            <a:r>
              <a:rPr lang="en-US" sz="1200" kern="0" dirty="0">
                <a:solidFill>
                  <a:srgbClr val="120C80"/>
                </a:solidFill>
                <a:sym typeface="Wingdings" pitchFamily="2" charset="2"/>
              </a:rPr>
              <a:t>V4/V5/V6 Relational Design.</a:t>
            </a: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Navigation &amp; collaboration with ENOVIA 3DLive multi-provider.</a:t>
            </a: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Consolidated digital mockup.</a:t>
            </a:r>
            <a:endParaRPr lang="en-US" sz="1400" i="1" kern="0" dirty="0">
              <a:solidFill>
                <a:srgbClr val="120C80"/>
              </a:solidFill>
              <a:sym typeface="Wingdings" pitchFamily="2" charset="2"/>
            </a:endParaRPr>
          </a:p>
          <a:p>
            <a:pPr marL="285750" lvl="1" indent="228600">
              <a:lnSpc>
                <a:spcPct val="90000"/>
              </a:lnSpc>
              <a:spcBef>
                <a:spcPct val="30000"/>
              </a:spcBef>
              <a:buFontTx/>
              <a:buBlip>
                <a:blip r:embed="rId6"/>
              </a:buBlip>
              <a:defRPr/>
            </a:pPr>
            <a:r>
              <a:rPr lang="en-US" sz="1400" i="1" kern="0" dirty="0">
                <a:solidFill>
                  <a:srgbClr val="120C80"/>
                </a:solidFill>
                <a:sym typeface="Wingdings" pitchFamily="2" charset="2"/>
              </a:rPr>
              <a:t>Similar scenario will also work with multiCAD data through ENOVIA Designer Central.</a:t>
            </a:r>
            <a:endParaRPr lang="en-US" sz="1400" kern="0" dirty="0">
              <a:solidFill>
                <a:srgbClr val="120C80"/>
              </a:solidFill>
            </a:endParaRPr>
          </a:p>
          <a:p>
            <a:pPr marL="342900" indent="-342900">
              <a:lnSpc>
                <a:spcPct val="90000"/>
              </a:lnSpc>
              <a:spcBef>
                <a:spcPct val="40000"/>
              </a:spcBef>
              <a:buFontTx/>
              <a:buBlip>
                <a:blip r:embed="rId5"/>
              </a:buBlip>
              <a:defRPr/>
            </a:pPr>
            <a:r>
              <a:rPr lang="en-US" sz="1400" b="1" kern="0" dirty="0">
                <a:solidFill>
                  <a:srgbClr val="120C80"/>
                </a:solidFill>
                <a:sym typeface="Wingdings" pitchFamily="2" charset="2"/>
              </a:rPr>
              <a:t>Customer’s Benefits:</a:t>
            </a: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Minimize V6 adoption risk</a:t>
            </a:r>
          </a:p>
          <a:p>
            <a:pPr marL="576263" lvl="2" indent="163513">
              <a:lnSpc>
                <a:spcPct val="90000"/>
              </a:lnSpc>
              <a:spcBef>
                <a:spcPct val="30000"/>
              </a:spcBef>
              <a:buFontTx/>
              <a:buBlip>
                <a:blip r:embed="rId6"/>
              </a:buBlip>
              <a:defRPr/>
            </a:pPr>
            <a:r>
              <a:rPr lang="en-US" sz="1200" kern="0" dirty="0">
                <a:solidFill>
                  <a:srgbClr val="120C80"/>
                </a:solidFill>
                <a:sym typeface="Wingdings" pitchFamily="2" charset="2"/>
              </a:rPr>
              <a:t>Stepped approach</a:t>
            </a:r>
          </a:p>
          <a:p>
            <a:pPr marL="576263" lvl="2" indent="163513">
              <a:lnSpc>
                <a:spcPct val="90000"/>
              </a:lnSpc>
              <a:spcBef>
                <a:spcPct val="30000"/>
              </a:spcBef>
              <a:buFontTx/>
              <a:buBlip>
                <a:blip r:embed="rId6"/>
              </a:buBlip>
              <a:defRPr/>
            </a:pPr>
            <a:r>
              <a:rPr lang="en-US" sz="1200" kern="0" dirty="0">
                <a:solidFill>
                  <a:srgbClr val="120C80"/>
                </a:solidFill>
                <a:sym typeface="Wingdings" pitchFamily="2" charset="2"/>
              </a:rPr>
              <a:t>“Natural” data filtering (only transfer what you really need)</a:t>
            </a:r>
            <a:endParaRPr lang="en-US" sz="1400" kern="0" dirty="0">
              <a:solidFill>
                <a:srgbClr val="120C80"/>
              </a:solidFill>
              <a:sym typeface="Wingdings" pitchFamily="2" charset="2"/>
            </a:endParaRP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Protect IP and maximize existing investments.</a:t>
            </a:r>
          </a:p>
          <a:p>
            <a:pPr marL="285750" lvl="1" indent="228600">
              <a:lnSpc>
                <a:spcPct val="90000"/>
              </a:lnSpc>
              <a:spcBef>
                <a:spcPct val="30000"/>
              </a:spcBef>
              <a:buFontTx/>
              <a:buBlip>
                <a:blip r:embed="rId6"/>
              </a:buBlip>
              <a:defRPr/>
            </a:pPr>
            <a:r>
              <a:rPr lang="en-US" sz="1400" kern="0" dirty="0">
                <a:solidFill>
                  <a:srgbClr val="120C80"/>
                </a:solidFill>
                <a:sym typeface="Wingdings" pitchFamily="2" charset="2"/>
              </a:rPr>
              <a:t>Easily expandable with additional business processes.</a:t>
            </a:r>
            <a:endParaRPr lang="en-US" sz="1100" kern="0" dirty="0">
              <a:solidFill>
                <a:srgbClr val="120C80"/>
              </a:solidFill>
            </a:endParaRPr>
          </a:p>
        </p:txBody>
      </p:sp>
      <p:sp>
        <p:nvSpPr>
          <p:cNvPr id="73734" name="Title 1"/>
          <p:cNvSpPr>
            <a:spLocks noGrp="1"/>
          </p:cNvSpPr>
          <p:nvPr>
            <p:ph type="title"/>
          </p:nvPr>
        </p:nvSpPr>
        <p:spPr>
          <a:xfrm>
            <a:off x="768350" y="150813"/>
            <a:ext cx="8375650" cy="450850"/>
          </a:xfrm>
        </p:spPr>
        <p:txBody>
          <a:bodyPr/>
          <a:lstStyle/>
          <a:p>
            <a:pPr eaLnBrk="1" hangingPunct="1"/>
            <a:r>
              <a:rPr lang="en-US" smtClean="0"/>
              <a:t>D- Collaborative Design</a:t>
            </a:r>
            <a:endParaRPr lang="en-US" smtClean="0">
              <a:solidFill>
                <a:srgbClr val="FF0000"/>
              </a:solidFill>
            </a:endParaRPr>
          </a:p>
        </p:txBody>
      </p:sp>
      <p:sp>
        <p:nvSpPr>
          <p:cNvPr id="43" name="Flowchart: Magnetic Disk 52"/>
          <p:cNvSpPr>
            <a:spLocks noChangeArrowheads="1"/>
          </p:cNvSpPr>
          <p:nvPr/>
        </p:nvSpPr>
        <p:spPr bwMode="auto">
          <a:xfrm>
            <a:off x="381000" y="4314825"/>
            <a:ext cx="1905000" cy="381000"/>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pPr>
            <a:r>
              <a:rPr lang="fr-FR" sz="1000" b="1">
                <a:solidFill>
                  <a:srgbClr val="000000"/>
                </a:solidFill>
              </a:rPr>
              <a:t>ENOVIA VPM V4 / V5 / SMARTeam </a:t>
            </a:r>
          </a:p>
        </p:txBody>
      </p:sp>
      <p:sp>
        <p:nvSpPr>
          <p:cNvPr id="23" name="Rounded Rectangle 22"/>
          <p:cNvSpPr/>
          <p:nvPr/>
        </p:nvSpPr>
        <p:spPr bwMode="auto">
          <a:xfrm>
            <a:off x="2859088" y="3956050"/>
            <a:ext cx="1636712" cy="282575"/>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spAutoFit/>
          </a:bodyPr>
          <a:lstStyle/>
          <a:p>
            <a:pPr algn="ctr" eaLnBrk="0" hangingPunct="0">
              <a:spcBef>
                <a:spcPct val="50000"/>
              </a:spcBef>
              <a:defRPr/>
            </a:pPr>
            <a:r>
              <a:rPr lang="fr-FR" sz="1050" b="1" dirty="0">
                <a:solidFill>
                  <a:schemeClr val="bg1"/>
                </a:solidFill>
                <a:cs typeface="+mn-cs"/>
              </a:rPr>
              <a:t>ENOVIA VPM Central</a:t>
            </a:r>
          </a:p>
        </p:txBody>
      </p:sp>
      <p:sp>
        <p:nvSpPr>
          <p:cNvPr id="18" name="Rounded Rectangle 60"/>
          <p:cNvSpPr>
            <a:spLocks noChangeArrowheads="1"/>
          </p:cNvSpPr>
          <p:nvPr/>
        </p:nvSpPr>
        <p:spPr bwMode="auto">
          <a:xfrm>
            <a:off x="398463" y="3986213"/>
            <a:ext cx="1292225" cy="292100"/>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grpSp>
        <p:nvGrpSpPr>
          <p:cNvPr id="73739" name="Group 18"/>
          <p:cNvGrpSpPr>
            <a:grpSpLocks/>
          </p:cNvGrpSpPr>
          <p:nvPr/>
        </p:nvGrpSpPr>
        <p:grpSpPr bwMode="auto">
          <a:xfrm>
            <a:off x="42863" y="5534025"/>
            <a:ext cx="2166937" cy="866775"/>
            <a:chOff x="2477" y="0"/>
            <a:chExt cx="2166863" cy="866745"/>
          </a:xfrm>
        </p:grpSpPr>
        <p:sp>
          <p:nvSpPr>
            <p:cNvPr id="27" name="Pentagon 26"/>
            <p:cNvSpPr/>
            <p:nvPr/>
          </p:nvSpPr>
          <p:spPr>
            <a:xfrm>
              <a:off x="2477" y="0"/>
              <a:ext cx="2166863" cy="866745"/>
            </a:xfrm>
            <a:prstGeom prst="homePlate">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8" name="Pentagon 4"/>
            <p:cNvSpPr/>
            <p:nvPr/>
          </p:nvSpPr>
          <p:spPr>
            <a:xfrm>
              <a:off x="2477" y="0"/>
              <a:ext cx="1949383" cy="866745"/>
            </a:xfrm>
            <a:prstGeom prst="rect">
              <a:avLst/>
            </a:prstGeom>
          </p:spPr>
          <p:style>
            <a:lnRef idx="0">
              <a:scrgbClr r="0" g="0" b="0"/>
            </a:lnRef>
            <a:fillRef idx="0">
              <a:scrgbClr r="0" g="0" b="0"/>
            </a:fillRef>
            <a:effectRef idx="0">
              <a:scrgbClr r="0" g="0" b="0"/>
            </a:effectRef>
            <a:fontRef idx="minor">
              <a:schemeClr val="lt1"/>
            </a:fontRef>
          </p:style>
          <p:txBody>
            <a:bodyPr lIns="64008" tIns="32004" rIns="16002" bIns="32004" anchor="ctr"/>
            <a:lstStyle/>
            <a:p>
              <a:pPr algn="ctr" defTabSz="533400">
                <a:lnSpc>
                  <a:spcPct val="90000"/>
                </a:lnSpc>
                <a:spcAft>
                  <a:spcPct val="35000"/>
                </a:spcAft>
              </a:pPr>
              <a:r>
                <a:rPr lang="en-US" sz="1200" b="1">
                  <a:solidFill>
                    <a:srgbClr val="FFFFFF"/>
                  </a:solidFill>
                </a:rPr>
                <a:t>Keep CATIA V4/V5 community on ENOVIA VPM V4 / V5 / ST5</a:t>
              </a:r>
            </a:p>
          </p:txBody>
        </p:sp>
      </p:grpSp>
      <p:grpSp>
        <p:nvGrpSpPr>
          <p:cNvPr id="4" name="Group 28"/>
          <p:cNvGrpSpPr>
            <a:grpSpLocks/>
          </p:cNvGrpSpPr>
          <p:nvPr/>
        </p:nvGrpSpPr>
        <p:grpSpPr bwMode="auto">
          <a:xfrm>
            <a:off x="1763713" y="5534025"/>
            <a:ext cx="2166937" cy="866775"/>
            <a:chOff x="1735968" y="0"/>
            <a:chExt cx="2166863" cy="866745"/>
          </a:xfrm>
        </p:grpSpPr>
        <p:sp>
          <p:nvSpPr>
            <p:cNvPr id="30" name="Chevron 29"/>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31" name="Chevron 4"/>
            <p:cNvSpPr/>
            <p:nvPr/>
          </p:nvSpPr>
          <p:spPr>
            <a:xfrm>
              <a:off x="216934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Start new project in CATIA V6 on ENOVIA VPM Central</a:t>
              </a:r>
              <a:endParaRPr lang="fr-FR" sz="1200" b="1" dirty="0"/>
            </a:p>
          </p:txBody>
        </p:sp>
      </p:grpSp>
      <p:grpSp>
        <p:nvGrpSpPr>
          <p:cNvPr id="5" name="Group 31"/>
          <p:cNvGrpSpPr>
            <a:grpSpLocks/>
          </p:cNvGrpSpPr>
          <p:nvPr/>
        </p:nvGrpSpPr>
        <p:grpSpPr bwMode="auto">
          <a:xfrm>
            <a:off x="3505200" y="5530850"/>
            <a:ext cx="2514600" cy="866775"/>
            <a:chOff x="3469458" y="0"/>
            <a:chExt cx="2166863" cy="866745"/>
          </a:xfrm>
        </p:grpSpPr>
        <p:sp>
          <p:nvSpPr>
            <p:cNvPr id="33" name="Chevron 32"/>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34" name="Chevron 4"/>
            <p:cNvSpPr/>
            <p:nvPr/>
          </p:nvSpPr>
          <p:spPr>
            <a:xfrm>
              <a:off x="3797771" y="0"/>
              <a:ext cx="1547173"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Design collaboration between CATIA V4/V5 and CATIA V6</a:t>
              </a:r>
            </a:p>
          </p:txBody>
        </p:sp>
      </p:grpSp>
      <p:sp>
        <p:nvSpPr>
          <p:cNvPr id="20" name="Rounded Rectangle 60"/>
          <p:cNvSpPr>
            <a:spLocks noChangeArrowheads="1"/>
          </p:cNvSpPr>
          <p:nvPr/>
        </p:nvSpPr>
        <p:spPr bwMode="auto">
          <a:xfrm>
            <a:off x="2878138" y="3640138"/>
            <a:ext cx="1293812" cy="292100"/>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sp>
        <p:nvSpPr>
          <p:cNvPr id="35" name="Rounded Rectangle 60"/>
          <p:cNvSpPr>
            <a:spLocks noChangeArrowheads="1"/>
          </p:cNvSpPr>
          <p:nvPr/>
        </p:nvSpPr>
        <p:spPr bwMode="auto">
          <a:xfrm>
            <a:off x="2819400" y="4295775"/>
            <a:ext cx="2590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pic>
        <p:nvPicPr>
          <p:cNvPr id="39" name="Picture 2"/>
          <p:cNvPicPr>
            <a:picLocks noChangeAspect="1" noChangeArrowheads="1"/>
          </p:cNvPicPr>
          <p:nvPr/>
        </p:nvPicPr>
        <p:blipFill>
          <a:blip r:embed="rId7" cstate="print"/>
          <a:srcRect l="6714" t="7783" r="6445" b="6787"/>
          <a:stretch>
            <a:fillRect/>
          </a:stretch>
        </p:blipFill>
        <p:spPr bwMode="auto">
          <a:xfrm>
            <a:off x="4419600" y="2590800"/>
            <a:ext cx="1297698" cy="1040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5"/>
          <p:cNvPicPr>
            <a:picLocks noChangeAspect="1" noChangeArrowheads="1"/>
          </p:cNvPicPr>
          <p:nvPr/>
        </p:nvPicPr>
        <p:blipFill>
          <a:blip r:embed="rId8" cstate="print"/>
          <a:srcRect l="30774" t="25781" r="7643" b="10156"/>
          <a:stretch>
            <a:fillRect/>
          </a:stretch>
        </p:blipFill>
        <p:spPr bwMode="auto">
          <a:xfrm>
            <a:off x="228600" y="2514600"/>
            <a:ext cx="1295400" cy="1098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Rounded Rectangle 60"/>
          <p:cNvSpPr>
            <a:spLocks noChangeArrowheads="1"/>
          </p:cNvSpPr>
          <p:nvPr/>
        </p:nvSpPr>
        <p:spPr bwMode="auto">
          <a:xfrm>
            <a:off x="2895600" y="1927225"/>
            <a:ext cx="3352800" cy="282575"/>
          </a:xfrm>
          <a:prstGeom prst="roundRect">
            <a:avLst>
              <a:gd name="adj" fmla="val 16667"/>
            </a:avLst>
          </a:prstGeom>
          <a:solidFill>
            <a:schemeClr val="accent3">
              <a:lumMod val="95000"/>
              <a:alpha val="59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ENOVIA 3DLive</a:t>
            </a:r>
          </a:p>
        </p:txBody>
      </p:sp>
      <p:pic>
        <p:nvPicPr>
          <p:cNvPr id="38" name="Picture 53" descr="v6"/>
          <p:cNvPicPr>
            <a:picLocks noChangeAspect="1" noChangeArrowheads="1"/>
          </p:cNvPicPr>
          <p:nvPr/>
        </p:nvPicPr>
        <p:blipFill>
          <a:blip r:embed="rId9"/>
          <a:srcRect/>
          <a:stretch>
            <a:fillRect/>
          </a:stretch>
        </p:blipFill>
        <p:spPr bwMode="auto">
          <a:xfrm>
            <a:off x="4240213" y="3373438"/>
            <a:ext cx="1550987" cy="1503362"/>
          </a:xfrm>
          <a:prstGeom prst="rect">
            <a:avLst/>
          </a:prstGeom>
          <a:noFill/>
          <a:ln w="9525">
            <a:noFill/>
            <a:miter lim="800000"/>
            <a:headEnd/>
            <a:tailEnd/>
          </a:ln>
        </p:spPr>
      </p:pic>
      <p:cxnSp>
        <p:nvCxnSpPr>
          <p:cNvPr id="45" name="Elbow Connector 44"/>
          <p:cNvCxnSpPr>
            <a:cxnSpLocks noChangeShapeType="1"/>
            <a:endCxn id="35" idx="2"/>
          </p:cNvCxnSpPr>
          <p:nvPr/>
        </p:nvCxnSpPr>
        <p:spPr bwMode="auto">
          <a:xfrm rot="5400000" flipH="1" flipV="1">
            <a:off x="2472531" y="3101182"/>
            <a:ext cx="47625" cy="3236912"/>
          </a:xfrm>
          <a:prstGeom prst="bentConnector3">
            <a:avLst>
              <a:gd name="adj1" fmla="val -480000"/>
            </a:avLst>
          </a:prstGeom>
          <a:noFill/>
          <a:ln w="28575" algn="ctr">
            <a:solidFill>
              <a:schemeClr val="tx1"/>
            </a:solidFill>
            <a:miter lim="800000"/>
            <a:headEnd type="triangle" w="med" len="med"/>
            <a:tailEnd type="triangle" w="med" len="med"/>
          </a:ln>
        </p:spPr>
      </p:cxnSp>
      <p:sp>
        <p:nvSpPr>
          <p:cNvPr id="73757" name="Rectangle 16"/>
          <p:cNvSpPr>
            <a:spLocks noChangeArrowheads="1"/>
          </p:cNvSpPr>
          <p:nvPr/>
        </p:nvSpPr>
        <p:spPr bwMode="auto">
          <a:xfrm>
            <a:off x="762000" y="622300"/>
            <a:ext cx="8382000" cy="396875"/>
          </a:xfrm>
          <a:prstGeom prst="rect">
            <a:avLst/>
          </a:prstGeom>
          <a:noFill/>
          <a:ln w="9525">
            <a:noFill/>
            <a:miter lim="800000"/>
            <a:headEnd/>
            <a:tailEnd/>
          </a:ln>
        </p:spPr>
        <p:txBody>
          <a:bodyPr>
            <a:spAutoFit/>
          </a:bodyPr>
          <a:lstStyle/>
          <a:p>
            <a:r>
              <a:rPr lang="en-US" sz="2000" b="1">
                <a:solidFill>
                  <a:srgbClr val="FF0000"/>
                </a:solidFill>
              </a:rPr>
              <a:t>For ENOVIA VPM V4, V5, SMARTeam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1" end="1"/>
                                            </p:txEl>
                                          </p:spTgt>
                                        </p:tgtEl>
                                        <p:attrNameLst>
                                          <p:attrName>style.visibility</p:attrName>
                                        </p:attrNameLst>
                                      </p:cBhvr>
                                      <p:to>
                                        <p:strVal val="visible"/>
                                      </p:to>
                                    </p:set>
                                    <p:animEffect transition="in" filter="fade">
                                      <p:cBhvr>
                                        <p:cTn id="39" dur="500"/>
                                        <p:tgtEl>
                                          <p:spTgt spid="16">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2" end="2"/>
                                            </p:txEl>
                                          </p:spTgt>
                                        </p:tgtEl>
                                        <p:attrNameLst>
                                          <p:attrName>style.visibility</p:attrName>
                                        </p:attrNameLst>
                                      </p:cBhvr>
                                      <p:to>
                                        <p:strVal val="visible"/>
                                      </p:to>
                                    </p:set>
                                    <p:animEffect transition="in" filter="fade">
                                      <p:cBhvr>
                                        <p:cTn id="42" dur="500"/>
                                        <p:tgtEl>
                                          <p:spTgt spid="16">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xEl>
                                              <p:pRg st="3" end="3"/>
                                            </p:txEl>
                                          </p:spTgt>
                                        </p:tgtEl>
                                        <p:attrNameLst>
                                          <p:attrName>style.visibility</p:attrName>
                                        </p:attrNameLst>
                                      </p:cBhvr>
                                      <p:to>
                                        <p:strVal val="visible"/>
                                      </p:to>
                                    </p:set>
                                    <p:animEffect transition="in" filter="fade">
                                      <p:cBhvr>
                                        <p:cTn id="45" dur="500"/>
                                        <p:tgtEl>
                                          <p:spTgt spid="16">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xEl>
                                              <p:pRg st="4" end="4"/>
                                            </p:txEl>
                                          </p:spTgt>
                                        </p:tgtEl>
                                        <p:attrNameLst>
                                          <p:attrName>style.visibility</p:attrName>
                                        </p:attrNameLst>
                                      </p:cBhvr>
                                      <p:to>
                                        <p:strVal val="visible"/>
                                      </p:to>
                                    </p:set>
                                    <p:animEffect transition="in" filter="fade">
                                      <p:cBhvr>
                                        <p:cTn id="48" dur="500"/>
                                        <p:tgtEl>
                                          <p:spTgt spid="16">
                                            <p:txEl>
                                              <p:pRg st="4" end="4"/>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xEl>
                                              <p:pRg st="5" end="5"/>
                                            </p:txEl>
                                          </p:spTgt>
                                        </p:tgtEl>
                                        <p:attrNameLst>
                                          <p:attrName>style.visibility</p:attrName>
                                        </p:attrNameLst>
                                      </p:cBhvr>
                                      <p:to>
                                        <p:strVal val="visible"/>
                                      </p:to>
                                    </p:set>
                                    <p:animEffect transition="in" filter="fade">
                                      <p:cBhvr>
                                        <p:cTn id="51" dur="500"/>
                                        <p:tgtEl>
                                          <p:spTgt spid="16">
                                            <p:txEl>
                                              <p:pRg st="5" end="5"/>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xEl>
                                              <p:pRg st="6" end="6"/>
                                            </p:txEl>
                                          </p:spTgt>
                                        </p:tgtEl>
                                        <p:attrNameLst>
                                          <p:attrName>style.visibility</p:attrName>
                                        </p:attrNameLst>
                                      </p:cBhvr>
                                      <p:to>
                                        <p:strVal val="visible"/>
                                      </p:to>
                                    </p:set>
                                    <p:animEffect transition="in" filter="fade">
                                      <p:cBhvr>
                                        <p:cTn id="54" dur="500"/>
                                        <p:tgtEl>
                                          <p:spTgt spid="16">
                                            <p:txEl>
                                              <p:pRg st="6" end="6"/>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xEl>
                                              <p:pRg st="7" end="7"/>
                                            </p:txEl>
                                          </p:spTgt>
                                        </p:tgtEl>
                                        <p:attrNameLst>
                                          <p:attrName>style.visibility</p:attrName>
                                        </p:attrNameLst>
                                      </p:cBhvr>
                                      <p:to>
                                        <p:strVal val="visible"/>
                                      </p:to>
                                    </p:set>
                                    <p:animEffect transition="in" filter="fade">
                                      <p:cBhvr>
                                        <p:cTn id="57" dur="500"/>
                                        <p:tgtEl>
                                          <p:spTgt spid="16">
                                            <p:txEl>
                                              <p:pRg st="7" end="7"/>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xEl>
                                              <p:pRg st="8" end="8"/>
                                            </p:txEl>
                                          </p:spTgt>
                                        </p:tgtEl>
                                        <p:attrNameLst>
                                          <p:attrName>style.visibility</p:attrName>
                                        </p:attrNameLst>
                                      </p:cBhvr>
                                      <p:to>
                                        <p:strVal val="visible"/>
                                      </p:to>
                                    </p:set>
                                    <p:animEffect transition="in" filter="fade">
                                      <p:cBhvr>
                                        <p:cTn id="60" dur="500"/>
                                        <p:tgtEl>
                                          <p:spTgt spid="16">
                                            <p:txEl>
                                              <p:pRg st="8" end="8"/>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xEl>
                                              <p:pRg st="9" end="9"/>
                                            </p:txEl>
                                          </p:spTgt>
                                        </p:tgtEl>
                                        <p:attrNameLst>
                                          <p:attrName>style.visibility</p:attrName>
                                        </p:attrNameLst>
                                      </p:cBhvr>
                                      <p:to>
                                        <p:strVal val="visible"/>
                                      </p:to>
                                    </p:set>
                                    <p:animEffect transition="in" filter="fade">
                                      <p:cBhvr>
                                        <p:cTn id="63" dur="500"/>
                                        <p:tgtEl>
                                          <p:spTgt spid="16">
                                            <p:txEl>
                                              <p:pRg st="9" end="9"/>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xEl>
                                              <p:pRg st="10" end="10"/>
                                            </p:txEl>
                                          </p:spTgt>
                                        </p:tgtEl>
                                        <p:attrNameLst>
                                          <p:attrName>style.visibility</p:attrName>
                                        </p:attrNameLst>
                                      </p:cBhvr>
                                      <p:to>
                                        <p:strVal val="visible"/>
                                      </p:to>
                                    </p:set>
                                    <p:animEffect transition="in" filter="fade">
                                      <p:cBhvr>
                                        <p:cTn id="66" dur="500"/>
                                        <p:tgtEl>
                                          <p:spTgt spid="16">
                                            <p:txEl>
                                              <p:pRg st="10" end="1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
                                            <p:txEl>
                                              <p:pRg st="11" end="11"/>
                                            </p:txEl>
                                          </p:spTgt>
                                        </p:tgtEl>
                                        <p:attrNameLst>
                                          <p:attrName>style.visibility</p:attrName>
                                        </p:attrNameLst>
                                      </p:cBhvr>
                                      <p:to>
                                        <p:strVal val="visible"/>
                                      </p:to>
                                    </p:set>
                                    <p:animEffect transition="in" filter="fade">
                                      <p:cBhvr>
                                        <p:cTn id="69" dur="500"/>
                                        <p:tgtEl>
                                          <p:spTgt spid="16">
                                            <p:txEl>
                                              <p:pRg st="11" end="11"/>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xEl>
                                              <p:pRg st="12" end="12"/>
                                            </p:txEl>
                                          </p:spTgt>
                                        </p:tgtEl>
                                        <p:attrNameLst>
                                          <p:attrName>style.visibility</p:attrName>
                                        </p:attrNameLst>
                                      </p:cBhvr>
                                      <p:to>
                                        <p:strVal val="visible"/>
                                      </p:to>
                                    </p:set>
                                    <p:animEffect transition="in" filter="fade">
                                      <p:cBhvr>
                                        <p:cTn id="72" dur="500"/>
                                        <p:tgtEl>
                                          <p:spTgt spid="16">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16" grpId="0" build="allAtOnce"/>
      <p:bldP spid="23" grpId="0" animBg="1"/>
      <p:bldP spid="20" grpId="0" animBg="1"/>
      <p:bldP spid="35"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6"/>
          <p:cNvSpPr>
            <a:spLocks noChangeArrowheads="1"/>
          </p:cNvSpPr>
          <p:nvPr/>
        </p:nvSpPr>
        <p:spPr bwMode="auto">
          <a:xfrm>
            <a:off x="762000" y="622300"/>
            <a:ext cx="8382000" cy="396875"/>
          </a:xfrm>
          <a:prstGeom prst="rect">
            <a:avLst/>
          </a:prstGeom>
          <a:noFill/>
          <a:ln w="9525">
            <a:noFill/>
            <a:miter lim="800000"/>
            <a:headEnd/>
            <a:tailEnd/>
          </a:ln>
        </p:spPr>
        <p:txBody>
          <a:bodyPr>
            <a:spAutoFit/>
          </a:bodyPr>
          <a:lstStyle/>
          <a:p>
            <a:r>
              <a:rPr lang="en-US" sz="2000" b="1">
                <a:solidFill>
                  <a:srgbClr val="FF0000"/>
                </a:solidFill>
              </a:rPr>
              <a:t>For ENOVIA V6 Designer Central</a:t>
            </a:r>
          </a:p>
        </p:txBody>
      </p:sp>
      <p:sp>
        <p:nvSpPr>
          <p:cNvPr id="178179" name="Title 1"/>
          <p:cNvSpPr>
            <a:spLocks noGrp="1"/>
          </p:cNvSpPr>
          <p:nvPr>
            <p:ph type="title" idx="4294967295"/>
          </p:nvPr>
        </p:nvSpPr>
        <p:spPr>
          <a:xfrm>
            <a:off x="768350" y="150813"/>
            <a:ext cx="8375650" cy="450850"/>
          </a:xfrm>
        </p:spPr>
        <p:txBody>
          <a:bodyPr/>
          <a:lstStyle/>
          <a:p>
            <a:pPr eaLnBrk="1" hangingPunct="1"/>
            <a:r>
              <a:rPr lang="en-US" smtClean="0"/>
              <a:t>D- Collaborative Design</a:t>
            </a:r>
          </a:p>
        </p:txBody>
      </p:sp>
      <p:sp>
        <p:nvSpPr>
          <p:cNvPr id="37" name="Rectangle 36"/>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78181" name="Group 18"/>
          <p:cNvGrpSpPr>
            <a:grpSpLocks/>
          </p:cNvGrpSpPr>
          <p:nvPr/>
        </p:nvGrpSpPr>
        <p:grpSpPr bwMode="auto">
          <a:xfrm>
            <a:off x="633413" y="5534025"/>
            <a:ext cx="1709737" cy="866775"/>
            <a:chOff x="2477" y="0"/>
            <a:chExt cx="2166863" cy="866745"/>
          </a:xfrm>
        </p:grpSpPr>
        <p:sp>
          <p:nvSpPr>
            <p:cNvPr id="27" name="Pentagon 26"/>
            <p:cNvSpPr/>
            <p:nvPr/>
          </p:nvSpPr>
          <p:spPr>
            <a:xfrm>
              <a:off x="2477" y="0"/>
              <a:ext cx="2166863" cy="866745"/>
            </a:xfrm>
            <a:prstGeom prst="homePlate">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8" name="Pentagon 4"/>
            <p:cNvSpPr/>
            <p:nvPr/>
          </p:nvSpPr>
          <p:spPr>
            <a:xfrm>
              <a:off x="2477" y="0"/>
              <a:ext cx="1949573" cy="866745"/>
            </a:xfrm>
            <a:prstGeom prst="rect">
              <a:avLst/>
            </a:prstGeom>
          </p:spPr>
          <p:style>
            <a:lnRef idx="0">
              <a:scrgbClr r="0" g="0" b="0"/>
            </a:lnRef>
            <a:fillRef idx="0">
              <a:scrgbClr r="0" g="0" b="0"/>
            </a:fillRef>
            <a:effectRef idx="0">
              <a:scrgbClr r="0" g="0" b="0"/>
            </a:effectRef>
            <a:fontRef idx="minor">
              <a:schemeClr val="lt1"/>
            </a:fontRef>
          </p:style>
          <p:txBody>
            <a:bodyPr lIns="64008" tIns="32004" rIns="16002" bIns="32004" spcCol="1270" anchor="ctr"/>
            <a:lstStyle/>
            <a:p>
              <a:pPr algn="ctr" defTabSz="533400">
                <a:lnSpc>
                  <a:spcPct val="90000"/>
                </a:lnSpc>
                <a:spcAft>
                  <a:spcPct val="35000"/>
                </a:spcAft>
                <a:defRPr/>
              </a:pPr>
              <a:r>
                <a:rPr lang="en-US" sz="1200" b="1" dirty="0"/>
                <a:t>Keep CATIA V4/V5 community</a:t>
              </a:r>
            </a:p>
          </p:txBody>
        </p:sp>
      </p:grpSp>
      <p:grpSp>
        <p:nvGrpSpPr>
          <p:cNvPr id="4" name="Group 28"/>
          <p:cNvGrpSpPr>
            <a:grpSpLocks/>
          </p:cNvGrpSpPr>
          <p:nvPr/>
        </p:nvGrpSpPr>
        <p:grpSpPr bwMode="auto">
          <a:xfrm>
            <a:off x="1885950" y="5534025"/>
            <a:ext cx="2166938" cy="866775"/>
            <a:chOff x="1735968" y="0"/>
            <a:chExt cx="2166863" cy="866745"/>
          </a:xfrm>
        </p:grpSpPr>
        <p:sp>
          <p:nvSpPr>
            <p:cNvPr id="30" name="Chevron 29"/>
            <p:cNvSpPr/>
            <p:nvPr/>
          </p:nvSpPr>
          <p:spPr>
            <a:xfrm>
              <a:off x="173596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sp>
        <p:sp>
          <p:nvSpPr>
            <p:cNvPr id="31" name="Chevron 4"/>
            <p:cNvSpPr/>
            <p:nvPr/>
          </p:nvSpPr>
          <p:spPr>
            <a:xfrm>
              <a:off x="2169341" y="0"/>
              <a:ext cx="1300117"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Start new project in CATIA V6 on ENOVIA VPM Central</a:t>
              </a:r>
              <a:endParaRPr lang="fr-FR" sz="1200" b="1" dirty="0"/>
            </a:p>
          </p:txBody>
        </p:sp>
      </p:grpSp>
      <p:grpSp>
        <p:nvGrpSpPr>
          <p:cNvPr id="5" name="Group 31"/>
          <p:cNvGrpSpPr>
            <a:grpSpLocks/>
          </p:cNvGrpSpPr>
          <p:nvPr/>
        </p:nvGrpSpPr>
        <p:grpSpPr bwMode="auto">
          <a:xfrm>
            <a:off x="3624263" y="5530850"/>
            <a:ext cx="2166937" cy="866775"/>
            <a:chOff x="3469458" y="0"/>
            <a:chExt cx="2166863" cy="866745"/>
          </a:xfrm>
        </p:grpSpPr>
        <p:sp>
          <p:nvSpPr>
            <p:cNvPr id="33" name="Chevron 32"/>
            <p:cNvSpPr/>
            <p:nvPr/>
          </p:nvSpPr>
          <p:spPr>
            <a:xfrm>
              <a:off x="3469458" y="0"/>
              <a:ext cx="2166863" cy="866745"/>
            </a:xfrm>
            <a:prstGeom prst="chevron">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34" name="Chevron 4"/>
            <p:cNvSpPr/>
            <p:nvPr/>
          </p:nvSpPr>
          <p:spPr>
            <a:xfrm>
              <a:off x="3902830" y="0"/>
              <a:ext cx="1300119" cy="866745"/>
            </a:xfrm>
            <a:prstGeom prst="rect">
              <a:avLst/>
            </a:prstGeom>
          </p:spPr>
          <p:style>
            <a:lnRef idx="0">
              <a:scrgbClr r="0" g="0" b="0"/>
            </a:lnRef>
            <a:fillRef idx="0">
              <a:scrgbClr r="0" g="0" b="0"/>
            </a:fillRef>
            <a:effectRef idx="0">
              <a:scrgbClr r="0" g="0" b="0"/>
            </a:effectRef>
            <a:fontRef idx="minor">
              <a:schemeClr val="lt1"/>
            </a:fontRef>
          </p:style>
          <p:txBody>
            <a:bodyPr lIns="48006" tIns="32004" rIns="16002" bIns="32004" spcCol="1270" anchor="ctr"/>
            <a:lstStyle/>
            <a:p>
              <a:pPr algn="ctr" defTabSz="533400">
                <a:lnSpc>
                  <a:spcPct val="90000"/>
                </a:lnSpc>
                <a:spcAft>
                  <a:spcPct val="35000"/>
                </a:spcAft>
                <a:defRPr/>
              </a:pPr>
              <a:r>
                <a:rPr lang="en-US" sz="1200" b="1" dirty="0"/>
                <a:t>Design collaboration between V4/V5/V6</a:t>
              </a:r>
              <a:endParaRPr lang="fr-FR" sz="1200" b="1" dirty="0"/>
            </a:p>
          </p:txBody>
        </p:sp>
      </p:grpSp>
      <p:sp>
        <p:nvSpPr>
          <p:cNvPr id="39" name="Content Placeholder 2"/>
          <p:cNvSpPr>
            <a:spLocks noGrp="1"/>
          </p:cNvSpPr>
          <p:nvPr>
            <p:ph idx="4294967295"/>
          </p:nvPr>
        </p:nvSpPr>
        <p:spPr>
          <a:xfrm>
            <a:off x="6324600" y="862013"/>
            <a:ext cx="2819400" cy="5767387"/>
          </a:xfrm>
          <a:noFill/>
          <a:ln>
            <a:noFill/>
          </a:ln>
        </p:spPr>
        <p:style>
          <a:lnRef idx="2">
            <a:schemeClr val="dk1"/>
          </a:lnRef>
          <a:fillRef idx="1">
            <a:schemeClr val="lt1"/>
          </a:fillRef>
          <a:effectRef idx="0">
            <a:schemeClr val="dk1"/>
          </a:effectRef>
          <a:fontRef idx="minor">
            <a:schemeClr val="dk1"/>
          </a:fontRef>
        </p:style>
        <p:txBody>
          <a:bodyPr/>
          <a:lstStyle/>
          <a:p>
            <a:pPr marL="106362" indent="228600" eaLnBrk="1" hangingPunct="1">
              <a:lnSpc>
                <a:spcPct val="100000"/>
              </a:lnSpc>
              <a:defRPr/>
            </a:pPr>
            <a:r>
              <a:rPr lang="en-US" sz="1400" dirty="0" smtClean="0">
                <a:solidFill>
                  <a:srgbClr val="FF0000"/>
                </a:solidFill>
              </a:rPr>
              <a:t>Scope</a:t>
            </a:r>
            <a:endParaRPr lang="en-US" sz="1400" dirty="0" smtClean="0">
              <a:solidFill>
                <a:srgbClr val="120C80"/>
              </a:solidFill>
              <a:sym typeface="Wingdings" pitchFamily="2" charset="2"/>
            </a:endParaRPr>
          </a:p>
          <a:p>
            <a:pPr marL="285750" lvl="1" indent="228600" eaLnBrk="1" hangingPunct="1">
              <a:lnSpc>
                <a:spcPct val="100000"/>
              </a:lnSpc>
              <a:defRPr/>
            </a:pPr>
            <a:r>
              <a:rPr lang="en-US" sz="1400" dirty="0" smtClean="0">
                <a:solidFill>
                  <a:srgbClr val="120C80"/>
                </a:solidFill>
                <a:sym typeface="Wingdings" pitchFamily="2" charset="2"/>
              </a:rPr>
              <a:t>Tight collaboration and design reuse between engineering teams working with different version of CATIA</a:t>
            </a:r>
          </a:p>
          <a:p>
            <a:pPr marL="457200" lvl="2" indent="174625" eaLnBrk="1" hangingPunct="1">
              <a:lnSpc>
                <a:spcPct val="100000"/>
              </a:lnSpc>
              <a:defRPr/>
            </a:pPr>
            <a:r>
              <a:rPr lang="en-US" sz="1100" dirty="0" smtClean="0">
                <a:solidFill>
                  <a:srgbClr val="120C80"/>
                </a:solidFill>
                <a:sym typeface="Wingdings" pitchFamily="2" charset="2"/>
              </a:rPr>
              <a:t>Use V6 designs in V4/V5 context as well as V4/V5 designs  in V6 context. </a:t>
            </a:r>
          </a:p>
          <a:p>
            <a:pPr marL="457200" lvl="2" indent="174625" eaLnBrk="1" hangingPunct="1">
              <a:lnSpc>
                <a:spcPct val="100000"/>
              </a:lnSpc>
              <a:defRPr/>
            </a:pPr>
            <a:r>
              <a:rPr lang="en-US" sz="1100" dirty="0" smtClean="0">
                <a:solidFill>
                  <a:srgbClr val="120C80"/>
                </a:solidFill>
                <a:sym typeface="Wingdings" pitchFamily="2" charset="2"/>
              </a:rPr>
              <a:t>V4/V5/V6 Relational Design.</a:t>
            </a:r>
          </a:p>
          <a:p>
            <a:pPr marL="285750" lvl="1" indent="228600" eaLnBrk="1" hangingPunct="1">
              <a:lnSpc>
                <a:spcPct val="100000"/>
              </a:lnSpc>
              <a:defRPr/>
            </a:pPr>
            <a:r>
              <a:rPr lang="en-US" sz="1400" dirty="0" smtClean="0">
                <a:solidFill>
                  <a:srgbClr val="120C80"/>
                </a:solidFill>
                <a:sym typeface="Wingdings" pitchFamily="2" charset="2"/>
              </a:rPr>
              <a:t>Navigation &amp; collaboration with ENOVIA 3DLive multi-provider</a:t>
            </a:r>
          </a:p>
          <a:p>
            <a:pPr marL="285750" lvl="1" indent="228600" eaLnBrk="1" hangingPunct="1">
              <a:lnSpc>
                <a:spcPct val="100000"/>
              </a:lnSpc>
              <a:defRPr/>
            </a:pPr>
            <a:r>
              <a:rPr lang="en-US" sz="1400" dirty="0" smtClean="0">
                <a:solidFill>
                  <a:srgbClr val="120C80"/>
                </a:solidFill>
                <a:sym typeface="Wingdings" pitchFamily="2" charset="2"/>
              </a:rPr>
              <a:t>Consolidate digital mockup</a:t>
            </a:r>
          </a:p>
          <a:p>
            <a:pPr marL="457200" lvl="2" indent="174625" eaLnBrk="1" hangingPunct="1">
              <a:lnSpc>
                <a:spcPct val="100000"/>
              </a:lnSpc>
              <a:defRPr/>
            </a:pPr>
            <a:endParaRPr lang="en-US" sz="900" dirty="0" smtClean="0">
              <a:solidFill>
                <a:srgbClr val="120C80"/>
              </a:solidFill>
              <a:sym typeface="Wingdings" pitchFamily="2" charset="2"/>
            </a:endParaRPr>
          </a:p>
          <a:p>
            <a:pPr eaLnBrk="1" hangingPunct="1">
              <a:lnSpc>
                <a:spcPct val="100000"/>
              </a:lnSpc>
              <a:defRPr/>
            </a:pPr>
            <a:r>
              <a:rPr lang="en-US" sz="1400" dirty="0" smtClean="0">
                <a:solidFill>
                  <a:srgbClr val="120C80"/>
                </a:solidFill>
                <a:sym typeface="Wingdings" pitchFamily="2" charset="2"/>
              </a:rPr>
              <a:t>Customer’s Benefits:</a:t>
            </a:r>
          </a:p>
          <a:p>
            <a:pPr marL="285750" lvl="1" indent="228600" eaLnBrk="1" hangingPunct="1">
              <a:defRPr/>
            </a:pPr>
            <a:r>
              <a:rPr lang="en-US" sz="1400" dirty="0" smtClean="0">
                <a:solidFill>
                  <a:srgbClr val="120C80"/>
                </a:solidFill>
                <a:sym typeface="Wingdings" pitchFamily="2" charset="2"/>
              </a:rPr>
              <a:t>Minimize V6 adoption risk</a:t>
            </a:r>
          </a:p>
          <a:p>
            <a:pPr marL="576263" lvl="2" indent="163513" eaLnBrk="1" hangingPunct="1">
              <a:spcBef>
                <a:spcPct val="30000"/>
              </a:spcBef>
              <a:buFontTx/>
              <a:buBlip>
                <a:blip r:embed="rId3"/>
              </a:buBlip>
              <a:defRPr/>
            </a:pPr>
            <a:r>
              <a:rPr lang="en-US" sz="1200" dirty="0" smtClean="0">
                <a:solidFill>
                  <a:srgbClr val="120C80"/>
                </a:solidFill>
                <a:sym typeface="Wingdings" pitchFamily="2" charset="2"/>
              </a:rPr>
              <a:t>Stepped approach</a:t>
            </a:r>
          </a:p>
          <a:p>
            <a:pPr marL="576263" lvl="2" indent="163513" eaLnBrk="1" hangingPunct="1">
              <a:spcBef>
                <a:spcPct val="30000"/>
              </a:spcBef>
              <a:buFontTx/>
              <a:buBlip>
                <a:blip r:embed="rId3"/>
              </a:buBlip>
              <a:defRPr/>
            </a:pPr>
            <a:r>
              <a:rPr lang="en-US" sz="1200" dirty="0" smtClean="0">
                <a:solidFill>
                  <a:srgbClr val="120C80"/>
                </a:solidFill>
                <a:sym typeface="Wingdings" pitchFamily="2" charset="2"/>
              </a:rPr>
              <a:t>“Natural” data filtering (only transfer what you really need)</a:t>
            </a:r>
            <a:endParaRPr lang="en-US" sz="1400" dirty="0" smtClean="0">
              <a:solidFill>
                <a:srgbClr val="120C80"/>
              </a:solidFill>
              <a:sym typeface="Wingdings" pitchFamily="2" charset="2"/>
            </a:endParaRPr>
          </a:p>
          <a:p>
            <a:pPr marL="285750" lvl="1" indent="228600" eaLnBrk="1" hangingPunct="1">
              <a:lnSpc>
                <a:spcPct val="100000"/>
              </a:lnSpc>
              <a:defRPr/>
            </a:pPr>
            <a:r>
              <a:rPr lang="en-US" sz="1400" dirty="0" smtClean="0">
                <a:solidFill>
                  <a:srgbClr val="120C80"/>
                </a:solidFill>
                <a:sym typeface="Wingdings" pitchFamily="2" charset="2"/>
              </a:rPr>
              <a:t>Protect IP and maximize existing investments</a:t>
            </a:r>
          </a:p>
          <a:p>
            <a:pPr marL="285750" lvl="1" indent="228600" eaLnBrk="1" hangingPunct="1">
              <a:lnSpc>
                <a:spcPct val="100000"/>
              </a:lnSpc>
              <a:defRPr/>
            </a:pPr>
            <a:r>
              <a:rPr lang="en-US" sz="1400" dirty="0" smtClean="0">
                <a:solidFill>
                  <a:srgbClr val="120C80"/>
                </a:solidFill>
                <a:sym typeface="Wingdings" pitchFamily="2" charset="2"/>
              </a:rPr>
              <a:t>Easily expandable with additional business processes and/or authoring applications</a:t>
            </a:r>
          </a:p>
          <a:p>
            <a:pPr marL="285750" lvl="1" indent="228600" eaLnBrk="1" hangingPunct="1">
              <a:lnSpc>
                <a:spcPct val="100000"/>
              </a:lnSpc>
              <a:buFontTx/>
              <a:buNone/>
              <a:defRPr/>
            </a:pPr>
            <a:endParaRPr lang="en-US" sz="1400" dirty="0" smtClean="0">
              <a:solidFill>
                <a:srgbClr val="120C80"/>
              </a:solidFill>
              <a:sym typeface="Wingdings" pitchFamily="2" charset="2"/>
            </a:endParaRPr>
          </a:p>
          <a:p>
            <a:pPr marL="285750" lvl="1" indent="228600" eaLnBrk="1" hangingPunct="1">
              <a:lnSpc>
                <a:spcPct val="100000"/>
              </a:lnSpc>
              <a:defRPr/>
            </a:pPr>
            <a:endParaRPr lang="en-US" sz="1400" dirty="0" smtClean="0">
              <a:solidFill>
                <a:srgbClr val="120C80"/>
              </a:solidFill>
              <a:sym typeface="Wingdings" pitchFamily="2" charset="2"/>
            </a:endParaRPr>
          </a:p>
        </p:txBody>
      </p:sp>
      <p:sp>
        <p:nvSpPr>
          <p:cNvPr id="23" name="Rounded Rectangle 22"/>
          <p:cNvSpPr/>
          <p:nvPr/>
        </p:nvSpPr>
        <p:spPr bwMode="auto">
          <a:xfrm>
            <a:off x="3886200" y="3963988"/>
            <a:ext cx="1143000" cy="642937"/>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nchor="ctr" anchorCtr="1"/>
          <a:lstStyle/>
          <a:p>
            <a:pPr algn="ctr" eaLnBrk="0" hangingPunct="0">
              <a:spcBef>
                <a:spcPct val="50000"/>
              </a:spcBef>
              <a:defRPr/>
            </a:pPr>
            <a:r>
              <a:rPr lang="fr-FR" sz="1050" b="1" dirty="0">
                <a:solidFill>
                  <a:schemeClr val="bg1"/>
                </a:solidFill>
                <a:cs typeface="+mn-cs"/>
              </a:rPr>
              <a:t>ENOVIA </a:t>
            </a:r>
            <a:br>
              <a:rPr lang="fr-FR" sz="1050" b="1" dirty="0">
                <a:solidFill>
                  <a:schemeClr val="bg1"/>
                </a:solidFill>
                <a:cs typeface="+mn-cs"/>
              </a:rPr>
            </a:br>
            <a:r>
              <a:rPr lang="fr-FR" sz="1050" b="1" dirty="0">
                <a:solidFill>
                  <a:schemeClr val="bg1"/>
                </a:solidFill>
                <a:cs typeface="+mn-cs"/>
              </a:rPr>
              <a:t>VPM Central</a:t>
            </a:r>
          </a:p>
        </p:txBody>
      </p:sp>
      <p:sp>
        <p:nvSpPr>
          <p:cNvPr id="20" name="Rounded Rectangle 60"/>
          <p:cNvSpPr>
            <a:spLocks noChangeArrowheads="1"/>
          </p:cNvSpPr>
          <p:nvPr/>
        </p:nvSpPr>
        <p:spPr bwMode="auto">
          <a:xfrm>
            <a:off x="3910013" y="3581400"/>
            <a:ext cx="1119187" cy="292100"/>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sp>
        <p:nvSpPr>
          <p:cNvPr id="36" name="Flowchart: Magnetic Disk 52"/>
          <p:cNvSpPr>
            <a:spLocks noChangeArrowheads="1"/>
          </p:cNvSpPr>
          <p:nvPr/>
        </p:nvSpPr>
        <p:spPr bwMode="auto">
          <a:xfrm>
            <a:off x="838200" y="3886200"/>
            <a:ext cx="1143000" cy="762000"/>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ENOVIA</a:t>
            </a:r>
            <a:br>
              <a:rPr lang="fr-FR" sz="1050" b="1" dirty="0">
                <a:solidFill>
                  <a:schemeClr val="accent4"/>
                </a:solidFill>
                <a:cs typeface="+mn-cs"/>
              </a:rPr>
            </a:br>
            <a:r>
              <a:rPr lang="fr-FR" sz="1050" b="1" dirty="0">
                <a:solidFill>
                  <a:schemeClr val="accent4"/>
                </a:solidFill>
                <a:cs typeface="+mn-cs"/>
              </a:rPr>
              <a:t>Designer Central</a:t>
            </a:r>
          </a:p>
        </p:txBody>
      </p:sp>
      <p:sp>
        <p:nvSpPr>
          <p:cNvPr id="18" name="Rounded Rectangle 60"/>
          <p:cNvSpPr>
            <a:spLocks noChangeArrowheads="1"/>
          </p:cNvSpPr>
          <p:nvPr/>
        </p:nvSpPr>
        <p:spPr bwMode="auto">
          <a:xfrm>
            <a:off x="838200" y="3517900"/>
            <a:ext cx="1119188" cy="292100"/>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47" name="Rounded Rectangle 60"/>
          <p:cNvSpPr>
            <a:spLocks noChangeArrowheads="1"/>
          </p:cNvSpPr>
          <p:nvPr/>
        </p:nvSpPr>
        <p:spPr bwMode="auto">
          <a:xfrm>
            <a:off x="838200" y="4724400"/>
            <a:ext cx="41910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grpSp>
        <p:nvGrpSpPr>
          <p:cNvPr id="178196" name="Group 37 - V4/V5 parts"/>
          <p:cNvGrpSpPr>
            <a:grpSpLocks/>
          </p:cNvGrpSpPr>
          <p:nvPr/>
        </p:nvGrpSpPr>
        <p:grpSpPr bwMode="auto">
          <a:xfrm>
            <a:off x="838200" y="1268413"/>
            <a:ext cx="1439863" cy="2232025"/>
            <a:chOff x="304800" y="1296956"/>
            <a:chExt cx="1371600" cy="2161293"/>
          </a:xfrm>
        </p:grpSpPr>
        <p:pic>
          <p:nvPicPr>
            <p:cNvPr id="62" name="Picture 58"/>
            <p:cNvPicPr>
              <a:picLocks noChangeAspect="1" noChangeArrowheads="1"/>
            </p:cNvPicPr>
            <p:nvPr/>
          </p:nvPicPr>
          <p:blipFill>
            <a:blip r:embed="rId4" cstate="print">
              <a:duotone>
                <a:schemeClr val="bg2">
                  <a:shade val="45000"/>
                  <a:satMod val="135000"/>
                </a:schemeClr>
                <a:prstClr val="white"/>
              </a:duotone>
              <a:lum bright="36000"/>
            </a:blip>
            <a:srcRect/>
            <a:stretch>
              <a:fillRect/>
            </a:stretch>
          </p:blipFill>
          <p:spPr bwMode="auto">
            <a:xfrm>
              <a:off x="304800" y="2362200"/>
              <a:ext cx="1371600" cy="1096049"/>
            </a:xfrm>
            <a:prstGeom prst="rect">
              <a:avLst/>
            </a:prstGeom>
            <a:noFill/>
            <a:ln w="9525">
              <a:noFill/>
              <a:miter lim="800000"/>
              <a:headEnd/>
              <a:tailEnd/>
            </a:ln>
            <a:effectLst/>
          </p:spPr>
        </p:pic>
        <p:pic>
          <p:nvPicPr>
            <p:cNvPr id="63" name="Picture 6" descr="http://5axes.free.fr/Chrono/catiaV4.jpg"/>
            <p:cNvPicPr>
              <a:picLocks noChangeAspect="1" noChangeArrowheads="1"/>
            </p:cNvPicPr>
            <p:nvPr/>
          </p:nvPicPr>
          <p:blipFill>
            <a:blip r:embed="rId5">
              <a:duotone>
                <a:schemeClr val="bg2">
                  <a:shade val="45000"/>
                  <a:satMod val="135000"/>
                </a:schemeClr>
                <a:prstClr val="white"/>
              </a:duotone>
              <a:lum bright="36000"/>
            </a:blip>
            <a:srcRect/>
            <a:stretch>
              <a:fillRect/>
            </a:stretch>
          </p:blipFill>
          <p:spPr bwMode="auto">
            <a:xfrm>
              <a:off x="304800" y="1296956"/>
              <a:ext cx="1371600" cy="1021790"/>
            </a:xfrm>
            <a:prstGeom prst="rect">
              <a:avLst/>
            </a:prstGeom>
            <a:noFill/>
            <a:effectLst/>
          </p:spPr>
        </p:pic>
      </p:grpSp>
      <p:grpSp>
        <p:nvGrpSpPr>
          <p:cNvPr id="178199" name="Group 37 - V4/V5 parts"/>
          <p:cNvGrpSpPr>
            <a:grpSpLocks/>
          </p:cNvGrpSpPr>
          <p:nvPr/>
        </p:nvGrpSpPr>
        <p:grpSpPr bwMode="auto">
          <a:xfrm>
            <a:off x="838200" y="1296988"/>
            <a:ext cx="1752600" cy="2160587"/>
            <a:chOff x="304800" y="1296956"/>
            <a:chExt cx="1752600" cy="2161293"/>
          </a:xfrm>
        </p:grpSpPr>
        <p:pic>
          <p:nvPicPr>
            <p:cNvPr id="70" name="Picture 6" descr="http://5axes.free.fr/Chrono/catiaV4.jpg"/>
            <p:cNvPicPr>
              <a:picLocks noChangeAspect="1" noChangeArrowheads="1"/>
            </p:cNvPicPr>
            <p:nvPr/>
          </p:nvPicPr>
          <p:blipFill>
            <a:blip r:embed="rId5"/>
            <a:srcRect/>
            <a:stretch>
              <a:fillRect/>
            </a:stretch>
          </p:blipFill>
          <p:spPr bwMode="auto">
            <a:xfrm>
              <a:off x="304800" y="1296956"/>
              <a:ext cx="1371600" cy="1021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58"/>
            <p:cNvPicPr>
              <a:picLocks noChangeAspect="1" noChangeArrowheads="1"/>
            </p:cNvPicPr>
            <p:nvPr/>
          </p:nvPicPr>
          <p:blipFill>
            <a:blip r:embed="rId4" cstate="print"/>
            <a:srcRect/>
            <a:stretch>
              <a:fillRect/>
            </a:stretch>
          </p:blipFill>
          <p:spPr bwMode="auto">
            <a:xfrm>
              <a:off x="304800" y="2362200"/>
              <a:ext cx="1371600" cy="1096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8202" name="Text Box 8"/>
            <p:cNvSpPr txBox="1">
              <a:spLocks noChangeArrowheads="1"/>
            </p:cNvSpPr>
            <p:nvPr/>
          </p:nvSpPr>
          <p:spPr bwMode="auto">
            <a:xfrm>
              <a:off x="1447800" y="30480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V5</a:t>
              </a:r>
              <a:endParaRPr lang="ja-JP" altLang="en-US" sz="800">
                <a:solidFill>
                  <a:srgbClr val="120C80"/>
                </a:solidFill>
                <a:ea typeface="ＭＳ Ｐゴシック" charset="-128"/>
              </a:endParaRPr>
            </a:p>
          </p:txBody>
        </p:sp>
        <p:sp>
          <p:nvSpPr>
            <p:cNvPr id="178203" name="Text Box 8"/>
            <p:cNvSpPr txBox="1">
              <a:spLocks noChangeArrowheads="1"/>
            </p:cNvSpPr>
            <p:nvPr/>
          </p:nvSpPr>
          <p:spPr bwMode="auto">
            <a:xfrm>
              <a:off x="1447800" y="19812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V4</a:t>
              </a:r>
              <a:endParaRPr lang="ja-JP" altLang="en-US" sz="800">
                <a:solidFill>
                  <a:srgbClr val="120C80"/>
                </a:solidFill>
                <a:ea typeface="ＭＳ Ｐゴシック" charset="-128"/>
              </a:endParaRPr>
            </a:p>
          </p:txBody>
        </p:sp>
      </p:grpSp>
      <p:grpSp>
        <p:nvGrpSpPr>
          <p:cNvPr id="11" name="Group 76 - V6 part"/>
          <p:cNvGrpSpPr>
            <a:grpSpLocks/>
          </p:cNvGrpSpPr>
          <p:nvPr/>
        </p:nvGrpSpPr>
        <p:grpSpPr bwMode="auto">
          <a:xfrm>
            <a:off x="3886200" y="2362200"/>
            <a:ext cx="1600200" cy="1098550"/>
            <a:chOff x="3886200" y="2362200"/>
            <a:chExt cx="1600200" cy="1098000"/>
          </a:xfrm>
        </p:grpSpPr>
        <p:pic>
          <p:nvPicPr>
            <p:cNvPr id="24" name="Picture 45" descr="PSA2"/>
            <p:cNvPicPr>
              <a:picLocks noChangeAspect="1" noChangeArrowheads="1"/>
            </p:cNvPicPr>
            <p:nvPr/>
          </p:nvPicPr>
          <p:blipFill>
            <a:blip r:embed="rId6" cstate="print"/>
            <a:srcRect/>
            <a:stretch>
              <a:fillRect/>
            </a:stretch>
          </p:blipFill>
          <p:spPr bwMode="auto">
            <a:xfrm>
              <a:off x="3886200" y="2362200"/>
              <a:ext cx="1373760" cy="109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8206" name="Text Box 8"/>
            <p:cNvSpPr txBox="1">
              <a:spLocks noChangeArrowheads="1"/>
            </p:cNvSpPr>
            <p:nvPr/>
          </p:nvSpPr>
          <p:spPr bwMode="auto">
            <a:xfrm>
              <a:off x="4876800" y="3048000"/>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V6</a:t>
              </a:r>
              <a:endParaRPr lang="ja-JP" altLang="en-US" sz="800">
                <a:solidFill>
                  <a:srgbClr val="120C80"/>
                </a:solidFill>
                <a:ea typeface="ＭＳ Ｐゴシック" charset="-128"/>
              </a:endParaRPr>
            </a:p>
          </p:txBody>
        </p:sp>
      </p:grpSp>
      <p:sp>
        <p:nvSpPr>
          <p:cNvPr id="50" name="Left-Right Arrow 49"/>
          <p:cNvSpPr/>
          <p:nvPr/>
        </p:nvSpPr>
        <p:spPr>
          <a:xfrm>
            <a:off x="1828800" y="4125913"/>
            <a:ext cx="2249488" cy="304800"/>
          </a:xfrm>
          <a:prstGeom prst="leftRightArrow">
            <a:avLst/>
          </a:prstGeom>
          <a:solidFill>
            <a:schemeClr val="accent6">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8208" name="Picture 53" descr="v6"/>
          <p:cNvPicPr>
            <a:picLocks noChangeAspect="1" noChangeArrowheads="1"/>
          </p:cNvPicPr>
          <p:nvPr/>
        </p:nvPicPr>
        <p:blipFill>
          <a:blip r:embed="rId7"/>
          <a:srcRect/>
          <a:stretch>
            <a:fillRect/>
          </a:stretch>
        </p:blipFill>
        <p:spPr bwMode="auto">
          <a:xfrm>
            <a:off x="2133600" y="3124200"/>
            <a:ext cx="1550988" cy="150336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xEl>
                                              <p:pRg st="0" end="0"/>
                                            </p:txEl>
                                          </p:spTgt>
                                        </p:tgtEl>
                                        <p:attrNameLst>
                                          <p:attrName>style.visibility</p:attrName>
                                        </p:attrNameLst>
                                      </p:cBhvr>
                                      <p:to>
                                        <p:strVal val="visible"/>
                                      </p:to>
                                    </p:set>
                                    <p:animEffect transition="in" filter="fade">
                                      <p:cBhvr>
                                        <p:cTn id="29" dur="500"/>
                                        <p:tgtEl>
                                          <p:spTgt spid="3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xEl>
                                              <p:pRg st="1" end="1"/>
                                            </p:txEl>
                                          </p:spTgt>
                                        </p:tgtEl>
                                        <p:attrNameLst>
                                          <p:attrName>style.visibility</p:attrName>
                                        </p:attrNameLst>
                                      </p:cBhvr>
                                      <p:to>
                                        <p:strVal val="visible"/>
                                      </p:to>
                                    </p:set>
                                    <p:animEffect transition="in" filter="fade">
                                      <p:cBhvr>
                                        <p:cTn id="32" dur="500"/>
                                        <p:tgtEl>
                                          <p:spTgt spid="39">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xEl>
                                              <p:pRg st="2" end="2"/>
                                            </p:txEl>
                                          </p:spTgt>
                                        </p:tgtEl>
                                        <p:attrNameLst>
                                          <p:attrName>style.visibility</p:attrName>
                                        </p:attrNameLst>
                                      </p:cBhvr>
                                      <p:to>
                                        <p:strVal val="visible"/>
                                      </p:to>
                                    </p:set>
                                    <p:animEffect transition="in" filter="fade">
                                      <p:cBhvr>
                                        <p:cTn id="35" dur="500"/>
                                        <p:tgtEl>
                                          <p:spTgt spid="39">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xEl>
                                              <p:pRg st="3" end="3"/>
                                            </p:txEl>
                                          </p:spTgt>
                                        </p:tgtEl>
                                        <p:attrNameLst>
                                          <p:attrName>style.visibility</p:attrName>
                                        </p:attrNameLst>
                                      </p:cBhvr>
                                      <p:to>
                                        <p:strVal val="visible"/>
                                      </p:to>
                                    </p:set>
                                    <p:animEffect transition="in" filter="fade">
                                      <p:cBhvr>
                                        <p:cTn id="38" dur="500"/>
                                        <p:tgtEl>
                                          <p:spTgt spid="39">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9">
                                            <p:txEl>
                                              <p:pRg st="4" end="4"/>
                                            </p:txEl>
                                          </p:spTgt>
                                        </p:tgtEl>
                                        <p:attrNameLst>
                                          <p:attrName>style.visibility</p:attrName>
                                        </p:attrNameLst>
                                      </p:cBhvr>
                                      <p:to>
                                        <p:strVal val="visible"/>
                                      </p:to>
                                    </p:set>
                                    <p:animEffect transition="in" filter="fade">
                                      <p:cBhvr>
                                        <p:cTn id="41" dur="500"/>
                                        <p:tgtEl>
                                          <p:spTgt spid="39">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5" end="5"/>
                                            </p:txEl>
                                          </p:spTgt>
                                        </p:tgtEl>
                                        <p:attrNameLst>
                                          <p:attrName>style.visibility</p:attrName>
                                        </p:attrNameLst>
                                      </p:cBhvr>
                                      <p:to>
                                        <p:strVal val="visible"/>
                                      </p:to>
                                    </p:set>
                                    <p:animEffect transition="in" filter="fade">
                                      <p:cBhvr>
                                        <p:cTn id="44" dur="500"/>
                                        <p:tgtEl>
                                          <p:spTgt spid="39">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xEl>
                                              <p:pRg st="7" end="7"/>
                                            </p:txEl>
                                          </p:spTgt>
                                        </p:tgtEl>
                                        <p:attrNameLst>
                                          <p:attrName>style.visibility</p:attrName>
                                        </p:attrNameLst>
                                      </p:cBhvr>
                                      <p:to>
                                        <p:strVal val="visible"/>
                                      </p:to>
                                    </p:set>
                                    <p:animEffect transition="in" filter="fade">
                                      <p:cBhvr>
                                        <p:cTn id="47" dur="500"/>
                                        <p:tgtEl>
                                          <p:spTgt spid="39">
                                            <p:txEl>
                                              <p:pRg st="7" end="7"/>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xEl>
                                              <p:pRg st="8" end="8"/>
                                            </p:txEl>
                                          </p:spTgt>
                                        </p:tgtEl>
                                        <p:attrNameLst>
                                          <p:attrName>style.visibility</p:attrName>
                                        </p:attrNameLst>
                                      </p:cBhvr>
                                      <p:to>
                                        <p:strVal val="visible"/>
                                      </p:to>
                                    </p:set>
                                    <p:animEffect transition="in" filter="fade">
                                      <p:cBhvr>
                                        <p:cTn id="50" dur="500"/>
                                        <p:tgtEl>
                                          <p:spTgt spid="39">
                                            <p:txEl>
                                              <p:pRg st="8" end="8"/>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xEl>
                                              <p:pRg st="9" end="9"/>
                                            </p:txEl>
                                          </p:spTgt>
                                        </p:tgtEl>
                                        <p:attrNameLst>
                                          <p:attrName>style.visibility</p:attrName>
                                        </p:attrNameLst>
                                      </p:cBhvr>
                                      <p:to>
                                        <p:strVal val="visible"/>
                                      </p:to>
                                    </p:set>
                                    <p:animEffect transition="in" filter="fade">
                                      <p:cBhvr>
                                        <p:cTn id="53" dur="500"/>
                                        <p:tgtEl>
                                          <p:spTgt spid="39">
                                            <p:txEl>
                                              <p:pRg st="9" end="9"/>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xEl>
                                              <p:pRg st="10" end="10"/>
                                            </p:txEl>
                                          </p:spTgt>
                                        </p:tgtEl>
                                        <p:attrNameLst>
                                          <p:attrName>style.visibility</p:attrName>
                                        </p:attrNameLst>
                                      </p:cBhvr>
                                      <p:to>
                                        <p:strVal val="visible"/>
                                      </p:to>
                                    </p:set>
                                    <p:animEffect transition="in" filter="fade">
                                      <p:cBhvr>
                                        <p:cTn id="56" dur="500"/>
                                        <p:tgtEl>
                                          <p:spTgt spid="39">
                                            <p:txEl>
                                              <p:pRg st="10" end="1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xEl>
                                              <p:pRg st="11" end="11"/>
                                            </p:txEl>
                                          </p:spTgt>
                                        </p:tgtEl>
                                        <p:attrNameLst>
                                          <p:attrName>style.visibility</p:attrName>
                                        </p:attrNameLst>
                                      </p:cBhvr>
                                      <p:to>
                                        <p:strVal val="visible"/>
                                      </p:to>
                                    </p:set>
                                    <p:animEffect transition="in" filter="fade">
                                      <p:cBhvr>
                                        <p:cTn id="59" dur="500"/>
                                        <p:tgtEl>
                                          <p:spTgt spid="39">
                                            <p:txEl>
                                              <p:pRg st="11" end="1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xEl>
                                              <p:pRg st="12" end="12"/>
                                            </p:txEl>
                                          </p:spTgt>
                                        </p:tgtEl>
                                        <p:attrNameLst>
                                          <p:attrName>style.visibility</p:attrName>
                                        </p:attrNameLst>
                                      </p:cBhvr>
                                      <p:to>
                                        <p:strVal val="visible"/>
                                      </p:to>
                                    </p:set>
                                    <p:animEffect transition="in" filter="fade">
                                      <p:cBhvr>
                                        <p:cTn id="62" dur="500"/>
                                        <p:tgtEl>
                                          <p:spTgt spid="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p:bldP spid="23" grpId="0" animBg="1"/>
      <p:bldP spid="20"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3" name="Rectangle 3"/>
          <p:cNvPicPr>
            <a:picLocks noChangeArrowheads="1"/>
          </p:cNvPicPr>
          <p:nvPr/>
        </p:nvPicPr>
        <p:blipFill>
          <a:blip r:embed="rId3"/>
          <a:srcRect b="9433"/>
          <a:stretch>
            <a:fillRect/>
          </a:stretch>
        </p:blipFill>
        <p:spPr bwMode="auto">
          <a:xfrm>
            <a:off x="-6350" y="3425825"/>
            <a:ext cx="9156700" cy="2632075"/>
          </a:xfrm>
          <a:prstGeom prst="rect">
            <a:avLst/>
          </a:prstGeom>
          <a:noFill/>
          <a:ln w="9525">
            <a:noFill/>
            <a:miter lim="800000"/>
            <a:headEnd/>
            <a:tailEnd/>
          </a:ln>
        </p:spPr>
      </p:pic>
      <p:sp>
        <p:nvSpPr>
          <p:cNvPr id="506882" name="Rectangle 2"/>
          <p:cNvSpPr>
            <a:spLocks noChangeArrowheads="1"/>
          </p:cNvSpPr>
          <p:nvPr/>
        </p:nvSpPr>
        <p:spPr bwMode="auto">
          <a:xfrm>
            <a:off x="0" y="1143000"/>
            <a:ext cx="9144000" cy="2286000"/>
          </a:xfrm>
          <a:prstGeom prst="rect">
            <a:avLst/>
          </a:prstGeom>
          <a:gradFill flip="none" rotWithShape="1">
            <a:gsLst>
              <a:gs pos="100000">
                <a:schemeClr val="bg1">
                  <a:alpha val="60000"/>
                </a:schemeClr>
              </a:gs>
              <a:gs pos="50000">
                <a:srgbClr val="3399FF">
                  <a:tint val="44500"/>
                  <a:satMod val="160000"/>
                </a:srgbClr>
              </a:gs>
              <a:gs pos="100000">
                <a:srgbClr val="3399FF">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CATIA V6 &amp; ENOVIA VPM Central</a:t>
            </a:r>
          </a:p>
        </p:txBody>
      </p:sp>
      <p:sp>
        <p:nvSpPr>
          <p:cNvPr id="75781" name="Rectangle 65"/>
          <p:cNvSpPr>
            <a:spLocks noGrp="1" noChangeArrowheads="1"/>
          </p:cNvSpPr>
          <p:nvPr>
            <p:ph type="title" idx="4294967295"/>
          </p:nvPr>
        </p:nvSpPr>
        <p:spPr>
          <a:xfrm>
            <a:off x="768350" y="150813"/>
            <a:ext cx="8375650" cy="450850"/>
          </a:xfrm>
        </p:spPr>
        <p:txBody>
          <a:bodyPr/>
          <a:lstStyle/>
          <a:p>
            <a:pPr eaLnBrk="1" hangingPunct="1"/>
            <a:r>
              <a:rPr lang="en-US" smtClean="0"/>
              <a:t>D- Collaborative Design</a:t>
            </a:r>
          </a:p>
        </p:txBody>
      </p:sp>
      <p:sp>
        <p:nvSpPr>
          <p:cNvPr id="506950" name="AutoShape 70"/>
          <p:cNvSpPr>
            <a:spLocks noChangeArrowheads="1"/>
          </p:cNvSpPr>
          <p:nvPr/>
        </p:nvSpPr>
        <p:spPr bwMode="auto">
          <a:xfrm>
            <a:off x="0" y="3217844"/>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75785" name="Rectangle 87"/>
          <p:cNvSpPr>
            <a:spLocks noChangeArrowheads="1"/>
          </p:cNvSpPr>
          <p:nvPr/>
        </p:nvSpPr>
        <p:spPr bwMode="auto">
          <a:xfrm>
            <a:off x="457200" y="1295400"/>
            <a:ext cx="6746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1</a:t>
            </a:r>
          </a:p>
        </p:txBody>
      </p:sp>
      <p:sp>
        <p:nvSpPr>
          <p:cNvPr id="75786" name="Rectangle 101"/>
          <p:cNvSpPr>
            <a:spLocks noChangeArrowheads="1"/>
          </p:cNvSpPr>
          <p:nvPr/>
        </p:nvSpPr>
        <p:spPr bwMode="auto">
          <a:xfrm>
            <a:off x="533400" y="5791200"/>
            <a:ext cx="5857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2 </a:t>
            </a:r>
          </a:p>
        </p:txBody>
      </p:sp>
      <p:grpSp>
        <p:nvGrpSpPr>
          <p:cNvPr id="2" name="Group 85"/>
          <p:cNvGrpSpPr>
            <a:grpSpLocks/>
          </p:cNvGrpSpPr>
          <p:nvPr/>
        </p:nvGrpSpPr>
        <p:grpSpPr bwMode="auto">
          <a:xfrm>
            <a:off x="2895600" y="1219200"/>
            <a:ext cx="2895600" cy="2362200"/>
            <a:chOff x="1457520" y="1219200"/>
            <a:chExt cx="2895601" cy="2362200"/>
          </a:xfrm>
        </p:grpSpPr>
        <p:sp>
          <p:nvSpPr>
            <p:cNvPr id="67" name="Oval 52"/>
            <p:cNvSpPr>
              <a:spLocks noChangeArrowheads="1"/>
            </p:cNvSpPr>
            <p:nvPr/>
          </p:nvSpPr>
          <p:spPr bwMode="auto">
            <a:xfrm>
              <a:off x="3286321" y="3200400"/>
              <a:ext cx="381000" cy="381000"/>
            </a:xfrm>
            <a:prstGeom prst="ellipse">
              <a:avLst/>
            </a:prstGeom>
            <a:solidFill>
              <a:schemeClr val="accent3"/>
            </a:solidFill>
            <a:ln w="9525" algn="ctr">
              <a:solidFill>
                <a:srgbClr val="120C80"/>
              </a:solidFill>
              <a:round/>
              <a:headEnd/>
              <a:tailEnd/>
            </a:ln>
            <a:effectLst/>
          </p:spPr>
          <p:txBody>
            <a:bodyPr lIns="0" tIns="0" rIns="0" bIns="0" anchor="ctr" anchorCtr="1"/>
            <a:lstStyle/>
            <a:p>
              <a:pPr algn="ctr" eaLnBrk="0" hangingPunct="0">
                <a:spcBef>
                  <a:spcPct val="50000"/>
                </a:spcBef>
                <a:defRPr/>
              </a:pPr>
              <a:r>
                <a:rPr lang="en-GB" b="1" dirty="0">
                  <a:solidFill>
                    <a:srgbClr val="120C80"/>
                  </a:solidFill>
                  <a:cs typeface="+mn-cs"/>
                </a:rPr>
                <a:t>3</a:t>
              </a:r>
            </a:p>
          </p:txBody>
        </p:sp>
        <p:cxnSp>
          <p:nvCxnSpPr>
            <p:cNvPr id="75815" name="AutoShape 112"/>
            <p:cNvCxnSpPr>
              <a:cxnSpLocks noChangeShapeType="1"/>
              <a:stCxn id="75799" idx="6"/>
              <a:endCxn id="67" idx="2"/>
            </p:cNvCxnSpPr>
            <p:nvPr/>
          </p:nvCxnSpPr>
          <p:spPr bwMode="auto">
            <a:xfrm>
              <a:off x="1457520" y="3390900"/>
              <a:ext cx="1828800" cy="1588"/>
            </a:xfrm>
            <a:prstGeom prst="straightConnector1">
              <a:avLst/>
            </a:prstGeom>
            <a:noFill/>
            <a:ln w="28575">
              <a:solidFill>
                <a:schemeClr val="tx1"/>
              </a:solidFill>
              <a:round/>
              <a:headEnd/>
              <a:tailEnd type="triangle" w="med" len="med"/>
            </a:ln>
          </p:spPr>
        </p:cxnSp>
        <p:pic>
          <p:nvPicPr>
            <p:cNvPr id="102" name="Picture 44" descr="PSA2"/>
            <p:cNvPicPr>
              <a:picLocks noChangeAspect="1" noChangeArrowheads="1"/>
            </p:cNvPicPr>
            <p:nvPr/>
          </p:nvPicPr>
          <p:blipFill>
            <a:blip r:embed="rId4" cstate="print"/>
            <a:srcRect/>
            <a:stretch>
              <a:fillRect/>
            </a:stretch>
          </p:blipFill>
          <p:spPr bwMode="auto">
            <a:xfrm>
              <a:off x="2829120" y="1219200"/>
              <a:ext cx="1167240" cy="932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AutoShape 25"/>
            <p:cNvSpPr>
              <a:spLocks noChangeArrowheads="1"/>
            </p:cNvSpPr>
            <p:nvPr/>
          </p:nvSpPr>
          <p:spPr bwMode="auto">
            <a:xfrm>
              <a:off x="2448120" y="2268538"/>
              <a:ext cx="1905001" cy="820737"/>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GB" sz="1050" b="1" dirty="0">
                  <a:solidFill>
                    <a:srgbClr val="120C80"/>
                  </a:solidFill>
                </a:rPr>
                <a:t> Modify V6 data with V4/V5 geometry in context</a:t>
              </a:r>
            </a:p>
            <a:p>
              <a:pPr eaLnBrk="0" hangingPunct="0">
                <a:buFont typeface="Arial" pitchFamily="34" charset="0"/>
                <a:buChar char="•"/>
                <a:defRPr/>
              </a:pPr>
              <a:r>
                <a:rPr lang="en-GB" sz="1050" b="1" dirty="0">
                  <a:solidFill>
                    <a:srgbClr val="120C80"/>
                  </a:solidFill>
                </a:rPr>
                <a:t> V4/V5 geometry cannot be modified</a:t>
              </a:r>
            </a:p>
          </p:txBody>
        </p:sp>
      </p:grpSp>
      <p:grpSp>
        <p:nvGrpSpPr>
          <p:cNvPr id="3" name="Group 84"/>
          <p:cNvGrpSpPr>
            <a:grpSpLocks/>
          </p:cNvGrpSpPr>
          <p:nvPr/>
        </p:nvGrpSpPr>
        <p:grpSpPr bwMode="auto">
          <a:xfrm>
            <a:off x="5105400" y="1524000"/>
            <a:ext cx="3962400" cy="2057400"/>
            <a:chOff x="3286320" y="1514948"/>
            <a:chExt cx="3962400" cy="2057400"/>
          </a:xfrm>
        </p:grpSpPr>
        <p:sp>
          <p:nvSpPr>
            <p:cNvPr id="75810" name="Oval 53"/>
            <p:cNvSpPr>
              <a:spLocks noChangeArrowheads="1"/>
            </p:cNvSpPr>
            <p:nvPr/>
          </p:nvSpPr>
          <p:spPr bwMode="auto">
            <a:xfrm>
              <a:off x="6029520" y="319134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5</a:t>
              </a:r>
            </a:p>
          </p:txBody>
        </p:sp>
        <p:cxnSp>
          <p:nvCxnSpPr>
            <p:cNvPr id="75811" name="AutoShape 112"/>
            <p:cNvCxnSpPr>
              <a:cxnSpLocks noChangeShapeType="1"/>
              <a:stCxn id="67" idx="6"/>
              <a:endCxn id="75810" idx="2"/>
            </p:cNvCxnSpPr>
            <p:nvPr/>
          </p:nvCxnSpPr>
          <p:spPr bwMode="auto">
            <a:xfrm>
              <a:off x="3286320" y="3381848"/>
              <a:ext cx="2743200" cy="1588"/>
            </a:xfrm>
            <a:prstGeom prst="straightConnector1">
              <a:avLst/>
            </a:prstGeom>
            <a:noFill/>
            <a:ln w="28575">
              <a:solidFill>
                <a:schemeClr val="tx1"/>
              </a:solidFill>
              <a:round/>
              <a:headEnd/>
              <a:tailEnd type="triangle" w="med" len="med"/>
            </a:ln>
          </p:spPr>
        </p:cxnSp>
        <p:pic>
          <p:nvPicPr>
            <p:cNvPr id="74" name="Picture 115" descr="PSA4"/>
            <p:cNvPicPr>
              <a:picLocks noChangeAspect="1" noChangeArrowheads="1"/>
            </p:cNvPicPr>
            <p:nvPr/>
          </p:nvPicPr>
          <p:blipFill>
            <a:blip r:embed="rId5"/>
            <a:srcRect/>
            <a:stretch>
              <a:fillRect/>
            </a:stretch>
          </p:blipFill>
          <p:spPr bwMode="auto">
            <a:xfrm>
              <a:off x="5724720" y="1514948"/>
              <a:ext cx="982169" cy="785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0" name="AutoShape 41"/>
            <p:cNvSpPr>
              <a:spLocks noChangeArrowheads="1"/>
            </p:cNvSpPr>
            <p:nvPr/>
          </p:nvSpPr>
          <p:spPr bwMode="auto">
            <a:xfrm>
              <a:off x="5115120" y="2353148"/>
              <a:ext cx="2133600" cy="8191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Contextual V6 designs, or linked drawings, are updated according to V4/V5 changes (on-demand / automatic)</a:t>
              </a:r>
            </a:p>
          </p:txBody>
        </p:sp>
      </p:grpSp>
      <p:pic>
        <p:nvPicPr>
          <p:cNvPr id="75789" name="Picture 32" descr="Picture8.png"/>
          <p:cNvPicPr>
            <a:picLocks noChangeAspect="1"/>
          </p:cNvPicPr>
          <p:nvPr/>
        </p:nvPicPr>
        <p:blipFill>
          <a:blip r:embed="rId6"/>
          <a:srcRect/>
          <a:stretch>
            <a:fillRect/>
          </a:stretch>
        </p:blipFill>
        <p:spPr bwMode="auto">
          <a:xfrm>
            <a:off x="-171450" y="5562600"/>
            <a:ext cx="781050" cy="781050"/>
          </a:xfrm>
          <a:prstGeom prst="rect">
            <a:avLst/>
          </a:prstGeom>
          <a:noFill/>
          <a:ln w="9525">
            <a:noFill/>
            <a:miter lim="800000"/>
            <a:headEnd/>
            <a:tailEnd/>
          </a:ln>
        </p:spPr>
      </p:pic>
      <p:pic>
        <p:nvPicPr>
          <p:cNvPr id="75790" name="Picture 33" descr="Picture9.png"/>
          <p:cNvPicPr>
            <a:picLocks noChangeAspect="1"/>
          </p:cNvPicPr>
          <p:nvPr/>
        </p:nvPicPr>
        <p:blipFill>
          <a:blip r:embed="rId7"/>
          <a:srcRect/>
          <a:stretch>
            <a:fillRect/>
          </a:stretch>
        </p:blipFill>
        <p:spPr bwMode="auto">
          <a:xfrm>
            <a:off x="-152400" y="1143000"/>
            <a:ext cx="781050" cy="781050"/>
          </a:xfrm>
          <a:prstGeom prst="rect">
            <a:avLst/>
          </a:prstGeom>
          <a:noFill/>
          <a:ln w="9525">
            <a:noFill/>
            <a:miter lim="800000"/>
            <a:headEnd/>
            <a:tailEnd/>
          </a:ln>
        </p:spPr>
      </p:pic>
      <p:grpSp>
        <p:nvGrpSpPr>
          <p:cNvPr id="4" name="Group 83"/>
          <p:cNvGrpSpPr>
            <a:grpSpLocks/>
          </p:cNvGrpSpPr>
          <p:nvPr/>
        </p:nvGrpSpPr>
        <p:grpSpPr bwMode="auto">
          <a:xfrm>
            <a:off x="5105400" y="3200400"/>
            <a:ext cx="2362200" cy="2362200"/>
            <a:chOff x="6162480" y="3162300"/>
            <a:chExt cx="2362200" cy="2362694"/>
          </a:xfrm>
        </p:grpSpPr>
        <p:cxnSp>
          <p:nvCxnSpPr>
            <p:cNvPr id="75803" name="AutoShape 112"/>
            <p:cNvCxnSpPr>
              <a:cxnSpLocks noChangeShapeType="1"/>
              <a:stCxn id="67" idx="6"/>
              <a:endCxn id="75806" idx="2"/>
            </p:cNvCxnSpPr>
            <p:nvPr/>
          </p:nvCxnSpPr>
          <p:spPr bwMode="auto">
            <a:xfrm>
              <a:off x="6162480" y="3352800"/>
              <a:ext cx="1219200" cy="1588"/>
            </a:xfrm>
            <a:prstGeom prst="straightConnector1">
              <a:avLst/>
            </a:prstGeom>
            <a:noFill/>
            <a:ln w="28575">
              <a:solidFill>
                <a:schemeClr val="tx1"/>
              </a:solidFill>
              <a:round/>
              <a:headEnd/>
              <a:tailEnd type="triangle" w="med" len="med"/>
            </a:ln>
          </p:spPr>
        </p:cxnSp>
        <p:grpSp>
          <p:nvGrpSpPr>
            <p:cNvPr id="75804" name="Group 82"/>
            <p:cNvGrpSpPr>
              <a:grpSpLocks/>
            </p:cNvGrpSpPr>
            <p:nvPr/>
          </p:nvGrpSpPr>
          <p:grpSpPr bwMode="auto">
            <a:xfrm>
              <a:off x="6695880" y="3162300"/>
              <a:ext cx="1828800" cy="2362694"/>
              <a:chOff x="6695880" y="3162300"/>
              <a:chExt cx="1828800" cy="2362694"/>
            </a:xfrm>
          </p:grpSpPr>
          <p:sp>
            <p:nvSpPr>
              <p:cNvPr id="54" name="AutoShape 51"/>
              <p:cNvSpPr>
                <a:spLocks noChangeArrowheads="1"/>
              </p:cNvSpPr>
              <p:nvPr/>
            </p:nvSpPr>
            <p:spPr bwMode="auto">
              <a:xfrm>
                <a:off x="6695880" y="3681522"/>
                <a:ext cx="1828800" cy="609727"/>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r>
                  <a:rPr lang="en-GB" sz="1000" b="1">
                    <a:solidFill>
                      <a:srgbClr val="120C80"/>
                    </a:solidFill>
                  </a:rPr>
                  <a:t>Modifications are stored in </a:t>
                </a:r>
                <a:r>
                  <a:rPr lang="en-US" sz="1000" b="1">
                    <a:solidFill>
                      <a:srgbClr val="120C80"/>
                    </a:solidFill>
                  </a:rPr>
                  <a:t>ENOVIA and published in V6</a:t>
                </a:r>
              </a:p>
            </p:txBody>
          </p:sp>
          <p:sp>
            <p:nvSpPr>
              <p:cNvPr id="75806" name="Oval 39"/>
              <p:cNvSpPr>
                <a:spLocks noChangeArrowheads="1"/>
              </p:cNvSpPr>
              <p:nvPr/>
            </p:nvSpPr>
            <p:spPr bwMode="auto">
              <a:xfrm>
                <a:off x="7381680" y="316230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4</a:t>
                </a:r>
              </a:p>
            </p:txBody>
          </p:sp>
          <p:grpSp>
            <p:nvGrpSpPr>
              <p:cNvPr id="75807" name="Group 53"/>
              <p:cNvGrpSpPr>
                <a:grpSpLocks/>
              </p:cNvGrpSpPr>
              <p:nvPr/>
            </p:nvGrpSpPr>
            <p:grpSpPr bwMode="auto">
              <a:xfrm>
                <a:off x="7000860" y="4381285"/>
                <a:ext cx="1408167" cy="1143709"/>
                <a:chOff x="3351" y="3237"/>
                <a:chExt cx="775" cy="620"/>
              </a:xfrm>
            </p:grpSpPr>
            <p:pic>
              <p:nvPicPr>
                <p:cNvPr id="43" name="Picture 54" descr="PSA3"/>
                <p:cNvPicPr>
                  <a:picLocks noChangeAspect="1" noChangeArrowheads="1"/>
                </p:cNvPicPr>
                <p:nvPr/>
              </p:nvPicPr>
              <p:blipFill>
                <a:blip r:embed="rId8" cstate="print"/>
                <a:srcRect/>
                <a:stretch>
                  <a:fillRect/>
                </a:stretch>
              </p:blipFill>
              <p:spPr bwMode="auto">
                <a:xfrm>
                  <a:off x="3351" y="3237"/>
                  <a:ext cx="775" cy="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5809" name="Picture 55" descr="PSA2"/>
                <p:cNvPicPr>
                  <a:picLocks noChangeAspect="1" noChangeArrowheads="1"/>
                </p:cNvPicPr>
                <p:nvPr/>
              </p:nvPicPr>
              <p:blipFill>
                <a:blip r:embed="rId9">
                  <a:clrChange>
                    <a:clrFrom>
                      <a:srgbClr val="00264D"/>
                    </a:clrFrom>
                    <a:clrTo>
                      <a:srgbClr val="00264D">
                        <a:alpha val="0"/>
                      </a:srgbClr>
                    </a:clrTo>
                  </a:clrChange>
                </a:blip>
                <a:srcRect l="13586" t="23584" r="11627" b="24196"/>
                <a:stretch>
                  <a:fillRect/>
                </a:stretch>
              </p:blipFill>
              <p:spPr bwMode="auto">
                <a:xfrm>
                  <a:off x="3370" y="3409"/>
                  <a:ext cx="705" cy="394"/>
                </a:xfrm>
                <a:prstGeom prst="rect">
                  <a:avLst/>
                </a:prstGeom>
                <a:noFill/>
                <a:ln w="9525">
                  <a:noFill/>
                  <a:miter lim="800000"/>
                  <a:headEnd/>
                  <a:tailEnd/>
                </a:ln>
              </p:spPr>
            </p:pic>
          </p:grpSp>
        </p:grpSp>
      </p:grpSp>
      <p:sp>
        <p:nvSpPr>
          <p:cNvPr id="75792" name="Rectangle 49"/>
          <p:cNvSpPr>
            <a:spLocks noChangeArrowheads="1"/>
          </p:cNvSpPr>
          <p:nvPr/>
        </p:nvSpPr>
        <p:spPr bwMode="auto">
          <a:xfrm>
            <a:off x="735013" y="646113"/>
            <a:ext cx="8408987" cy="396875"/>
          </a:xfrm>
          <a:prstGeom prst="rect">
            <a:avLst/>
          </a:prstGeom>
          <a:noFill/>
          <a:ln w="9525">
            <a:noFill/>
            <a:miter lim="800000"/>
            <a:headEnd/>
            <a:tailEnd/>
          </a:ln>
        </p:spPr>
        <p:txBody>
          <a:bodyPr>
            <a:spAutoFit/>
          </a:bodyPr>
          <a:lstStyle/>
          <a:p>
            <a:r>
              <a:rPr lang="it-IT" sz="2000" b="1">
                <a:solidFill>
                  <a:srgbClr val="FF0000"/>
                </a:solidFill>
              </a:rPr>
              <a:t>Collaborative Design:</a:t>
            </a:r>
            <a:r>
              <a:rPr lang="en-US" sz="2000" b="1">
                <a:solidFill>
                  <a:srgbClr val="FF0000"/>
                </a:solidFill>
              </a:rPr>
              <a:t> V5 Design as ‘Master‘</a:t>
            </a:r>
            <a:endParaRPr lang="it-IT" sz="2000" b="1">
              <a:solidFill>
                <a:srgbClr val="FF0000"/>
              </a:solidFill>
            </a:endParaRPr>
          </a:p>
        </p:txBody>
      </p:sp>
      <p:sp>
        <p:nvSpPr>
          <p:cNvPr id="52" name="AutoShape 9"/>
          <p:cNvSpPr>
            <a:spLocks noChangeArrowheads="1"/>
          </p:cNvSpPr>
          <p:nvPr/>
        </p:nvSpPr>
        <p:spPr bwMode="auto">
          <a:xfrm>
            <a:off x="127000" y="3806825"/>
            <a:ext cx="1701800" cy="441325"/>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r>
              <a:rPr lang="en-US" sz="1000" b="1">
                <a:solidFill>
                  <a:srgbClr val="120C80"/>
                </a:solidFill>
              </a:rPr>
              <a:t>Design in CATIA V4/V5 on ENOVIA</a:t>
            </a:r>
          </a:p>
        </p:txBody>
      </p:sp>
      <p:sp>
        <p:nvSpPr>
          <p:cNvPr id="55" name="Oval 12"/>
          <p:cNvSpPr>
            <a:spLocks noChangeArrowheads="1"/>
          </p:cNvSpPr>
          <p:nvPr/>
        </p:nvSpPr>
        <p:spPr bwMode="auto">
          <a:xfrm>
            <a:off x="762000" y="320040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pic>
        <p:nvPicPr>
          <p:cNvPr id="57" name="Picture 58"/>
          <p:cNvPicPr>
            <a:picLocks noChangeAspect="1" noChangeArrowheads="1"/>
          </p:cNvPicPr>
          <p:nvPr/>
        </p:nvPicPr>
        <p:blipFill>
          <a:blip r:embed="rId10" cstate="print"/>
          <a:srcRect/>
          <a:stretch>
            <a:fillRect/>
          </a:stretch>
        </p:blipFill>
        <p:spPr bwMode="auto">
          <a:xfrm>
            <a:off x="381000" y="4419600"/>
            <a:ext cx="1430355"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roup 86"/>
          <p:cNvGrpSpPr>
            <a:grpSpLocks/>
          </p:cNvGrpSpPr>
          <p:nvPr/>
        </p:nvGrpSpPr>
        <p:grpSpPr bwMode="auto">
          <a:xfrm>
            <a:off x="1143000" y="1295400"/>
            <a:ext cx="2514600" cy="2286000"/>
            <a:chOff x="85921" y="1264680"/>
            <a:chExt cx="2514600" cy="2286000"/>
          </a:xfrm>
        </p:grpSpPr>
        <p:sp>
          <p:nvSpPr>
            <p:cNvPr id="75799" name="Oval 12"/>
            <p:cNvSpPr>
              <a:spLocks noChangeArrowheads="1"/>
            </p:cNvSpPr>
            <p:nvPr/>
          </p:nvSpPr>
          <p:spPr bwMode="auto">
            <a:xfrm>
              <a:off x="1457521" y="3169680"/>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2</a:t>
              </a:r>
            </a:p>
          </p:txBody>
        </p:sp>
        <p:pic>
          <p:nvPicPr>
            <p:cNvPr id="101" name="Picture 43" descr="PSA"/>
            <p:cNvPicPr>
              <a:picLocks noChangeAspect="1" noChangeArrowheads="1"/>
            </p:cNvPicPr>
            <p:nvPr/>
          </p:nvPicPr>
          <p:blipFill>
            <a:blip r:embed="rId11"/>
            <a:srcRect/>
            <a:stretch>
              <a:fillRect/>
            </a:stretch>
          </p:blipFill>
          <p:spPr bwMode="auto">
            <a:xfrm>
              <a:off x="924121" y="1264680"/>
              <a:ext cx="1181042" cy="945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5801" name="AutoShape 112"/>
            <p:cNvCxnSpPr>
              <a:cxnSpLocks noChangeShapeType="1"/>
              <a:stCxn id="55" idx="6"/>
              <a:endCxn id="75799" idx="2"/>
            </p:cNvCxnSpPr>
            <p:nvPr/>
          </p:nvCxnSpPr>
          <p:spPr bwMode="auto">
            <a:xfrm>
              <a:off x="85921" y="3360180"/>
              <a:ext cx="1371600" cy="1588"/>
            </a:xfrm>
            <a:prstGeom prst="straightConnector1">
              <a:avLst/>
            </a:prstGeom>
            <a:noFill/>
            <a:ln w="28575">
              <a:solidFill>
                <a:schemeClr val="tx1"/>
              </a:solidFill>
              <a:round/>
              <a:headEnd/>
              <a:tailEnd type="triangle" w="med" len="med"/>
            </a:ln>
          </p:spPr>
        </p:cxnSp>
        <p:sp>
          <p:nvSpPr>
            <p:cNvPr id="59" name="AutoShape 38"/>
            <p:cNvSpPr>
              <a:spLocks noChangeArrowheads="1"/>
            </p:cNvSpPr>
            <p:nvPr/>
          </p:nvSpPr>
          <p:spPr bwMode="auto">
            <a:xfrm>
              <a:off x="552646" y="2407680"/>
              <a:ext cx="2047875" cy="6413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GB" sz="1050" b="1" dirty="0">
                  <a:solidFill>
                    <a:srgbClr val="120C80"/>
                  </a:solidFill>
                </a:rPr>
                <a:t> Build complete assembly</a:t>
              </a:r>
            </a:p>
            <a:p>
              <a:pPr eaLnBrk="0" hangingPunct="0">
                <a:buFont typeface="Arial" pitchFamily="34" charset="0"/>
                <a:buChar char="•"/>
                <a:defRPr/>
              </a:pPr>
              <a:r>
                <a:rPr lang="en-GB" sz="1050" b="1" dirty="0">
                  <a:solidFill>
                    <a:srgbClr val="120C80"/>
                  </a:solidFill>
                </a:rPr>
                <a:t>Search and visualize a mixed V4/V5/V6 product structure</a:t>
              </a:r>
            </a:p>
          </p:txBody>
        </p:sp>
      </p:grpSp>
      <p:sp>
        <p:nvSpPr>
          <p:cNvPr id="38" name="Right Arrow 37"/>
          <p:cNvSpPr/>
          <p:nvPr/>
        </p:nvSpPr>
        <p:spPr>
          <a:xfrm>
            <a:off x="1881188" y="3657600"/>
            <a:ext cx="3810000" cy="762000"/>
          </a:xfrm>
          <a:prstGeom prst="rightArrow">
            <a:avLst/>
          </a:prstGeom>
          <a:solidFill>
            <a:schemeClr val="accent3"/>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p>
        </p:txBody>
      </p:sp>
      <p:sp>
        <p:nvSpPr>
          <p:cNvPr id="39" name="TextBox 38"/>
          <p:cNvSpPr txBox="1">
            <a:spLocks noChangeArrowheads="1"/>
          </p:cNvSpPr>
          <p:nvPr/>
        </p:nvSpPr>
        <p:spPr bwMode="auto">
          <a:xfrm>
            <a:off x="2014538" y="3883025"/>
            <a:ext cx="2998787" cy="307975"/>
          </a:xfrm>
          <a:prstGeom prst="rect">
            <a:avLst/>
          </a:prstGeom>
          <a:noFill/>
          <a:ln w="9525">
            <a:noFill/>
            <a:miter lim="800000"/>
            <a:headEnd/>
            <a:tailEnd/>
          </a:ln>
        </p:spPr>
        <p:txBody>
          <a:bodyPr wrap="none">
            <a:spAutoFit/>
          </a:bodyPr>
          <a:lstStyle/>
          <a:p>
            <a:r>
              <a:rPr lang="en-US" sz="1400" b="1">
                <a:solidFill>
                  <a:srgbClr val="FF0000"/>
                </a:solidFill>
              </a:rPr>
              <a:t>Design continues in CATIA V4/V5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38" grpId="0" animBg="1"/>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lIns="91440" tIns="45720" rIns="91440" bIns="45720" anchor="ctr">
            <a:normAutofit/>
          </a:bodyPr>
          <a:lstStyle/>
          <a:p>
            <a:pPr eaLnBrk="1" hangingPunct="1"/>
            <a:r>
              <a:rPr lang="en-US" smtClean="0"/>
              <a:t>D- Collaborative Design</a:t>
            </a:r>
            <a:endParaRPr lang="fr-FR" smtClean="0"/>
          </a:p>
        </p:txBody>
      </p:sp>
      <p:grpSp>
        <p:nvGrpSpPr>
          <p:cNvPr id="196611" name="Group 3"/>
          <p:cNvGrpSpPr>
            <a:grpSpLocks/>
          </p:cNvGrpSpPr>
          <p:nvPr/>
        </p:nvGrpSpPr>
        <p:grpSpPr bwMode="auto">
          <a:xfrm>
            <a:off x="1565275" y="1520825"/>
            <a:ext cx="2711450" cy="4670425"/>
            <a:chOff x="1688045" y="1521070"/>
            <a:chExt cx="2711038" cy="4670770"/>
          </a:xfrm>
        </p:grpSpPr>
        <p:sp>
          <p:nvSpPr>
            <p:cNvPr id="196612" name="AutoShape 50"/>
            <p:cNvSpPr>
              <a:spLocks noChangeArrowheads="1"/>
            </p:cNvSpPr>
            <p:nvPr/>
          </p:nvSpPr>
          <p:spPr bwMode="auto">
            <a:xfrm>
              <a:off x="1793630" y="1521070"/>
              <a:ext cx="2605453" cy="4670770"/>
            </a:xfrm>
            <a:prstGeom prst="roundRect">
              <a:avLst>
                <a:gd name="adj" fmla="val 4778"/>
              </a:avLst>
            </a:prstGeom>
            <a:solidFill>
              <a:srgbClr val="BDBDFF"/>
            </a:solidFill>
            <a:ln w="9525">
              <a:noFill/>
              <a:round/>
              <a:headEnd/>
              <a:tailEnd/>
            </a:ln>
          </p:spPr>
          <p:txBody>
            <a:bodyPr wrap="none"/>
            <a:lstStyle/>
            <a:p>
              <a:pPr algn="ctr" eaLnBrk="0" hangingPunct="0">
                <a:spcBef>
                  <a:spcPct val="50000"/>
                </a:spcBef>
              </a:pPr>
              <a:endParaRPr lang="fr-FR" sz="2400" i="1">
                <a:solidFill>
                  <a:srgbClr val="120C80"/>
                </a:solidFill>
                <a:latin typeface="Calibri" pitchFamily="34" charset="0"/>
              </a:endParaRPr>
            </a:p>
          </p:txBody>
        </p:sp>
        <p:grpSp>
          <p:nvGrpSpPr>
            <p:cNvPr id="196613" name="Group 117"/>
            <p:cNvGrpSpPr>
              <a:grpSpLocks/>
            </p:cNvGrpSpPr>
            <p:nvPr/>
          </p:nvGrpSpPr>
          <p:grpSpPr bwMode="auto">
            <a:xfrm>
              <a:off x="1688045" y="3253153"/>
              <a:ext cx="2622932" cy="2722847"/>
              <a:chOff x="1688045" y="3253153"/>
              <a:chExt cx="2622932" cy="2722847"/>
            </a:xfrm>
          </p:grpSpPr>
          <p:sp>
            <p:nvSpPr>
              <p:cNvPr id="196614" name="Rectangle 51"/>
              <p:cNvSpPr>
                <a:spLocks noChangeArrowheads="1"/>
              </p:cNvSpPr>
              <p:nvPr/>
            </p:nvSpPr>
            <p:spPr bwMode="auto">
              <a:xfrm>
                <a:off x="1923324" y="3253153"/>
                <a:ext cx="2378860" cy="2226823"/>
              </a:xfrm>
              <a:prstGeom prst="rect">
                <a:avLst/>
              </a:prstGeom>
              <a:solidFill>
                <a:srgbClr val="FFFFFF"/>
              </a:solidFill>
              <a:ln w="9525">
                <a:solidFill>
                  <a:schemeClr val="accent2"/>
                </a:solidFill>
                <a:miter lim="800000"/>
                <a:headEnd/>
                <a:tailEnd/>
              </a:ln>
            </p:spPr>
            <p:txBody>
              <a:bodyPr anchor="ctr"/>
              <a:lstStyle/>
              <a:p>
                <a:pPr algn="ctr" eaLnBrk="0" hangingPunct="0">
                  <a:spcBef>
                    <a:spcPct val="50000"/>
                  </a:spcBef>
                </a:pPr>
                <a:endParaRPr lang="en-US" sz="1000" i="1">
                  <a:solidFill>
                    <a:schemeClr val="accent2"/>
                  </a:solidFill>
                  <a:latin typeface="Calibri" pitchFamily="34" charset="0"/>
                </a:endParaRPr>
              </a:p>
              <a:p>
                <a:pPr algn="ctr" eaLnBrk="0" hangingPunct="0">
                  <a:spcBef>
                    <a:spcPct val="50000"/>
                  </a:spcBef>
                </a:pPr>
                <a:endParaRPr lang="en-US" sz="1000" i="1">
                  <a:solidFill>
                    <a:schemeClr val="accent2"/>
                  </a:solidFill>
                  <a:latin typeface="Calibri" pitchFamily="34" charset="0"/>
                </a:endParaRPr>
              </a:p>
            </p:txBody>
          </p:sp>
          <p:pic>
            <p:nvPicPr>
              <p:cNvPr id="196615" name="Picture 89" descr="logCatia"/>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58845" y="5036589"/>
                <a:ext cx="516447" cy="437435"/>
              </a:xfrm>
              <a:prstGeom prst="rect">
                <a:avLst/>
              </a:prstGeom>
              <a:solidFill>
                <a:schemeClr val="bg1"/>
              </a:solidFill>
              <a:ln w="9525" algn="ctr">
                <a:noFill/>
                <a:miter lim="800000"/>
                <a:headEnd/>
                <a:tailEnd/>
              </a:ln>
            </p:spPr>
          </p:pic>
          <p:sp>
            <p:nvSpPr>
              <p:cNvPr id="196616" name="Rectangle 90"/>
              <p:cNvSpPr>
                <a:spLocks noChangeArrowheads="1"/>
              </p:cNvSpPr>
              <p:nvPr/>
            </p:nvSpPr>
            <p:spPr bwMode="auto">
              <a:xfrm>
                <a:off x="2396937" y="5292129"/>
                <a:ext cx="334013" cy="230832"/>
              </a:xfrm>
              <a:prstGeom prst="rect">
                <a:avLst/>
              </a:prstGeom>
              <a:noFill/>
              <a:ln w="9525">
                <a:noFill/>
                <a:miter lim="800000"/>
                <a:headEnd/>
                <a:tailEnd/>
              </a:ln>
            </p:spPr>
            <p:txBody>
              <a:bodyPr>
                <a:spAutoFit/>
              </a:bodyPr>
              <a:lstStyle/>
              <a:p>
                <a:pPr algn="ctr" eaLnBrk="0" hangingPunct="0">
                  <a:spcBef>
                    <a:spcPct val="50000"/>
                  </a:spcBef>
                </a:pPr>
                <a:r>
                  <a:rPr lang="en-US" sz="900" b="1">
                    <a:solidFill>
                      <a:schemeClr val="accent2"/>
                    </a:solidFill>
                    <a:latin typeface="Calibri" pitchFamily="34" charset="0"/>
                  </a:rPr>
                  <a:t>V5</a:t>
                </a:r>
                <a:endParaRPr lang="en-US" sz="900" b="1">
                  <a:solidFill>
                    <a:srgbClr val="120C80"/>
                  </a:solidFill>
                  <a:latin typeface="Calibri" pitchFamily="34" charset="0"/>
                </a:endParaRPr>
              </a:p>
            </p:txBody>
          </p:sp>
          <p:sp>
            <p:nvSpPr>
              <p:cNvPr id="196617" name="Rectangle 52"/>
              <p:cNvSpPr>
                <a:spLocks noChangeArrowheads="1"/>
              </p:cNvSpPr>
              <p:nvPr/>
            </p:nvSpPr>
            <p:spPr bwMode="auto">
              <a:xfrm>
                <a:off x="1932117" y="5465998"/>
                <a:ext cx="2378860" cy="510002"/>
              </a:xfrm>
              <a:prstGeom prst="rect">
                <a:avLst/>
              </a:prstGeom>
              <a:solidFill>
                <a:srgbClr val="FFFFFF"/>
              </a:solidFill>
              <a:ln w="9525">
                <a:solidFill>
                  <a:schemeClr val="accent2"/>
                </a:solidFill>
                <a:miter lim="800000"/>
                <a:headEnd/>
                <a:tailEnd/>
              </a:ln>
            </p:spPr>
            <p:txBody>
              <a:bodyPr anchor="ctr"/>
              <a:lstStyle/>
              <a:p>
                <a:pPr algn="ctr" eaLnBrk="0" hangingPunct="0">
                  <a:spcBef>
                    <a:spcPct val="50000"/>
                  </a:spcBef>
                </a:pPr>
                <a:r>
                  <a:rPr lang="en-US" sz="1400" b="1" i="1">
                    <a:solidFill>
                      <a:schemeClr val="accent2"/>
                    </a:solidFill>
                    <a:latin typeface="Calibri" pitchFamily="34" charset="0"/>
                  </a:rPr>
                  <a:t>ENOVIAvpm</a:t>
                </a:r>
              </a:p>
            </p:txBody>
          </p:sp>
          <p:grpSp>
            <p:nvGrpSpPr>
              <p:cNvPr id="196618" name="Group 124"/>
              <p:cNvGrpSpPr>
                <a:grpSpLocks/>
              </p:cNvGrpSpPr>
              <p:nvPr/>
            </p:nvGrpSpPr>
            <p:grpSpPr bwMode="auto">
              <a:xfrm>
                <a:off x="2189022" y="3910266"/>
                <a:ext cx="2052989" cy="1086534"/>
                <a:chOff x="2124222" y="3694266"/>
                <a:chExt cx="2052989" cy="371513"/>
              </a:xfrm>
            </p:grpSpPr>
            <p:sp>
              <p:nvSpPr>
                <p:cNvPr id="196619" name="Rectangle 31"/>
                <p:cNvSpPr>
                  <a:spLocks noChangeArrowheads="1"/>
                </p:cNvSpPr>
                <p:nvPr/>
              </p:nvSpPr>
              <p:spPr bwMode="auto">
                <a:xfrm>
                  <a:off x="2124222" y="3694266"/>
                  <a:ext cx="1057050" cy="371513"/>
                </a:xfrm>
                <a:prstGeom prst="rect">
                  <a:avLst/>
                </a:prstGeom>
                <a:noFill/>
                <a:ln w="3175" algn="ctr">
                  <a:solidFill>
                    <a:srgbClr val="000099"/>
                  </a:solidFill>
                  <a:prstDash val="dash"/>
                  <a:miter lim="800000"/>
                  <a:headEnd/>
                  <a:tailEnd/>
                </a:ln>
              </p:spPr>
              <p:txBody>
                <a:bodyPr lIns="90000" tIns="46800" rIns="36000" bIns="46800" anchor="ctr">
                  <a:spAutoFit/>
                </a:bodyPr>
                <a:lstStyle/>
                <a:p>
                  <a:endParaRPr lang="fr-FR">
                    <a:latin typeface="Calibri" pitchFamily="34" charset="0"/>
                  </a:endParaRPr>
                </a:p>
              </p:txBody>
            </p:sp>
            <p:sp>
              <p:nvSpPr>
                <p:cNvPr id="196620" name="Rectangle 32"/>
                <p:cNvSpPr>
                  <a:spLocks noChangeArrowheads="1"/>
                </p:cNvSpPr>
                <p:nvPr/>
              </p:nvSpPr>
              <p:spPr bwMode="auto">
                <a:xfrm>
                  <a:off x="3222563" y="3694266"/>
                  <a:ext cx="954648" cy="371513"/>
                </a:xfrm>
                <a:prstGeom prst="rect">
                  <a:avLst/>
                </a:prstGeom>
                <a:noFill/>
                <a:ln w="3175" algn="ctr">
                  <a:solidFill>
                    <a:srgbClr val="000099"/>
                  </a:solidFill>
                  <a:prstDash val="dash"/>
                  <a:miter lim="800000"/>
                  <a:headEnd/>
                  <a:tailEnd/>
                </a:ln>
              </p:spPr>
              <p:txBody>
                <a:bodyPr lIns="90000" tIns="46800" rIns="36000" bIns="46800" anchor="ctr">
                  <a:spAutoFit/>
                </a:bodyPr>
                <a:lstStyle/>
                <a:p>
                  <a:endParaRPr lang="fr-FR">
                    <a:latin typeface="Calibri" pitchFamily="34" charset="0"/>
                  </a:endParaRPr>
                </a:p>
              </p:txBody>
            </p:sp>
          </p:grpSp>
          <p:sp>
            <p:nvSpPr>
              <p:cNvPr id="196621" name="Rectangle 33"/>
              <p:cNvSpPr>
                <a:spLocks noChangeArrowheads="1"/>
              </p:cNvSpPr>
              <p:nvPr/>
            </p:nvSpPr>
            <p:spPr bwMode="auto">
              <a:xfrm>
                <a:off x="2006960" y="3461076"/>
                <a:ext cx="180243"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I</a:t>
                </a:r>
              </a:p>
            </p:txBody>
          </p:sp>
          <p:sp>
            <p:nvSpPr>
              <p:cNvPr id="196622" name="Rectangle 33"/>
              <p:cNvSpPr>
                <a:spLocks noChangeArrowheads="1"/>
              </p:cNvSpPr>
              <p:nvPr/>
            </p:nvSpPr>
            <p:spPr bwMode="auto">
              <a:xfrm>
                <a:off x="2354305" y="4006785"/>
                <a:ext cx="180243"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A</a:t>
                </a:r>
              </a:p>
            </p:txBody>
          </p:sp>
          <p:sp>
            <p:nvSpPr>
              <p:cNvPr id="196623" name="Oval 34"/>
              <p:cNvSpPr>
                <a:spLocks noChangeArrowheads="1"/>
              </p:cNvSpPr>
              <p:nvPr/>
            </p:nvSpPr>
            <p:spPr bwMode="auto">
              <a:xfrm>
                <a:off x="2613678" y="4361357"/>
                <a:ext cx="165589" cy="179388"/>
              </a:xfrm>
              <a:prstGeom prst="ellipse">
                <a:avLst/>
              </a:prstGeom>
              <a:solidFill>
                <a:srgbClr val="CCFFFF"/>
              </a:solidFill>
              <a:ln w="3175" algn="ctr">
                <a:solidFill>
                  <a:srgbClr val="0000CC"/>
                </a:solidFill>
                <a:round/>
                <a:headEnd/>
                <a:tailEnd/>
              </a:ln>
            </p:spPr>
            <p:txBody>
              <a:bodyPr wrap="none" lIns="0" tIns="0" rIns="0" bIns="0" anchor="ctr" anchorCtr="1"/>
              <a:lstStyle/>
              <a:p>
                <a:pPr algn="ctr"/>
                <a:r>
                  <a:rPr lang="en-US" sz="800">
                    <a:solidFill>
                      <a:srgbClr val="120C80"/>
                    </a:solidFill>
                    <a:latin typeface="Calibri" pitchFamily="34" charset="0"/>
                  </a:rPr>
                  <a:t>B.1</a:t>
                </a:r>
              </a:p>
            </p:txBody>
          </p:sp>
          <p:cxnSp>
            <p:nvCxnSpPr>
              <p:cNvPr id="196624" name="AutoShape 35"/>
              <p:cNvCxnSpPr>
                <a:cxnSpLocks noChangeShapeType="1"/>
              </p:cNvCxnSpPr>
              <p:nvPr/>
            </p:nvCxnSpPr>
            <p:spPr bwMode="auto">
              <a:xfrm rot="16200000" flipH="1">
                <a:off x="2392644" y="4238809"/>
                <a:ext cx="272816" cy="169251"/>
              </a:xfrm>
              <a:prstGeom prst="bentConnector2">
                <a:avLst/>
              </a:prstGeom>
              <a:noFill/>
              <a:ln w="6350">
                <a:solidFill>
                  <a:srgbClr val="0033CC"/>
                </a:solidFill>
                <a:miter lim="800000"/>
                <a:headEnd/>
                <a:tailEnd type="triangle" w="med" len="med"/>
              </a:ln>
            </p:spPr>
          </p:cxnSp>
          <p:sp>
            <p:nvSpPr>
              <p:cNvPr id="196625" name="Oval 36"/>
              <p:cNvSpPr>
                <a:spLocks noChangeArrowheads="1"/>
              </p:cNvSpPr>
              <p:nvPr/>
            </p:nvSpPr>
            <p:spPr bwMode="auto">
              <a:xfrm>
                <a:off x="2613678" y="4578845"/>
                <a:ext cx="165589" cy="179388"/>
              </a:xfrm>
              <a:prstGeom prst="ellipse">
                <a:avLst/>
              </a:prstGeom>
              <a:solidFill>
                <a:srgbClr val="CCFFFF"/>
              </a:solidFill>
              <a:ln w="3175" algn="ctr">
                <a:solidFill>
                  <a:srgbClr val="0000CC"/>
                </a:solidFill>
                <a:round/>
                <a:headEnd/>
                <a:tailEnd/>
              </a:ln>
            </p:spPr>
            <p:txBody>
              <a:bodyPr wrap="none" lIns="0" tIns="0" rIns="0" bIns="0" anchor="ctr" anchorCtr="1"/>
              <a:lstStyle/>
              <a:p>
                <a:pPr algn="ctr"/>
                <a:r>
                  <a:rPr lang="en-US" sz="800">
                    <a:solidFill>
                      <a:srgbClr val="120C80"/>
                    </a:solidFill>
                    <a:latin typeface="Calibri" pitchFamily="34" charset="0"/>
                  </a:rPr>
                  <a:t>B.2</a:t>
                </a:r>
              </a:p>
            </p:txBody>
          </p:sp>
          <p:cxnSp>
            <p:nvCxnSpPr>
              <p:cNvPr id="196626" name="AutoShape 37"/>
              <p:cNvCxnSpPr>
                <a:cxnSpLocks noChangeShapeType="1"/>
                <a:stCxn id="196622" idx="2"/>
                <a:endCxn id="196625" idx="2"/>
              </p:cNvCxnSpPr>
              <p:nvPr/>
            </p:nvCxnSpPr>
            <p:spPr bwMode="auto">
              <a:xfrm rot="16200000" flipH="1">
                <a:off x="2283900" y="4338761"/>
                <a:ext cx="490304" cy="169251"/>
              </a:xfrm>
              <a:prstGeom prst="bentConnector2">
                <a:avLst/>
              </a:prstGeom>
              <a:noFill/>
              <a:ln w="6350">
                <a:solidFill>
                  <a:srgbClr val="0033CC"/>
                </a:solidFill>
                <a:miter lim="800000"/>
                <a:headEnd/>
                <a:tailEnd type="triangle" w="med" len="med"/>
              </a:ln>
            </p:spPr>
          </p:cxnSp>
          <p:sp>
            <p:nvSpPr>
              <p:cNvPr id="18" name="AutoShape 39"/>
              <p:cNvSpPr>
                <a:spLocks noChangeArrowheads="1"/>
              </p:cNvSpPr>
              <p:nvPr/>
            </p:nvSpPr>
            <p:spPr bwMode="auto">
              <a:xfrm>
                <a:off x="3330858" y="4558182"/>
                <a:ext cx="160313" cy="222266"/>
              </a:xfrm>
              <a:prstGeom prst="can">
                <a:avLst>
                  <a:gd name="adj" fmla="val 33026"/>
                </a:avLst>
              </a:prstGeom>
              <a:solidFill>
                <a:schemeClr val="accent6">
                  <a:lumMod val="40000"/>
                  <a:lumOff val="60000"/>
                </a:schemeClr>
              </a:solidFill>
              <a:ln w="9525">
                <a:solidFill>
                  <a:srgbClr val="000099"/>
                </a:solidFill>
                <a:round/>
                <a:headEnd/>
                <a:tailEnd/>
              </a:ln>
            </p:spPr>
            <p:txBody>
              <a:bodyPr wrap="none" lIns="252000" tIns="0" rIns="0" bIns="0" anchor="ctr"/>
              <a:lstStyle/>
              <a:p>
                <a:pPr fontAlgn="auto">
                  <a:spcBef>
                    <a:spcPts val="0"/>
                  </a:spcBef>
                  <a:spcAft>
                    <a:spcPts val="0"/>
                  </a:spcAft>
                  <a:defRPr/>
                </a:pPr>
                <a:r>
                  <a:rPr lang="en-US" sz="700">
                    <a:solidFill>
                      <a:srgbClr val="000099"/>
                    </a:solidFill>
                    <a:latin typeface="+mn-lt"/>
                    <a:cs typeface="+mn-cs"/>
                  </a:rPr>
                  <a:t>B.CATPart</a:t>
                </a:r>
              </a:p>
            </p:txBody>
          </p:sp>
          <p:sp>
            <p:nvSpPr>
              <p:cNvPr id="196628" name="Rectangle 41"/>
              <p:cNvSpPr>
                <a:spLocks noChangeArrowheads="1"/>
              </p:cNvSpPr>
              <p:nvPr/>
            </p:nvSpPr>
            <p:spPr bwMode="auto">
              <a:xfrm>
                <a:off x="3015193" y="4584336"/>
                <a:ext cx="180243"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B</a:t>
                </a:r>
              </a:p>
            </p:txBody>
          </p:sp>
          <p:cxnSp>
            <p:nvCxnSpPr>
              <p:cNvPr id="196629" name="AutoShape 42"/>
              <p:cNvCxnSpPr>
                <a:cxnSpLocks noChangeShapeType="1"/>
                <a:stCxn id="196625" idx="6"/>
                <a:endCxn id="196628" idx="1"/>
              </p:cNvCxnSpPr>
              <p:nvPr/>
            </p:nvCxnSpPr>
            <p:spPr bwMode="auto">
              <a:xfrm>
                <a:off x="2779267" y="4668539"/>
                <a:ext cx="235926" cy="1522"/>
              </a:xfrm>
              <a:prstGeom prst="bentConnector3">
                <a:avLst>
                  <a:gd name="adj1" fmla="val 50000"/>
                </a:avLst>
              </a:prstGeom>
              <a:noFill/>
              <a:ln w="6350">
                <a:solidFill>
                  <a:srgbClr val="FF0000"/>
                </a:solidFill>
                <a:miter lim="800000"/>
                <a:headEnd/>
                <a:tailEnd type="triangle" w="med" len="med"/>
              </a:ln>
            </p:spPr>
          </p:cxnSp>
          <p:cxnSp>
            <p:nvCxnSpPr>
              <p:cNvPr id="196630" name="AutoShape 46"/>
              <p:cNvCxnSpPr>
                <a:cxnSpLocks noChangeShapeType="1"/>
                <a:stCxn id="196628" idx="3"/>
                <a:endCxn id="18" idx="2"/>
              </p:cNvCxnSpPr>
              <p:nvPr/>
            </p:nvCxnSpPr>
            <p:spPr bwMode="auto">
              <a:xfrm>
                <a:off x="3195436" y="4670061"/>
                <a:ext cx="136280" cy="1588"/>
              </a:xfrm>
              <a:prstGeom prst="straightConnector1">
                <a:avLst/>
              </a:prstGeom>
              <a:noFill/>
              <a:ln w="6350">
                <a:solidFill>
                  <a:schemeClr val="tx1"/>
                </a:solidFill>
                <a:round/>
                <a:headEnd/>
                <a:tailEnd/>
              </a:ln>
            </p:spPr>
          </p:cxnSp>
          <p:sp>
            <p:nvSpPr>
              <p:cNvPr id="22" name="Rectangle 21"/>
              <p:cNvSpPr/>
              <p:nvPr/>
            </p:nvSpPr>
            <p:spPr>
              <a:xfrm>
                <a:off x="2297552" y="3646890"/>
                <a:ext cx="1593608" cy="261956"/>
              </a:xfrm>
              <a:prstGeom prst="rect">
                <a:avLst/>
              </a:prstGeom>
            </p:spPr>
            <p:txBody>
              <a:bodyPr wrap="none">
                <a:spAutoFit/>
              </a:bodyPr>
              <a:lstStyle/>
              <a:p>
                <a:pPr algn="ctr" fontAlgn="auto">
                  <a:spcBef>
                    <a:spcPts val="0"/>
                  </a:spcBef>
                  <a:spcAft>
                    <a:spcPts val="0"/>
                  </a:spcAft>
                  <a:defRPr/>
                </a:pPr>
                <a:r>
                  <a:rPr lang="en-US" sz="1100" dirty="0">
                    <a:solidFill>
                      <a:schemeClr val="accent6"/>
                    </a:solidFill>
                    <a:latin typeface="+mn-lt"/>
                    <a:cs typeface="+mn-cs"/>
                  </a:rPr>
                  <a:t>Master CATIA V5 data</a:t>
                </a:r>
              </a:p>
            </p:txBody>
          </p:sp>
          <p:cxnSp>
            <p:nvCxnSpPr>
              <p:cNvPr id="196632" name="AutoShape 35"/>
              <p:cNvCxnSpPr>
                <a:cxnSpLocks noChangeShapeType="1"/>
                <a:endCxn id="196622" idx="1"/>
              </p:cNvCxnSpPr>
              <p:nvPr/>
            </p:nvCxnSpPr>
            <p:spPr bwMode="auto">
              <a:xfrm rot="16200000" flipH="1">
                <a:off x="1997188" y="3735392"/>
                <a:ext cx="452495" cy="261740"/>
              </a:xfrm>
              <a:prstGeom prst="bentConnector2">
                <a:avLst/>
              </a:prstGeom>
              <a:noFill/>
              <a:ln w="6350">
                <a:solidFill>
                  <a:srgbClr val="0033CC"/>
                </a:solidFill>
                <a:miter lim="800000"/>
                <a:headEnd/>
                <a:tailEnd type="triangle" w="med" len="med"/>
              </a:ln>
            </p:spPr>
          </p:cxnSp>
          <p:cxnSp>
            <p:nvCxnSpPr>
              <p:cNvPr id="24" name="Straight Arrow Connector 23"/>
              <p:cNvCxnSpPr>
                <a:stCxn id="196678" idx="3"/>
              </p:cNvCxnSpPr>
              <p:nvPr/>
            </p:nvCxnSpPr>
            <p:spPr bwMode="auto">
              <a:xfrm>
                <a:off x="1688045" y="4405771"/>
                <a:ext cx="650776" cy="7938"/>
              </a:xfrm>
              <a:prstGeom prst="straightConnector1">
                <a:avLst/>
              </a:prstGeom>
              <a:solidFill>
                <a:schemeClr val="accent1"/>
              </a:solidFill>
              <a:ln w="28575" cap="flat" cmpd="sng" algn="ctr">
                <a:solidFill>
                  <a:schemeClr val="accent6"/>
                </a:solidFill>
                <a:prstDash val="solid"/>
                <a:round/>
                <a:headEnd type="none" w="med" len="med"/>
                <a:tailEnd type="arrow"/>
              </a:ln>
              <a:effectLst/>
            </p:spPr>
          </p:cxnSp>
        </p:grpSp>
      </p:grpSp>
      <p:sp>
        <p:nvSpPr>
          <p:cNvPr id="196634" name="AutoShape 50"/>
          <p:cNvSpPr>
            <a:spLocks noChangeArrowheads="1"/>
          </p:cNvSpPr>
          <p:nvPr/>
        </p:nvSpPr>
        <p:spPr bwMode="auto">
          <a:xfrm>
            <a:off x="4387850" y="1520825"/>
            <a:ext cx="2971800" cy="4676775"/>
          </a:xfrm>
          <a:prstGeom prst="roundRect">
            <a:avLst>
              <a:gd name="adj" fmla="val 4778"/>
            </a:avLst>
          </a:prstGeom>
          <a:solidFill>
            <a:srgbClr val="BDBDFF"/>
          </a:solidFill>
          <a:ln w="9525">
            <a:noFill/>
            <a:round/>
            <a:headEnd/>
            <a:tailEnd/>
          </a:ln>
        </p:spPr>
        <p:txBody>
          <a:bodyPr wrap="none"/>
          <a:lstStyle/>
          <a:p>
            <a:pPr algn="ctr" eaLnBrk="0" hangingPunct="0">
              <a:spcBef>
                <a:spcPct val="50000"/>
              </a:spcBef>
            </a:pPr>
            <a:endParaRPr lang="fr-FR" sz="2400" i="1">
              <a:solidFill>
                <a:srgbClr val="120C80"/>
              </a:solidFill>
              <a:latin typeface="Calibri" pitchFamily="34" charset="0"/>
            </a:endParaRPr>
          </a:p>
        </p:txBody>
      </p:sp>
      <p:sp>
        <p:nvSpPr>
          <p:cNvPr id="196635" name="Rectangle 51"/>
          <p:cNvSpPr>
            <a:spLocks noChangeArrowheads="1"/>
          </p:cNvSpPr>
          <p:nvPr/>
        </p:nvSpPr>
        <p:spPr bwMode="auto">
          <a:xfrm>
            <a:off x="4529138" y="1793875"/>
            <a:ext cx="2671762" cy="3727450"/>
          </a:xfrm>
          <a:prstGeom prst="rect">
            <a:avLst/>
          </a:prstGeom>
          <a:solidFill>
            <a:srgbClr val="FFFFFF"/>
          </a:solidFill>
          <a:ln w="9525">
            <a:solidFill>
              <a:schemeClr val="accent2"/>
            </a:solidFill>
            <a:miter lim="800000"/>
            <a:headEnd/>
            <a:tailEnd/>
          </a:ln>
        </p:spPr>
        <p:txBody>
          <a:bodyPr anchor="ctr"/>
          <a:lstStyle/>
          <a:p>
            <a:pPr algn="ctr" eaLnBrk="0" hangingPunct="0">
              <a:spcBef>
                <a:spcPct val="50000"/>
              </a:spcBef>
            </a:pPr>
            <a:endParaRPr lang="en-US" sz="1000" i="1">
              <a:solidFill>
                <a:schemeClr val="accent2"/>
              </a:solidFill>
              <a:latin typeface="Calibri" pitchFamily="34" charset="0"/>
            </a:endParaRPr>
          </a:p>
          <a:p>
            <a:pPr algn="ctr" eaLnBrk="0" hangingPunct="0">
              <a:spcBef>
                <a:spcPct val="50000"/>
              </a:spcBef>
            </a:pPr>
            <a:endParaRPr lang="en-US" sz="1000" i="1">
              <a:solidFill>
                <a:schemeClr val="accent2"/>
              </a:solidFill>
              <a:latin typeface="Calibri" pitchFamily="34" charset="0"/>
            </a:endParaRPr>
          </a:p>
        </p:txBody>
      </p:sp>
      <p:sp>
        <p:nvSpPr>
          <p:cNvPr id="196636" name="Rectangle 52"/>
          <p:cNvSpPr>
            <a:spLocks noChangeArrowheads="1"/>
          </p:cNvSpPr>
          <p:nvPr/>
        </p:nvSpPr>
        <p:spPr bwMode="auto">
          <a:xfrm>
            <a:off x="4530725" y="5494338"/>
            <a:ext cx="2657475" cy="474662"/>
          </a:xfrm>
          <a:prstGeom prst="rect">
            <a:avLst/>
          </a:prstGeom>
          <a:solidFill>
            <a:srgbClr val="FFFFFF"/>
          </a:solidFill>
          <a:ln w="9525">
            <a:solidFill>
              <a:schemeClr val="accent2"/>
            </a:solidFill>
            <a:miter lim="800000"/>
            <a:headEnd/>
            <a:tailEnd/>
          </a:ln>
        </p:spPr>
        <p:txBody>
          <a:bodyPr anchor="ctr"/>
          <a:lstStyle/>
          <a:p>
            <a:pPr algn="ctr" eaLnBrk="0" hangingPunct="0">
              <a:spcBef>
                <a:spcPct val="50000"/>
              </a:spcBef>
            </a:pPr>
            <a:r>
              <a:rPr lang="en-US" sz="1400" b="1" i="1">
                <a:solidFill>
                  <a:schemeClr val="accent2"/>
                </a:solidFill>
                <a:latin typeface="Calibri" pitchFamily="34" charset="0"/>
              </a:rPr>
              <a:t>VPLM</a:t>
            </a:r>
          </a:p>
        </p:txBody>
      </p:sp>
      <p:pic>
        <p:nvPicPr>
          <p:cNvPr id="196637" name="Picture 89" descr="logCatia"/>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559300" y="5046663"/>
            <a:ext cx="515938" cy="436562"/>
          </a:xfrm>
          <a:prstGeom prst="rect">
            <a:avLst/>
          </a:prstGeom>
          <a:solidFill>
            <a:schemeClr val="bg1"/>
          </a:solidFill>
          <a:ln w="9525" algn="ctr">
            <a:noFill/>
            <a:miter lim="800000"/>
            <a:headEnd/>
            <a:tailEnd/>
          </a:ln>
        </p:spPr>
      </p:pic>
      <p:sp>
        <p:nvSpPr>
          <p:cNvPr id="196638" name="Rectangle 90"/>
          <p:cNvSpPr>
            <a:spLocks noChangeArrowheads="1"/>
          </p:cNvSpPr>
          <p:nvPr/>
        </p:nvSpPr>
        <p:spPr bwMode="auto">
          <a:xfrm>
            <a:off x="4997450" y="5302250"/>
            <a:ext cx="334963" cy="230188"/>
          </a:xfrm>
          <a:prstGeom prst="rect">
            <a:avLst/>
          </a:prstGeom>
          <a:noFill/>
          <a:ln w="9525">
            <a:noFill/>
            <a:miter lim="800000"/>
            <a:headEnd/>
            <a:tailEnd/>
          </a:ln>
        </p:spPr>
        <p:txBody>
          <a:bodyPr>
            <a:spAutoFit/>
          </a:bodyPr>
          <a:lstStyle/>
          <a:p>
            <a:pPr algn="ctr" eaLnBrk="0" hangingPunct="0">
              <a:spcBef>
                <a:spcPct val="50000"/>
              </a:spcBef>
            </a:pPr>
            <a:r>
              <a:rPr lang="en-US" sz="900" b="1">
                <a:solidFill>
                  <a:schemeClr val="accent2"/>
                </a:solidFill>
                <a:latin typeface="Calibri" pitchFamily="34" charset="0"/>
              </a:rPr>
              <a:t>V6</a:t>
            </a:r>
            <a:endParaRPr lang="en-US" sz="900" b="1">
              <a:solidFill>
                <a:srgbClr val="120C80"/>
              </a:solidFill>
              <a:latin typeface="Calibri" pitchFamily="34" charset="0"/>
            </a:endParaRPr>
          </a:p>
        </p:txBody>
      </p:sp>
      <p:sp>
        <p:nvSpPr>
          <p:cNvPr id="196639" name="Slide Number Placeholder 3"/>
          <p:cNvSpPr txBox="1">
            <a:spLocks/>
          </p:cNvSpPr>
          <p:nvPr/>
        </p:nvSpPr>
        <p:spPr bwMode="auto">
          <a:xfrm>
            <a:off x="1985963" y="6462713"/>
            <a:ext cx="857250" cy="476250"/>
          </a:xfrm>
          <a:prstGeom prst="rect">
            <a:avLst/>
          </a:prstGeom>
          <a:noFill/>
          <a:ln w="9525">
            <a:noFill/>
            <a:miter lim="800000"/>
            <a:headEnd/>
            <a:tailEnd/>
          </a:ln>
        </p:spPr>
        <p:txBody>
          <a:bodyPr/>
          <a:lstStyle/>
          <a:p>
            <a:fld id="{B7F73B8F-23E0-48A4-A114-9C5FB3427478}" type="slidenum">
              <a:rPr lang="ko-KR" altLang="en-US">
                <a:latin typeface="Calibri" pitchFamily="34" charset="0"/>
                <a:ea typeface="맑은 고딕"/>
                <a:cs typeface="맑은 고딕"/>
              </a:rPr>
              <a:pPr/>
              <a:t>26</a:t>
            </a:fld>
            <a:endParaRPr lang="en-US" altLang="ko-KR">
              <a:latin typeface="Calibri" pitchFamily="34" charset="0"/>
              <a:ea typeface="맑은 고딕"/>
              <a:cs typeface="맑은 고딕"/>
            </a:endParaRPr>
          </a:p>
        </p:txBody>
      </p:sp>
      <p:cxnSp>
        <p:nvCxnSpPr>
          <p:cNvPr id="196640" name="AutoShape 15"/>
          <p:cNvCxnSpPr>
            <a:cxnSpLocks noChangeShapeType="1"/>
            <a:endCxn id="196673" idx="2"/>
          </p:cNvCxnSpPr>
          <p:nvPr/>
        </p:nvCxnSpPr>
        <p:spPr bwMode="auto">
          <a:xfrm rot="16200000" flipH="1">
            <a:off x="4572794" y="2316956"/>
            <a:ext cx="439738" cy="123825"/>
          </a:xfrm>
          <a:prstGeom prst="bentConnector2">
            <a:avLst/>
          </a:prstGeom>
          <a:noFill/>
          <a:ln w="6350">
            <a:solidFill>
              <a:srgbClr val="0033CC"/>
            </a:solidFill>
            <a:miter lim="800000"/>
            <a:headEnd/>
            <a:tailEnd type="triangle" w="med" len="med"/>
          </a:ln>
        </p:spPr>
      </p:cxnSp>
      <p:sp>
        <p:nvSpPr>
          <p:cNvPr id="196641" name="Rectangle 137"/>
          <p:cNvSpPr>
            <a:spLocks noChangeArrowheads="1"/>
          </p:cNvSpPr>
          <p:nvPr/>
        </p:nvSpPr>
        <p:spPr bwMode="auto">
          <a:xfrm>
            <a:off x="5038725" y="4035425"/>
            <a:ext cx="179388" cy="171450"/>
          </a:xfrm>
          <a:prstGeom prst="rect">
            <a:avLst/>
          </a:prstGeom>
          <a:solidFill>
            <a:srgbClr val="CCFFCC"/>
          </a:solidFill>
          <a:ln w="3175" algn="ctr">
            <a:solidFill>
              <a:srgbClr val="33CC33"/>
            </a:solidFill>
            <a:miter lim="800000"/>
            <a:headEnd/>
            <a:tailEnd/>
          </a:ln>
        </p:spPr>
        <p:txBody>
          <a:bodyPr wrap="none" lIns="0" tIns="0" rIns="0" bIns="0" anchor="ctr"/>
          <a:lstStyle/>
          <a:p>
            <a:pPr algn="ctr"/>
            <a:r>
              <a:rPr lang="en-US" sz="800">
                <a:solidFill>
                  <a:srgbClr val="120C80"/>
                </a:solidFill>
                <a:latin typeface="Calibri" pitchFamily="34" charset="0"/>
              </a:rPr>
              <a:t>A</a:t>
            </a:r>
          </a:p>
        </p:txBody>
      </p:sp>
      <p:sp>
        <p:nvSpPr>
          <p:cNvPr id="196642" name="Oval 138"/>
          <p:cNvSpPr>
            <a:spLocks noChangeArrowheads="1"/>
          </p:cNvSpPr>
          <p:nvPr/>
        </p:nvSpPr>
        <p:spPr bwMode="auto">
          <a:xfrm>
            <a:off x="5267325" y="4229100"/>
            <a:ext cx="165100" cy="179388"/>
          </a:xfrm>
          <a:prstGeom prst="ellipse">
            <a:avLst/>
          </a:prstGeom>
          <a:solidFill>
            <a:srgbClr val="CCFFCC"/>
          </a:solidFill>
          <a:ln w="3175" algn="ctr">
            <a:solidFill>
              <a:srgbClr val="33CC33"/>
            </a:solidFill>
            <a:round/>
            <a:headEnd/>
            <a:tailEnd/>
          </a:ln>
        </p:spPr>
        <p:txBody>
          <a:bodyPr wrap="none" lIns="0" tIns="0" rIns="0" bIns="0" anchor="ctr" anchorCtr="1"/>
          <a:lstStyle/>
          <a:p>
            <a:pPr algn="ctr"/>
            <a:r>
              <a:rPr lang="en-US" sz="800">
                <a:solidFill>
                  <a:srgbClr val="120C80"/>
                </a:solidFill>
                <a:latin typeface="Calibri" pitchFamily="34" charset="0"/>
              </a:rPr>
              <a:t>B.1</a:t>
            </a:r>
          </a:p>
        </p:txBody>
      </p:sp>
      <p:cxnSp>
        <p:nvCxnSpPr>
          <p:cNvPr id="196643" name="AutoShape 139"/>
          <p:cNvCxnSpPr>
            <a:cxnSpLocks noChangeShapeType="1"/>
            <a:stCxn id="196641" idx="2"/>
            <a:endCxn id="196642" idx="2"/>
          </p:cNvCxnSpPr>
          <p:nvPr/>
        </p:nvCxnSpPr>
        <p:spPr bwMode="auto">
          <a:xfrm rot="16200000" flipH="1">
            <a:off x="5141912" y="4194176"/>
            <a:ext cx="112713" cy="138112"/>
          </a:xfrm>
          <a:prstGeom prst="bentConnector2">
            <a:avLst/>
          </a:prstGeom>
          <a:noFill/>
          <a:ln w="6350">
            <a:solidFill>
              <a:srgbClr val="0033CC"/>
            </a:solidFill>
            <a:miter lim="800000"/>
            <a:headEnd/>
            <a:tailEnd type="triangle" w="med" len="med"/>
          </a:ln>
        </p:spPr>
      </p:cxnSp>
      <p:sp>
        <p:nvSpPr>
          <p:cNvPr id="196644" name="Oval 140"/>
          <p:cNvSpPr>
            <a:spLocks noChangeArrowheads="1"/>
          </p:cNvSpPr>
          <p:nvPr/>
        </p:nvSpPr>
        <p:spPr bwMode="auto">
          <a:xfrm>
            <a:off x="5267325" y="4446588"/>
            <a:ext cx="165100" cy="179387"/>
          </a:xfrm>
          <a:prstGeom prst="ellipse">
            <a:avLst/>
          </a:prstGeom>
          <a:solidFill>
            <a:srgbClr val="CCFFCC"/>
          </a:solidFill>
          <a:ln w="3175" algn="ctr">
            <a:solidFill>
              <a:srgbClr val="33CC33"/>
            </a:solidFill>
            <a:round/>
            <a:headEnd/>
            <a:tailEnd/>
          </a:ln>
        </p:spPr>
        <p:txBody>
          <a:bodyPr wrap="none" lIns="0" tIns="0" rIns="0" bIns="0" anchor="ctr" anchorCtr="1"/>
          <a:lstStyle/>
          <a:p>
            <a:pPr algn="ctr"/>
            <a:r>
              <a:rPr lang="en-US" sz="800">
                <a:solidFill>
                  <a:srgbClr val="120C80"/>
                </a:solidFill>
                <a:latin typeface="Calibri" pitchFamily="34" charset="0"/>
              </a:rPr>
              <a:t>B.2</a:t>
            </a:r>
          </a:p>
        </p:txBody>
      </p:sp>
      <p:cxnSp>
        <p:nvCxnSpPr>
          <p:cNvPr id="196645" name="AutoShape 141"/>
          <p:cNvCxnSpPr>
            <a:cxnSpLocks noChangeShapeType="1"/>
            <a:stCxn id="196641" idx="2"/>
            <a:endCxn id="196644" idx="2"/>
          </p:cNvCxnSpPr>
          <p:nvPr/>
        </p:nvCxnSpPr>
        <p:spPr bwMode="auto">
          <a:xfrm rot="16200000" flipH="1">
            <a:off x="5033169" y="4302919"/>
            <a:ext cx="330200" cy="138112"/>
          </a:xfrm>
          <a:prstGeom prst="bentConnector2">
            <a:avLst/>
          </a:prstGeom>
          <a:noFill/>
          <a:ln w="6350">
            <a:solidFill>
              <a:srgbClr val="0033CC"/>
            </a:solidFill>
            <a:miter lim="800000"/>
            <a:headEnd/>
            <a:tailEnd type="triangle" w="med" len="med"/>
          </a:ln>
        </p:spPr>
      </p:cxnSp>
      <p:sp>
        <p:nvSpPr>
          <p:cNvPr id="196646" name="Rectangle 142"/>
          <p:cNvSpPr>
            <a:spLocks noChangeArrowheads="1"/>
          </p:cNvSpPr>
          <p:nvPr/>
        </p:nvSpPr>
        <p:spPr bwMode="auto">
          <a:xfrm>
            <a:off x="5681663" y="4346575"/>
            <a:ext cx="179387" cy="171450"/>
          </a:xfrm>
          <a:prstGeom prst="rect">
            <a:avLst/>
          </a:prstGeom>
          <a:solidFill>
            <a:srgbClr val="CCFFCC"/>
          </a:solidFill>
          <a:ln w="3175" algn="ctr">
            <a:solidFill>
              <a:srgbClr val="33CC33"/>
            </a:solidFill>
            <a:miter lim="800000"/>
            <a:headEnd/>
            <a:tailEnd/>
          </a:ln>
        </p:spPr>
        <p:txBody>
          <a:bodyPr wrap="none" lIns="0" tIns="0" rIns="0" bIns="0" anchor="ctr"/>
          <a:lstStyle/>
          <a:p>
            <a:pPr algn="ctr"/>
            <a:r>
              <a:rPr lang="en-US" sz="800">
                <a:solidFill>
                  <a:srgbClr val="120C80"/>
                </a:solidFill>
                <a:latin typeface="Calibri" pitchFamily="34" charset="0"/>
              </a:rPr>
              <a:t>B</a:t>
            </a:r>
          </a:p>
        </p:txBody>
      </p:sp>
      <p:cxnSp>
        <p:nvCxnSpPr>
          <p:cNvPr id="196647" name="AutoShape 143"/>
          <p:cNvCxnSpPr>
            <a:cxnSpLocks noChangeShapeType="1"/>
            <a:stCxn id="196644" idx="6"/>
            <a:endCxn id="196646" idx="1"/>
          </p:cNvCxnSpPr>
          <p:nvPr/>
        </p:nvCxnSpPr>
        <p:spPr bwMode="auto">
          <a:xfrm flipV="1">
            <a:off x="5432425" y="4432300"/>
            <a:ext cx="249238" cy="104775"/>
          </a:xfrm>
          <a:prstGeom prst="bentConnector3">
            <a:avLst>
              <a:gd name="adj1" fmla="val 49412"/>
            </a:avLst>
          </a:prstGeom>
          <a:noFill/>
          <a:ln w="6350">
            <a:solidFill>
              <a:srgbClr val="FF0000"/>
            </a:solidFill>
            <a:miter lim="800000"/>
            <a:headEnd/>
            <a:tailEnd type="triangle" w="med" len="med"/>
          </a:ln>
        </p:spPr>
      </p:cxnSp>
      <p:cxnSp>
        <p:nvCxnSpPr>
          <p:cNvPr id="196648" name="AutoShape 144"/>
          <p:cNvCxnSpPr>
            <a:cxnSpLocks noChangeShapeType="1"/>
            <a:stCxn id="196642" idx="6"/>
            <a:endCxn id="196646" idx="1"/>
          </p:cNvCxnSpPr>
          <p:nvPr/>
        </p:nvCxnSpPr>
        <p:spPr bwMode="auto">
          <a:xfrm>
            <a:off x="5432425" y="4319588"/>
            <a:ext cx="249238" cy="112712"/>
          </a:xfrm>
          <a:prstGeom prst="bentConnector3">
            <a:avLst>
              <a:gd name="adj1" fmla="val 49412"/>
            </a:avLst>
          </a:prstGeom>
          <a:noFill/>
          <a:ln w="6350">
            <a:solidFill>
              <a:srgbClr val="FF0000"/>
            </a:solidFill>
            <a:miter lim="800000"/>
            <a:headEnd/>
            <a:tailEnd type="triangle" w="med" len="med"/>
          </a:ln>
        </p:spPr>
      </p:cxnSp>
      <p:cxnSp>
        <p:nvCxnSpPr>
          <p:cNvPr id="196649" name="AutoShape 146"/>
          <p:cNvCxnSpPr>
            <a:cxnSpLocks noChangeShapeType="1"/>
            <a:stCxn id="196646" idx="2"/>
            <a:endCxn id="196650" idx="5"/>
          </p:cNvCxnSpPr>
          <p:nvPr/>
        </p:nvCxnSpPr>
        <p:spPr bwMode="auto">
          <a:xfrm rot="16200000" flipH="1">
            <a:off x="5825331" y="4464844"/>
            <a:ext cx="138113" cy="244475"/>
          </a:xfrm>
          <a:prstGeom prst="bentConnector2">
            <a:avLst/>
          </a:prstGeom>
          <a:noFill/>
          <a:ln w="6350">
            <a:solidFill>
              <a:srgbClr val="0033CC"/>
            </a:solidFill>
            <a:miter lim="800000"/>
            <a:headEnd/>
            <a:tailEnd type="triangle" w="med" len="med"/>
          </a:ln>
        </p:spPr>
      </p:cxnSp>
      <p:sp>
        <p:nvSpPr>
          <p:cNvPr id="196650" name="AutoShape 183"/>
          <p:cNvSpPr>
            <a:spLocks noChangeArrowheads="1"/>
          </p:cNvSpPr>
          <p:nvPr/>
        </p:nvSpPr>
        <p:spPr bwMode="auto">
          <a:xfrm>
            <a:off x="5959475" y="4568825"/>
            <a:ext cx="708025" cy="176213"/>
          </a:xfrm>
          <a:prstGeom prst="parallelogram">
            <a:avLst>
              <a:gd name="adj" fmla="val 65479"/>
            </a:avLst>
          </a:prstGeom>
          <a:solidFill>
            <a:srgbClr val="66FF66"/>
          </a:solidFill>
          <a:ln w="6350">
            <a:solidFill>
              <a:srgbClr val="33CC33"/>
            </a:solidFill>
            <a:miter lim="800000"/>
            <a:headEnd/>
            <a:tailEnd/>
          </a:ln>
        </p:spPr>
        <p:txBody>
          <a:bodyPr wrap="none" lIns="0" tIns="0" rIns="0" bIns="0" anchor="ctr" anchorCtr="1"/>
          <a:lstStyle/>
          <a:p>
            <a:r>
              <a:rPr lang="en-US" sz="700">
                <a:solidFill>
                  <a:srgbClr val="000099"/>
                </a:solidFill>
                <a:latin typeface="Calibri" pitchFamily="34" charset="0"/>
              </a:rPr>
              <a:t>B  V6 3DRep</a:t>
            </a:r>
          </a:p>
        </p:txBody>
      </p:sp>
      <p:sp>
        <p:nvSpPr>
          <p:cNvPr id="196651" name="AutoShape 130"/>
          <p:cNvSpPr>
            <a:spLocks noChangeArrowheads="1"/>
          </p:cNvSpPr>
          <p:nvPr/>
        </p:nvSpPr>
        <p:spPr bwMode="auto">
          <a:xfrm>
            <a:off x="3068638" y="3538538"/>
            <a:ext cx="3302000" cy="687387"/>
          </a:xfrm>
          <a:custGeom>
            <a:avLst/>
            <a:gdLst>
              <a:gd name="T0" fmla="*/ 249091401 w 21600"/>
              <a:gd name="T1" fmla="*/ 0 h 21600"/>
              <a:gd name="T2" fmla="*/ 41059610 w 21600"/>
              <a:gd name="T3" fmla="*/ 10941387 h 21600"/>
              <a:gd name="T4" fmla="*/ 250142996 w 21600"/>
              <a:gd name="T5" fmla="*/ 3559996 h 21600"/>
              <a:gd name="T6" fmla="*/ 567752554 w 21600"/>
              <a:gd name="T7" fmla="*/ 10583755 h 21600"/>
              <a:gd name="T8" fmla="*/ 466330743 w 21600"/>
              <a:gd name="T9" fmla="*/ 15215596 h 21600"/>
              <a:gd name="T10" fmla="*/ 359510470 w 21600"/>
              <a:gd name="T11" fmla="*/ 1081979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83" y="10610"/>
                </a:moveTo>
                <a:cubicBezTo>
                  <a:pt x="17980" y="6661"/>
                  <a:pt x="14749" y="3514"/>
                  <a:pt x="10800" y="3514"/>
                </a:cubicBezTo>
                <a:cubicBezTo>
                  <a:pt x="6776" y="3514"/>
                  <a:pt x="3514" y="6776"/>
                  <a:pt x="3514" y="10800"/>
                </a:cubicBezTo>
                <a:lnTo>
                  <a:pt x="0" y="10800"/>
                </a:lnTo>
                <a:cubicBezTo>
                  <a:pt x="0" y="4835"/>
                  <a:pt x="4835" y="0"/>
                  <a:pt x="10800" y="0"/>
                </a:cubicBezTo>
                <a:cubicBezTo>
                  <a:pt x="16654" y="0"/>
                  <a:pt x="21443" y="4665"/>
                  <a:pt x="21596" y="10518"/>
                </a:cubicBezTo>
                <a:lnTo>
                  <a:pt x="24295" y="10447"/>
                </a:lnTo>
                <a:lnTo>
                  <a:pt x="19955" y="15019"/>
                </a:lnTo>
                <a:lnTo>
                  <a:pt x="15384" y="10680"/>
                </a:lnTo>
                <a:lnTo>
                  <a:pt x="18083" y="10610"/>
                </a:lnTo>
                <a:close/>
              </a:path>
            </a:pathLst>
          </a:custGeom>
          <a:solidFill>
            <a:srgbClr val="A8C8D6">
              <a:alpha val="49803"/>
            </a:srgbClr>
          </a:solidFill>
          <a:ln w="9525" algn="ctr">
            <a:solidFill>
              <a:schemeClr val="bg2"/>
            </a:solidFill>
            <a:miter lim="800000"/>
            <a:headEnd/>
            <a:tailEnd/>
          </a:ln>
        </p:spPr>
        <p:txBody>
          <a:bodyPr vert="eaVert" wrap="none" anchor="ctr"/>
          <a:lstStyle/>
          <a:p>
            <a:endParaRPr lang="fr-FR">
              <a:latin typeface="Calibri" pitchFamily="34" charset="0"/>
            </a:endParaRPr>
          </a:p>
        </p:txBody>
      </p:sp>
      <p:sp>
        <p:nvSpPr>
          <p:cNvPr id="45" name="Rectangle 44"/>
          <p:cNvSpPr/>
          <p:nvPr/>
        </p:nvSpPr>
        <p:spPr>
          <a:xfrm>
            <a:off x="5092700" y="3654425"/>
            <a:ext cx="1519238" cy="261938"/>
          </a:xfrm>
          <a:prstGeom prst="rect">
            <a:avLst/>
          </a:prstGeom>
        </p:spPr>
        <p:txBody>
          <a:bodyPr wrap="none">
            <a:spAutoFit/>
          </a:bodyPr>
          <a:lstStyle/>
          <a:p>
            <a:pPr algn="ctr" fontAlgn="auto">
              <a:spcBef>
                <a:spcPts val="0"/>
              </a:spcBef>
              <a:spcAft>
                <a:spcPts val="0"/>
              </a:spcAft>
              <a:defRPr/>
            </a:pPr>
            <a:r>
              <a:rPr lang="en-US" sz="1100" dirty="0">
                <a:solidFill>
                  <a:schemeClr val="accent6"/>
                </a:solidFill>
                <a:latin typeface="+mn-lt"/>
                <a:cs typeface="+mn-cs"/>
              </a:rPr>
              <a:t>Slave CATIA V6 data</a:t>
            </a:r>
          </a:p>
        </p:txBody>
      </p:sp>
      <p:sp>
        <p:nvSpPr>
          <p:cNvPr id="196653" name="Rectangle 33"/>
          <p:cNvSpPr>
            <a:spLocks noChangeArrowheads="1"/>
          </p:cNvSpPr>
          <p:nvPr/>
        </p:nvSpPr>
        <p:spPr bwMode="auto">
          <a:xfrm>
            <a:off x="4640263" y="1987550"/>
            <a:ext cx="180975"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II</a:t>
            </a:r>
          </a:p>
        </p:txBody>
      </p:sp>
      <p:sp>
        <p:nvSpPr>
          <p:cNvPr id="196654" name="Oval 14"/>
          <p:cNvSpPr>
            <a:spLocks noChangeArrowheads="1"/>
          </p:cNvSpPr>
          <p:nvPr/>
        </p:nvSpPr>
        <p:spPr bwMode="auto">
          <a:xfrm>
            <a:off x="4860925" y="4090988"/>
            <a:ext cx="73025" cy="79375"/>
          </a:xfrm>
          <a:prstGeom prst="ellipse">
            <a:avLst/>
          </a:prstGeom>
          <a:solidFill>
            <a:srgbClr val="CCFFFF"/>
          </a:solidFill>
          <a:ln w="3175" algn="ctr">
            <a:solidFill>
              <a:srgbClr val="0000CC"/>
            </a:solidFill>
            <a:miter lim="800000"/>
            <a:headEnd/>
            <a:tailEnd/>
          </a:ln>
        </p:spPr>
        <p:txBody>
          <a:bodyPr wrap="none" lIns="0" tIns="0" rIns="0" bIns="0" anchor="ctr"/>
          <a:lstStyle/>
          <a:p>
            <a:pPr algn="ctr"/>
            <a:endParaRPr lang="fr-FR" sz="800">
              <a:solidFill>
                <a:srgbClr val="120C80"/>
              </a:solidFill>
              <a:latin typeface="Calibri" pitchFamily="34" charset="0"/>
            </a:endParaRPr>
          </a:p>
        </p:txBody>
      </p:sp>
      <p:cxnSp>
        <p:nvCxnSpPr>
          <p:cNvPr id="196655" name="AutoShape 15"/>
          <p:cNvCxnSpPr>
            <a:cxnSpLocks noChangeShapeType="1"/>
            <a:stCxn id="196653" idx="2"/>
            <a:endCxn id="196654" idx="2"/>
          </p:cNvCxnSpPr>
          <p:nvPr/>
        </p:nvCxnSpPr>
        <p:spPr bwMode="auto">
          <a:xfrm rot="16200000" flipH="1">
            <a:off x="3810000" y="3079750"/>
            <a:ext cx="1971675" cy="130175"/>
          </a:xfrm>
          <a:prstGeom prst="bentConnector2">
            <a:avLst/>
          </a:prstGeom>
          <a:noFill/>
          <a:ln w="6350">
            <a:solidFill>
              <a:srgbClr val="0033CC"/>
            </a:solidFill>
            <a:miter lim="800000"/>
            <a:headEnd/>
            <a:tailEnd type="triangle" w="med" len="med"/>
          </a:ln>
        </p:spPr>
      </p:cxnSp>
      <p:cxnSp>
        <p:nvCxnSpPr>
          <p:cNvPr id="196656" name="AutoShape 16"/>
          <p:cNvCxnSpPr>
            <a:cxnSpLocks noChangeShapeType="1"/>
            <a:endCxn id="196641" idx="1"/>
          </p:cNvCxnSpPr>
          <p:nvPr/>
        </p:nvCxnSpPr>
        <p:spPr bwMode="auto">
          <a:xfrm flipV="1">
            <a:off x="4968875" y="4121150"/>
            <a:ext cx="69850" cy="1588"/>
          </a:xfrm>
          <a:prstGeom prst="straightConnector1">
            <a:avLst/>
          </a:prstGeom>
          <a:noFill/>
          <a:ln w="6350">
            <a:solidFill>
              <a:srgbClr val="FF0000"/>
            </a:solidFill>
            <a:round/>
            <a:headEnd/>
            <a:tailEnd type="triangle" w="med" len="med"/>
          </a:ln>
        </p:spPr>
      </p:cxnSp>
      <p:sp>
        <p:nvSpPr>
          <p:cNvPr id="50" name="Rectangle 49"/>
          <p:cNvSpPr/>
          <p:nvPr/>
        </p:nvSpPr>
        <p:spPr>
          <a:xfrm>
            <a:off x="4057650" y="3286125"/>
            <a:ext cx="787400" cy="307975"/>
          </a:xfrm>
          <a:prstGeom prst="rect">
            <a:avLst/>
          </a:prstGeom>
        </p:spPr>
        <p:txBody>
          <a:bodyPr wrap="none">
            <a:spAutoFit/>
          </a:bodyPr>
          <a:lstStyle/>
          <a:p>
            <a:pPr fontAlgn="auto">
              <a:spcBef>
                <a:spcPts val="0"/>
              </a:spcBef>
              <a:spcAft>
                <a:spcPts val="0"/>
              </a:spcAft>
              <a:defRPr/>
            </a:pPr>
            <a:r>
              <a:rPr lang="en-US" sz="1400" b="1" dirty="0">
                <a:solidFill>
                  <a:schemeClr val="accent6">
                    <a:lumMod val="75000"/>
                  </a:schemeClr>
                </a:solidFill>
                <a:latin typeface="+mn-lt"/>
                <a:cs typeface="+mn-cs"/>
              </a:rPr>
              <a:t>V5-&gt;V6</a:t>
            </a:r>
            <a:endParaRPr lang="fr-FR" sz="1400" b="1" dirty="0">
              <a:solidFill>
                <a:schemeClr val="accent6">
                  <a:lumMod val="75000"/>
                </a:schemeClr>
              </a:solidFill>
              <a:latin typeface="+mn-lt"/>
              <a:cs typeface="+mn-cs"/>
            </a:endParaRPr>
          </a:p>
        </p:txBody>
      </p:sp>
      <p:sp>
        <p:nvSpPr>
          <p:cNvPr id="196658" name="AutoShape 183"/>
          <p:cNvSpPr>
            <a:spLocks noChangeArrowheads="1"/>
          </p:cNvSpPr>
          <p:nvPr/>
        </p:nvSpPr>
        <p:spPr bwMode="auto">
          <a:xfrm>
            <a:off x="5100638" y="5006975"/>
            <a:ext cx="663575" cy="130175"/>
          </a:xfrm>
          <a:prstGeom prst="parallelogram">
            <a:avLst>
              <a:gd name="adj" fmla="val 65041"/>
            </a:avLst>
          </a:prstGeom>
          <a:solidFill>
            <a:srgbClr val="66FF66"/>
          </a:solidFill>
          <a:ln w="6350">
            <a:solidFill>
              <a:srgbClr val="33CC33"/>
            </a:solidFill>
            <a:miter lim="800000"/>
            <a:headEnd/>
            <a:tailEnd/>
          </a:ln>
        </p:spPr>
        <p:txBody>
          <a:bodyPr wrap="none" lIns="0" tIns="0" rIns="0" bIns="0" anchor="ctr" anchorCtr="1"/>
          <a:lstStyle/>
          <a:p>
            <a:r>
              <a:rPr lang="en-US" sz="700">
                <a:solidFill>
                  <a:srgbClr val="000099"/>
                </a:solidFill>
                <a:latin typeface="Calibri" pitchFamily="34" charset="0"/>
              </a:rPr>
              <a:t>V6 Drawing</a:t>
            </a:r>
          </a:p>
        </p:txBody>
      </p:sp>
      <p:cxnSp>
        <p:nvCxnSpPr>
          <p:cNvPr id="196659" name="AutoShape 15"/>
          <p:cNvCxnSpPr>
            <a:cxnSpLocks noChangeShapeType="1"/>
            <a:endCxn id="196658" idx="5"/>
          </p:cNvCxnSpPr>
          <p:nvPr/>
        </p:nvCxnSpPr>
        <p:spPr bwMode="auto">
          <a:xfrm rot="16200000" flipH="1">
            <a:off x="3960019" y="3890169"/>
            <a:ext cx="1952625" cy="411163"/>
          </a:xfrm>
          <a:prstGeom prst="bentConnector2">
            <a:avLst/>
          </a:prstGeom>
          <a:noFill/>
          <a:ln w="6350">
            <a:solidFill>
              <a:srgbClr val="0033CC"/>
            </a:solidFill>
            <a:miter lim="800000"/>
            <a:headEnd/>
            <a:tailEnd type="triangle" w="med" len="med"/>
          </a:ln>
        </p:spPr>
      </p:cxnSp>
      <p:sp>
        <p:nvSpPr>
          <p:cNvPr id="196660" name="Rectangle 136"/>
          <p:cNvSpPr>
            <a:spLocks noChangeArrowheads="1"/>
          </p:cNvSpPr>
          <p:nvPr/>
        </p:nvSpPr>
        <p:spPr bwMode="auto">
          <a:xfrm>
            <a:off x="4945063" y="3948113"/>
            <a:ext cx="2022475" cy="890587"/>
          </a:xfrm>
          <a:prstGeom prst="rect">
            <a:avLst/>
          </a:prstGeom>
          <a:noFill/>
          <a:ln w="3175" algn="ctr">
            <a:solidFill>
              <a:srgbClr val="000099"/>
            </a:solidFill>
            <a:prstDash val="dash"/>
            <a:miter lim="800000"/>
            <a:headEnd/>
            <a:tailEnd/>
          </a:ln>
        </p:spPr>
        <p:txBody>
          <a:bodyPr lIns="90000" tIns="46800" rIns="36000" bIns="46800" anchor="ctr"/>
          <a:lstStyle/>
          <a:p>
            <a:endParaRPr lang="fr-FR">
              <a:latin typeface="Calibri" pitchFamily="34" charset="0"/>
            </a:endParaRPr>
          </a:p>
        </p:txBody>
      </p:sp>
      <p:sp>
        <p:nvSpPr>
          <p:cNvPr id="196661" name="Rectangle 5"/>
          <p:cNvSpPr>
            <a:spLocks noChangeArrowheads="1"/>
          </p:cNvSpPr>
          <p:nvPr/>
        </p:nvSpPr>
        <p:spPr bwMode="auto">
          <a:xfrm>
            <a:off x="4932363" y="2398713"/>
            <a:ext cx="2022475" cy="898525"/>
          </a:xfrm>
          <a:prstGeom prst="rect">
            <a:avLst/>
          </a:prstGeom>
          <a:noFill/>
          <a:ln w="3175" algn="ctr">
            <a:solidFill>
              <a:srgbClr val="000099"/>
            </a:solidFill>
            <a:prstDash val="dash"/>
            <a:miter lim="800000"/>
            <a:headEnd/>
            <a:tailEnd/>
          </a:ln>
        </p:spPr>
        <p:txBody>
          <a:bodyPr lIns="90000" tIns="46800" rIns="36000" bIns="46800" anchor="ctr"/>
          <a:lstStyle/>
          <a:p>
            <a:endParaRPr lang="fr-FR">
              <a:latin typeface="Calibri" pitchFamily="34" charset="0"/>
            </a:endParaRPr>
          </a:p>
        </p:txBody>
      </p:sp>
      <p:sp>
        <p:nvSpPr>
          <p:cNvPr id="196662" name="Rectangle 6"/>
          <p:cNvSpPr>
            <a:spLocks noChangeArrowheads="1"/>
          </p:cNvSpPr>
          <p:nvPr/>
        </p:nvSpPr>
        <p:spPr bwMode="auto">
          <a:xfrm>
            <a:off x="5011738" y="2501900"/>
            <a:ext cx="179387"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X</a:t>
            </a:r>
          </a:p>
        </p:txBody>
      </p:sp>
      <p:sp>
        <p:nvSpPr>
          <p:cNvPr id="196663" name="Oval 7"/>
          <p:cNvSpPr>
            <a:spLocks noChangeArrowheads="1"/>
          </p:cNvSpPr>
          <p:nvPr/>
        </p:nvSpPr>
        <p:spPr bwMode="auto">
          <a:xfrm>
            <a:off x="5240338" y="2695575"/>
            <a:ext cx="165100" cy="179388"/>
          </a:xfrm>
          <a:prstGeom prst="ellipse">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Y.1</a:t>
            </a:r>
          </a:p>
        </p:txBody>
      </p:sp>
      <p:cxnSp>
        <p:nvCxnSpPr>
          <p:cNvPr id="196664" name="AutoShape 8"/>
          <p:cNvCxnSpPr>
            <a:cxnSpLocks noChangeShapeType="1"/>
            <a:stCxn id="196662" idx="2"/>
            <a:endCxn id="196663" idx="2"/>
          </p:cNvCxnSpPr>
          <p:nvPr/>
        </p:nvCxnSpPr>
        <p:spPr bwMode="auto">
          <a:xfrm rot="16200000" flipH="1">
            <a:off x="5114925" y="2660650"/>
            <a:ext cx="112713" cy="138113"/>
          </a:xfrm>
          <a:prstGeom prst="bentConnector2">
            <a:avLst/>
          </a:prstGeom>
          <a:noFill/>
          <a:ln w="6350">
            <a:solidFill>
              <a:srgbClr val="0033CC"/>
            </a:solidFill>
            <a:miter lim="800000"/>
            <a:headEnd/>
            <a:tailEnd type="triangle" w="med" len="med"/>
          </a:ln>
        </p:spPr>
      </p:cxnSp>
      <p:sp>
        <p:nvSpPr>
          <p:cNvPr id="196665" name="Oval 9"/>
          <p:cNvSpPr>
            <a:spLocks noChangeArrowheads="1"/>
          </p:cNvSpPr>
          <p:nvPr/>
        </p:nvSpPr>
        <p:spPr bwMode="auto">
          <a:xfrm>
            <a:off x="5240338" y="2913063"/>
            <a:ext cx="165100" cy="179387"/>
          </a:xfrm>
          <a:prstGeom prst="ellipse">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Y.2</a:t>
            </a:r>
          </a:p>
        </p:txBody>
      </p:sp>
      <p:cxnSp>
        <p:nvCxnSpPr>
          <p:cNvPr id="196666" name="AutoShape 10"/>
          <p:cNvCxnSpPr>
            <a:cxnSpLocks noChangeShapeType="1"/>
            <a:stCxn id="196662" idx="2"/>
            <a:endCxn id="196665" idx="2"/>
          </p:cNvCxnSpPr>
          <p:nvPr/>
        </p:nvCxnSpPr>
        <p:spPr bwMode="auto">
          <a:xfrm rot="16200000" flipH="1">
            <a:off x="5006182" y="2769393"/>
            <a:ext cx="330200" cy="138113"/>
          </a:xfrm>
          <a:prstGeom prst="bentConnector2">
            <a:avLst/>
          </a:prstGeom>
          <a:noFill/>
          <a:ln w="6350">
            <a:solidFill>
              <a:srgbClr val="0033CC"/>
            </a:solidFill>
            <a:miter lim="800000"/>
            <a:headEnd/>
            <a:tailEnd type="triangle" w="med" len="med"/>
          </a:ln>
        </p:spPr>
      </p:cxnSp>
      <p:sp>
        <p:nvSpPr>
          <p:cNvPr id="196667" name="Rectangle 11"/>
          <p:cNvSpPr>
            <a:spLocks noChangeArrowheads="1"/>
          </p:cNvSpPr>
          <p:nvPr/>
        </p:nvSpPr>
        <p:spPr bwMode="auto">
          <a:xfrm>
            <a:off x="5654675" y="2813050"/>
            <a:ext cx="180975"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Y</a:t>
            </a:r>
          </a:p>
        </p:txBody>
      </p:sp>
      <p:cxnSp>
        <p:nvCxnSpPr>
          <p:cNvPr id="196668" name="AutoShape 12"/>
          <p:cNvCxnSpPr>
            <a:cxnSpLocks noChangeShapeType="1"/>
            <a:stCxn id="196665" idx="6"/>
            <a:endCxn id="196667" idx="1"/>
          </p:cNvCxnSpPr>
          <p:nvPr/>
        </p:nvCxnSpPr>
        <p:spPr bwMode="auto">
          <a:xfrm flipV="1">
            <a:off x="5405438" y="2898775"/>
            <a:ext cx="249237" cy="104775"/>
          </a:xfrm>
          <a:prstGeom prst="bentConnector3">
            <a:avLst>
              <a:gd name="adj1" fmla="val 49412"/>
            </a:avLst>
          </a:prstGeom>
          <a:noFill/>
          <a:ln w="6350">
            <a:solidFill>
              <a:srgbClr val="FF0000"/>
            </a:solidFill>
            <a:miter lim="800000"/>
            <a:headEnd/>
            <a:tailEnd type="triangle" w="med" len="med"/>
          </a:ln>
        </p:spPr>
      </p:cxnSp>
      <p:cxnSp>
        <p:nvCxnSpPr>
          <p:cNvPr id="196669" name="AutoShape 13"/>
          <p:cNvCxnSpPr>
            <a:cxnSpLocks noChangeShapeType="1"/>
            <a:stCxn id="196663" idx="6"/>
            <a:endCxn id="196667" idx="1"/>
          </p:cNvCxnSpPr>
          <p:nvPr/>
        </p:nvCxnSpPr>
        <p:spPr bwMode="auto">
          <a:xfrm>
            <a:off x="5405438" y="2786063"/>
            <a:ext cx="249237" cy="112712"/>
          </a:xfrm>
          <a:prstGeom prst="bentConnector3">
            <a:avLst>
              <a:gd name="adj1" fmla="val 49412"/>
            </a:avLst>
          </a:prstGeom>
          <a:noFill/>
          <a:ln w="6350">
            <a:solidFill>
              <a:srgbClr val="FF0000"/>
            </a:solidFill>
            <a:miter lim="800000"/>
            <a:headEnd/>
            <a:tailEnd type="triangle" w="med" len="med"/>
          </a:ln>
        </p:spPr>
      </p:cxnSp>
      <p:cxnSp>
        <p:nvCxnSpPr>
          <p:cNvPr id="196670" name="AutoShape 15"/>
          <p:cNvCxnSpPr>
            <a:cxnSpLocks noChangeShapeType="1"/>
            <a:stCxn id="196667" idx="2"/>
            <a:endCxn id="64" idx="5"/>
          </p:cNvCxnSpPr>
          <p:nvPr/>
        </p:nvCxnSpPr>
        <p:spPr bwMode="auto">
          <a:xfrm rot="16200000" flipH="1">
            <a:off x="5832475" y="2897188"/>
            <a:ext cx="142875" cy="317500"/>
          </a:xfrm>
          <a:prstGeom prst="bentConnector2">
            <a:avLst/>
          </a:prstGeom>
          <a:noFill/>
          <a:ln w="6350">
            <a:solidFill>
              <a:srgbClr val="0033CC"/>
            </a:solidFill>
            <a:miter lim="800000"/>
            <a:headEnd/>
            <a:tailEnd type="triangle" w="med" len="med"/>
          </a:ln>
        </p:spPr>
      </p:cxnSp>
      <p:sp>
        <p:nvSpPr>
          <p:cNvPr id="64" name="AutoShape 50"/>
          <p:cNvSpPr>
            <a:spLocks noChangeArrowheads="1"/>
          </p:cNvSpPr>
          <p:nvPr/>
        </p:nvSpPr>
        <p:spPr bwMode="auto">
          <a:xfrm>
            <a:off x="6011863" y="3049588"/>
            <a:ext cx="690562" cy="153987"/>
          </a:xfrm>
          <a:prstGeom prst="parallelogram">
            <a:avLst>
              <a:gd name="adj" fmla="val 65320"/>
            </a:avLst>
          </a:prstGeom>
          <a:solidFill>
            <a:schemeClr val="accent6">
              <a:lumMod val="20000"/>
              <a:lumOff val="80000"/>
            </a:schemeClr>
          </a:solidFill>
          <a:ln w="3175" algn="ctr">
            <a:solidFill>
              <a:srgbClr val="0000CC"/>
            </a:solidFill>
            <a:miter lim="800000"/>
            <a:headEnd/>
            <a:tailEnd/>
          </a:ln>
        </p:spPr>
        <p:txBody>
          <a:bodyPr wrap="none" lIns="0" tIns="0" rIns="0" bIns="0" anchor="ctr"/>
          <a:lstStyle/>
          <a:p>
            <a:pPr algn="ctr" fontAlgn="auto">
              <a:spcBef>
                <a:spcPts val="0"/>
              </a:spcBef>
              <a:spcAft>
                <a:spcPts val="0"/>
              </a:spcAft>
              <a:defRPr/>
            </a:pPr>
            <a:r>
              <a:rPr lang="en-US" sz="700" dirty="0">
                <a:solidFill>
                  <a:srgbClr val="120C80"/>
                </a:solidFill>
                <a:latin typeface="+mn-lt"/>
                <a:cs typeface="+mn-cs"/>
              </a:rPr>
              <a:t>Y V6 3DRep</a:t>
            </a:r>
          </a:p>
        </p:txBody>
      </p:sp>
      <p:sp>
        <p:nvSpPr>
          <p:cNvPr id="65" name="Rectangle 64"/>
          <p:cNvSpPr/>
          <p:nvPr/>
        </p:nvSpPr>
        <p:spPr>
          <a:xfrm>
            <a:off x="5111750" y="2124075"/>
            <a:ext cx="1593850" cy="260350"/>
          </a:xfrm>
          <a:prstGeom prst="rect">
            <a:avLst/>
          </a:prstGeom>
        </p:spPr>
        <p:txBody>
          <a:bodyPr wrap="none">
            <a:spAutoFit/>
          </a:bodyPr>
          <a:lstStyle/>
          <a:p>
            <a:pPr algn="ctr" fontAlgn="auto">
              <a:spcBef>
                <a:spcPts val="0"/>
              </a:spcBef>
              <a:spcAft>
                <a:spcPts val="0"/>
              </a:spcAft>
              <a:defRPr/>
            </a:pPr>
            <a:r>
              <a:rPr lang="en-US" sz="1100" dirty="0">
                <a:solidFill>
                  <a:schemeClr val="accent6"/>
                </a:solidFill>
                <a:latin typeface="+mn-lt"/>
                <a:cs typeface="+mn-cs"/>
              </a:rPr>
              <a:t>Master CATIA V6 data</a:t>
            </a:r>
          </a:p>
        </p:txBody>
      </p:sp>
      <p:sp>
        <p:nvSpPr>
          <p:cNvPr id="196673" name="Oval 14"/>
          <p:cNvSpPr>
            <a:spLocks noChangeArrowheads="1"/>
          </p:cNvSpPr>
          <p:nvPr/>
        </p:nvSpPr>
        <p:spPr bwMode="auto">
          <a:xfrm>
            <a:off x="4854575" y="2559050"/>
            <a:ext cx="73025" cy="79375"/>
          </a:xfrm>
          <a:prstGeom prst="ellipse">
            <a:avLst/>
          </a:prstGeom>
          <a:solidFill>
            <a:srgbClr val="CCFFFF"/>
          </a:solidFill>
          <a:ln w="3175" algn="ctr">
            <a:solidFill>
              <a:srgbClr val="0000CC"/>
            </a:solidFill>
            <a:miter lim="800000"/>
            <a:headEnd/>
            <a:tailEnd/>
          </a:ln>
        </p:spPr>
        <p:txBody>
          <a:bodyPr wrap="none" lIns="0" tIns="0" rIns="0" bIns="0" anchor="ctr"/>
          <a:lstStyle/>
          <a:p>
            <a:pPr algn="ctr"/>
            <a:endParaRPr lang="fr-FR" sz="800">
              <a:solidFill>
                <a:srgbClr val="120C80"/>
              </a:solidFill>
              <a:latin typeface="Calibri" pitchFamily="34" charset="0"/>
            </a:endParaRPr>
          </a:p>
        </p:txBody>
      </p:sp>
      <p:cxnSp>
        <p:nvCxnSpPr>
          <p:cNvPr id="196674" name="AutoShape 16"/>
          <p:cNvCxnSpPr>
            <a:cxnSpLocks noChangeShapeType="1"/>
            <a:endCxn id="196662" idx="1"/>
          </p:cNvCxnSpPr>
          <p:nvPr/>
        </p:nvCxnSpPr>
        <p:spPr bwMode="auto">
          <a:xfrm flipV="1">
            <a:off x="4962525" y="2587625"/>
            <a:ext cx="49213" cy="3175"/>
          </a:xfrm>
          <a:prstGeom prst="straightConnector1">
            <a:avLst/>
          </a:prstGeom>
          <a:noFill/>
          <a:ln w="6350">
            <a:solidFill>
              <a:srgbClr val="FF0000"/>
            </a:solidFill>
            <a:round/>
            <a:headEnd/>
            <a:tailEnd type="triangle" w="med" len="med"/>
          </a:ln>
        </p:spPr>
      </p:cxnSp>
      <p:sp>
        <p:nvSpPr>
          <p:cNvPr id="196675" name="AutoShape 35"/>
          <p:cNvSpPr>
            <a:spLocks noChangeArrowheads="1"/>
          </p:cNvSpPr>
          <p:nvPr/>
        </p:nvSpPr>
        <p:spPr bwMode="auto">
          <a:xfrm>
            <a:off x="7669213" y="2500313"/>
            <a:ext cx="1316037" cy="614362"/>
          </a:xfrm>
          <a:prstGeom prst="roundRect">
            <a:avLst>
              <a:gd name="adj" fmla="val 16667"/>
            </a:avLst>
          </a:prstGeom>
          <a:solidFill>
            <a:srgbClr val="99CCFF"/>
          </a:solidFill>
          <a:ln w="9525" algn="ctr">
            <a:solidFill>
              <a:srgbClr val="120C80"/>
            </a:solidFill>
            <a:round/>
            <a:headEnd/>
            <a:tailEnd/>
          </a:ln>
        </p:spPr>
        <p:txBody>
          <a:bodyPr lIns="45720" tIns="46800" rIns="45720" bIns="46800">
            <a:spAutoFit/>
          </a:bodyPr>
          <a:lstStyle/>
          <a:p>
            <a:pPr eaLnBrk="0" hangingPunct="0"/>
            <a:r>
              <a:rPr lang="en-GB" sz="1000" b="1">
                <a:solidFill>
                  <a:srgbClr val="120C80"/>
                </a:solidFill>
                <a:latin typeface="Calibri" pitchFamily="34" charset="0"/>
              </a:rPr>
              <a:t>Design Part and Assemblies with CATIA V6</a:t>
            </a:r>
          </a:p>
        </p:txBody>
      </p:sp>
      <p:cxnSp>
        <p:nvCxnSpPr>
          <p:cNvPr id="196676" name="Straight Arrow Connector 68"/>
          <p:cNvCxnSpPr>
            <a:cxnSpLocks noChangeShapeType="1"/>
          </p:cNvCxnSpPr>
          <p:nvPr/>
        </p:nvCxnSpPr>
        <p:spPr bwMode="auto">
          <a:xfrm rot="10800000" flipH="1" flipV="1">
            <a:off x="7669213" y="2235200"/>
            <a:ext cx="90487" cy="1306513"/>
          </a:xfrm>
          <a:prstGeom prst="straightConnector1">
            <a:avLst/>
          </a:prstGeom>
          <a:noFill/>
          <a:ln w="9525" algn="ctr">
            <a:noFill/>
            <a:round/>
            <a:headEnd/>
            <a:tailEnd type="arrow" w="med" len="med"/>
          </a:ln>
        </p:spPr>
      </p:cxnSp>
      <p:cxnSp>
        <p:nvCxnSpPr>
          <p:cNvPr id="70" name="Straight Arrow Connector 69"/>
          <p:cNvCxnSpPr/>
          <p:nvPr/>
        </p:nvCxnSpPr>
        <p:spPr bwMode="auto">
          <a:xfrm rot="10800000">
            <a:off x="6040438" y="2770188"/>
            <a:ext cx="1628775" cy="1587"/>
          </a:xfrm>
          <a:prstGeom prst="straightConnector1">
            <a:avLst/>
          </a:prstGeom>
          <a:solidFill>
            <a:schemeClr val="accent1"/>
          </a:solidFill>
          <a:ln w="28575" cap="flat" cmpd="sng" algn="ctr">
            <a:solidFill>
              <a:schemeClr val="accent6"/>
            </a:solidFill>
            <a:prstDash val="solid"/>
            <a:round/>
            <a:headEnd type="none" w="med" len="med"/>
            <a:tailEnd type="arrow"/>
          </a:ln>
          <a:effectLst/>
        </p:spPr>
      </p:cxnSp>
      <p:sp>
        <p:nvSpPr>
          <p:cNvPr id="196678" name="AutoShape 9"/>
          <p:cNvSpPr>
            <a:spLocks noChangeArrowheads="1"/>
          </p:cNvSpPr>
          <p:nvPr/>
        </p:nvSpPr>
        <p:spPr bwMode="auto">
          <a:xfrm>
            <a:off x="211138" y="3971925"/>
            <a:ext cx="1354137" cy="869950"/>
          </a:xfrm>
          <a:prstGeom prst="roundRect">
            <a:avLst>
              <a:gd name="adj" fmla="val 16667"/>
            </a:avLst>
          </a:prstGeom>
          <a:solidFill>
            <a:srgbClr val="FFD291"/>
          </a:solidFill>
          <a:ln w="9525" algn="ctr">
            <a:solidFill>
              <a:srgbClr val="120C80"/>
            </a:solidFill>
            <a:round/>
            <a:headEnd/>
            <a:tailEnd/>
          </a:ln>
        </p:spPr>
        <p:txBody>
          <a:bodyPr lIns="45720" tIns="46800" rIns="45720" bIns="46800">
            <a:spAutoFit/>
          </a:bodyPr>
          <a:lstStyle/>
          <a:p>
            <a:pPr eaLnBrk="0" hangingPunct="0"/>
            <a:r>
              <a:rPr lang="en-GB" sz="900" b="1">
                <a:solidFill>
                  <a:srgbClr val="120C80"/>
                </a:solidFill>
                <a:latin typeface="Calibri" pitchFamily="34" charset="0"/>
              </a:rPr>
              <a:t>Design Part and Assemblies with CATIA V5/CATIA V4 and store them into ENOVIAvpm</a:t>
            </a:r>
          </a:p>
        </p:txBody>
      </p:sp>
      <p:sp>
        <p:nvSpPr>
          <p:cNvPr id="196679" name="AutoShape 25"/>
          <p:cNvSpPr>
            <a:spLocks noChangeArrowheads="1"/>
          </p:cNvSpPr>
          <p:nvPr/>
        </p:nvSpPr>
        <p:spPr bwMode="auto">
          <a:xfrm>
            <a:off x="7646988" y="3868738"/>
            <a:ext cx="1331912" cy="922337"/>
          </a:xfrm>
          <a:prstGeom prst="roundRect">
            <a:avLst>
              <a:gd name="adj" fmla="val 16667"/>
            </a:avLst>
          </a:prstGeom>
          <a:solidFill>
            <a:srgbClr val="99CCFF"/>
          </a:solidFill>
          <a:ln w="9525" algn="ctr">
            <a:solidFill>
              <a:srgbClr val="120C80"/>
            </a:solidFill>
            <a:round/>
            <a:headEnd/>
            <a:tailEnd/>
          </a:ln>
        </p:spPr>
        <p:txBody>
          <a:bodyPr lIns="45720" tIns="46800" rIns="45720" bIns="46800">
            <a:spAutoFit/>
          </a:bodyPr>
          <a:lstStyle/>
          <a:p>
            <a:pPr eaLnBrk="0" hangingPunct="0"/>
            <a:r>
              <a:rPr lang="en-GB" sz="1000" b="1">
                <a:solidFill>
                  <a:srgbClr val="120C80"/>
                </a:solidFill>
                <a:latin typeface="Calibri" pitchFamily="34" charset="0"/>
              </a:rPr>
              <a:t>Build complete assembly with V5 and V6 data</a:t>
            </a:r>
          </a:p>
          <a:p>
            <a:pPr marL="271463" lvl="1" indent="-90488" eaLnBrk="0" hangingPunct="0">
              <a:buFontTx/>
              <a:buChar char="•"/>
            </a:pPr>
            <a:r>
              <a:rPr lang="en-GB" sz="900" b="1">
                <a:solidFill>
                  <a:srgbClr val="120C80"/>
                </a:solidFill>
                <a:latin typeface="Calibri" pitchFamily="34" charset="0"/>
              </a:rPr>
              <a:t>V5 geometry is slave</a:t>
            </a:r>
            <a:endParaRPr lang="en-GB" sz="1000" b="1">
              <a:solidFill>
                <a:srgbClr val="120C80"/>
              </a:solidFill>
              <a:latin typeface="Calibri" pitchFamily="34" charset="0"/>
            </a:endParaRPr>
          </a:p>
        </p:txBody>
      </p:sp>
      <p:cxnSp>
        <p:nvCxnSpPr>
          <p:cNvPr id="73" name="Straight Arrow Connector 72"/>
          <p:cNvCxnSpPr>
            <a:stCxn id="196679" idx="1"/>
          </p:cNvCxnSpPr>
          <p:nvPr/>
        </p:nvCxnSpPr>
        <p:spPr bwMode="auto">
          <a:xfrm rot="10800000">
            <a:off x="6364288" y="4233863"/>
            <a:ext cx="1282700" cy="96837"/>
          </a:xfrm>
          <a:prstGeom prst="straightConnector1">
            <a:avLst/>
          </a:prstGeom>
          <a:solidFill>
            <a:schemeClr val="accent1"/>
          </a:solidFill>
          <a:ln w="28575" cap="flat" cmpd="sng" algn="ctr">
            <a:solidFill>
              <a:schemeClr val="accent6"/>
            </a:solidFill>
            <a:prstDash val="solid"/>
            <a:round/>
            <a:headEnd type="none" w="med" len="med"/>
            <a:tailEnd type="arrow"/>
          </a:ln>
          <a:effectLst/>
        </p:spPr>
      </p:cxnSp>
      <p:grpSp>
        <p:nvGrpSpPr>
          <p:cNvPr id="196681" name="Group 76"/>
          <p:cNvGrpSpPr>
            <a:grpSpLocks/>
          </p:cNvGrpSpPr>
          <p:nvPr/>
        </p:nvGrpSpPr>
        <p:grpSpPr bwMode="auto">
          <a:xfrm rot="5942364">
            <a:off x="4178300" y="3563938"/>
            <a:ext cx="473075" cy="476250"/>
            <a:chOff x="-382" y="2320"/>
            <a:chExt cx="382" cy="384"/>
          </a:xfrm>
        </p:grpSpPr>
        <p:sp>
          <p:nvSpPr>
            <p:cNvPr id="196682" name="AutoShape 74"/>
            <p:cNvSpPr>
              <a:spLocks noChangeArrowheads="1"/>
            </p:cNvSpPr>
            <p:nvPr/>
          </p:nvSpPr>
          <p:spPr bwMode="auto">
            <a:xfrm>
              <a:off x="-382" y="2320"/>
              <a:ext cx="382" cy="382"/>
            </a:xfrm>
            <a:custGeom>
              <a:avLst/>
              <a:gdLst>
                <a:gd name="T0" fmla="*/ 3 w 21600"/>
                <a:gd name="T1" fmla="*/ 0 h 21600"/>
                <a:gd name="T2" fmla="*/ 1 w 21600"/>
                <a:gd name="T3" fmla="*/ 3 h 21600"/>
                <a:gd name="T4" fmla="*/ 3 w 21600"/>
                <a:gd name="T5" fmla="*/ 2 h 21600"/>
                <a:gd name="T6" fmla="*/ 8 w 21600"/>
                <a:gd name="T7" fmla="*/ 3 h 21600"/>
                <a:gd name="T8" fmla="*/ 6 w 21600"/>
                <a:gd name="T9" fmla="*/ 5 h 21600"/>
                <a:gd name="T10" fmla="*/ 4 w 21600"/>
                <a:gd name="T11" fmla="*/ 3 h 21600"/>
                <a:gd name="T12" fmla="*/ 0 60000 65536"/>
                <a:gd name="T13" fmla="*/ 0 60000 65536"/>
                <a:gd name="T14" fmla="*/ 0 60000 65536"/>
                <a:gd name="T15" fmla="*/ 0 60000 65536"/>
                <a:gd name="T16" fmla="*/ 0 60000 65536"/>
                <a:gd name="T17" fmla="*/ 0 60000 65536"/>
                <a:gd name="T18" fmla="*/ 3166 w 21600"/>
                <a:gd name="T19" fmla="*/ 3166 h 21600"/>
                <a:gd name="T20" fmla="*/ 18434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bg1">
                <a:alpha val="50195"/>
              </a:schemeClr>
            </a:solidFill>
            <a:ln w="9525">
              <a:solidFill>
                <a:schemeClr val="tx1"/>
              </a:solidFill>
              <a:miter lim="800000"/>
              <a:headEnd/>
              <a:tailEnd/>
            </a:ln>
          </p:spPr>
          <p:txBody>
            <a:bodyPr wrap="none" anchor="ctr"/>
            <a:lstStyle/>
            <a:p>
              <a:endParaRPr lang="fr-FR">
                <a:latin typeface="Calibri" pitchFamily="34" charset="0"/>
              </a:endParaRPr>
            </a:p>
          </p:txBody>
        </p:sp>
        <p:sp>
          <p:nvSpPr>
            <p:cNvPr id="196683" name="AutoShape 75"/>
            <p:cNvSpPr>
              <a:spLocks noChangeArrowheads="1"/>
            </p:cNvSpPr>
            <p:nvPr/>
          </p:nvSpPr>
          <p:spPr bwMode="auto">
            <a:xfrm rot="10800000">
              <a:off x="-382" y="2322"/>
              <a:ext cx="382" cy="382"/>
            </a:xfrm>
            <a:custGeom>
              <a:avLst/>
              <a:gdLst>
                <a:gd name="T0" fmla="*/ 3 w 21600"/>
                <a:gd name="T1" fmla="*/ 0 h 21600"/>
                <a:gd name="T2" fmla="*/ 1 w 21600"/>
                <a:gd name="T3" fmla="*/ 3 h 21600"/>
                <a:gd name="T4" fmla="*/ 3 w 21600"/>
                <a:gd name="T5" fmla="*/ 2 h 21600"/>
                <a:gd name="T6" fmla="*/ 8 w 21600"/>
                <a:gd name="T7" fmla="*/ 3 h 21600"/>
                <a:gd name="T8" fmla="*/ 6 w 21600"/>
                <a:gd name="T9" fmla="*/ 5 h 21600"/>
                <a:gd name="T10" fmla="*/ 4 w 21600"/>
                <a:gd name="T11" fmla="*/ 3 h 21600"/>
                <a:gd name="T12" fmla="*/ 0 60000 65536"/>
                <a:gd name="T13" fmla="*/ 0 60000 65536"/>
                <a:gd name="T14" fmla="*/ 0 60000 65536"/>
                <a:gd name="T15" fmla="*/ 0 60000 65536"/>
                <a:gd name="T16" fmla="*/ 0 60000 65536"/>
                <a:gd name="T17" fmla="*/ 0 60000 65536"/>
                <a:gd name="T18" fmla="*/ 3166 w 21600"/>
                <a:gd name="T19" fmla="*/ 3166 h 21600"/>
                <a:gd name="T20" fmla="*/ 18434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bg1">
                <a:alpha val="50195"/>
              </a:schemeClr>
            </a:solidFill>
            <a:ln w="9525">
              <a:solidFill>
                <a:schemeClr val="tx1"/>
              </a:solidFill>
              <a:miter lim="800000"/>
              <a:headEnd/>
              <a:tailEnd/>
            </a:ln>
          </p:spPr>
          <p:txBody>
            <a:bodyPr wrap="none" anchor="ctr"/>
            <a:lstStyle/>
            <a:p>
              <a:endParaRPr lang="fr-FR">
                <a:latin typeface="Calibri" pitchFamily="34" charset="0"/>
              </a:endParaRPr>
            </a:p>
          </p:txBody>
        </p:sp>
      </p:grpSp>
      <p:sp>
        <p:nvSpPr>
          <p:cNvPr id="196684" name="AutoShape 42"/>
          <p:cNvSpPr>
            <a:spLocks noChangeArrowheads="1"/>
          </p:cNvSpPr>
          <p:nvPr/>
        </p:nvSpPr>
        <p:spPr bwMode="auto">
          <a:xfrm>
            <a:off x="7656513" y="5003800"/>
            <a:ext cx="1320800" cy="785813"/>
          </a:xfrm>
          <a:prstGeom prst="roundRect">
            <a:avLst>
              <a:gd name="adj" fmla="val 16667"/>
            </a:avLst>
          </a:prstGeom>
          <a:solidFill>
            <a:srgbClr val="99CCFF"/>
          </a:solidFill>
          <a:ln w="9525" algn="ctr">
            <a:solidFill>
              <a:srgbClr val="120C80"/>
            </a:solidFill>
            <a:round/>
            <a:headEnd/>
            <a:tailEnd/>
          </a:ln>
        </p:spPr>
        <p:txBody>
          <a:bodyPr lIns="45720" tIns="46800" rIns="45720" bIns="46800">
            <a:spAutoFit/>
          </a:bodyPr>
          <a:lstStyle/>
          <a:p>
            <a:pPr eaLnBrk="0" hangingPunct="0"/>
            <a:r>
              <a:rPr lang="en-GB" sz="1000" b="1">
                <a:solidFill>
                  <a:srgbClr val="120C80"/>
                </a:solidFill>
                <a:latin typeface="Calibri" pitchFamily="34" charset="0"/>
              </a:rPr>
              <a:t>Associative drawing of complete mixed V5/V6 assembly</a:t>
            </a:r>
          </a:p>
        </p:txBody>
      </p:sp>
      <p:sp>
        <p:nvSpPr>
          <p:cNvPr id="196685" name="Rectangle 78"/>
          <p:cNvSpPr>
            <a:spLocks noChangeArrowheads="1"/>
          </p:cNvSpPr>
          <p:nvPr/>
        </p:nvSpPr>
        <p:spPr bwMode="auto">
          <a:xfrm>
            <a:off x="3770313" y="927100"/>
            <a:ext cx="3706812" cy="400050"/>
          </a:xfrm>
          <a:prstGeom prst="rect">
            <a:avLst/>
          </a:prstGeom>
          <a:noFill/>
          <a:ln w="9525">
            <a:noFill/>
            <a:miter lim="800000"/>
            <a:headEnd/>
            <a:tailEnd/>
          </a:ln>
        </p:spPr>
        <p:txBody>
          <a:bodyPr wrap="none">
            <a:spAutoFit/>
          </a:bodyPr>
          <a:lstStyle/>
          <a:p>
            <a:r>
              <a:rPr lang="en-US" sz="2000">
                <a:solidFill>
                  <a:srgbClr val="FF0000"/>
                </a:solidFill>
                <a:latin typeface="Calibri" pitchFamily="34" charset="0"/>
              </a:rPr>
              <a:t>Detailed Data Flow Description</a:t>
            </a:r>
            <a:endParaRPr lang="fr-FR" sz="2000">
              <a:solidFill>
                <a:srgbClr val="FF0000"/>
              </a:solidFill>
              <a:latin typeface="Calibri" pitchFamily="34" charset="0"/>
            </a:endParaRPr>
          </a:p>
        </p:txBody>
      </p:sp>
      <p:cxnSp>
        <p:nvCxnSpPr>
          <p:cNvPr id="196686" name="Curved Connector 311"/>
          <p:cNvCxnSpPr>
            <a:cxnSpLocks noChangeShapeType="1"/>
            <a:stCxn id="196658" idx="2"/>
            <a:endCxn id="196650" idx="4"/>
          </p:cNvCxnSpPr>
          <p:nvPr/>
        </p:nvCxnSpPr>
        <p:spPr bwMode="auto">
          <a:xfrm flipV="1">
            <a:off x="5722938" y="4745038"/>
            <a:ext cx="590550" cy="327025"/>
          </a:xfrm>
          <a:prstGeom prst="curvedConnector2">
            <a:avLst/>
          </a:prstGeom>
          <a:noFill/>
          <a:ln w="6350">
            <a:solidFill>
              <a:srgbClr val="FFC000"/>
            </a:solidFill>
            <a:miter lim="800000"/>
            <a:headEnd/>
            <a:tailEnd type="triangle" w="med" len="med"/>
          </a:ln>
        </p:spPr>
      </p:cxnSp>
      <p:cxnSp>
        <p:nvCxnSpPr>
          <p:cNvPr id="196687" name="Curved Connector 315"/>
          <p:cNvCxnSpPr>
            <a:cxnSpLocks noChangeShapeType="1"/>
            <a:stCxn id="196658" idx="2"/>
            <a:endCxn id="64" idx="4"/>
          </p:cNvCxnSpPr>
          <p:nvPr/>
        </p:nvCxnSpPr>
        <p:spPr bwMode="auto">
          <a:xfrm flipV="1">
            <a:off x="5722938" y="3203575"/>
            <a:ext cx="635000" cy="1868488"/>
          </a:xfrm>
          <a:prstGeom prst="curvedConnector2">
            <a:avLst/>
          </a:prstGeom>
          <a:noFill/>
          <a:ln w="6350">
            <a:solidFill>
              <a:srgbClr val="FFC000"/>
            </a:solidFill>
            <a:miter lim="800000"/>
            <a:headEnd/>
            <a:tailEnd type="triangle" w="med" len="med"/>
          </a:ln>
        </p:spPr>
      </p:cxnSp>
      <p:cxnSp>
        <p:nvCxnSpPr>
          <p:cNvPr id="82" name="Straight Arrow Connector 81"/>
          <p:cNvCxnSpPr>
            <a:stCxn id="196684" idx="1"/>
          </p:cNvCxnSpPr>
          <p:nvPr/>
        </p:nvCxnSpPr>
        <p:spPr bwMode="auto">
          <a:xfrm rot="10800000">
            <a:off x="6199188" y="4960938"/>
            <a:ext cx="1457325" cy="434975"/>
          </a:xfrm>
          <a:prstGeom prst="straightConnector1">
            <a:avLst/>
          </a:prstGeom>
          <a:solidFill>
            <a:schemeClr val="accent1"/>
          </a:solidFill>
          <a:ln w="28575" cap="flat" cmpd="sng" algn="ctr">
            <a:solidFill>
              <a:schemeClr val="accent6"/>
            </a:solidFill>
            <a:prstDash val="solid"/>
            <a:round/>
            <a:headEnd type="none" w="med" len="med"/>
            <a:tailEnd type="arrow"/>
          </a:ln>
          <a:effectLst/>
        </p:spPr>
      </p:cxnSp>
      <p:sp>
        <p:nvSpPr>
          <p:cNvPr id="196689" name="AutoShape 31"/>
          <p:cNvSpPr>
            <a:spLocks noChangeArrowheads="1"/>
          </p:cNvSpPr>
          <p:nvPr/>
        </p:nvSpPr>
        <p:spPr bwMode="auto">
          <a:xfrm>
            <a:off x="1663700" y="1028700"/>
            <a:ext cx="5824538" cy="411163"/>
          </a:xfrm>
          <a:prstGeom prst="roundRect">
            <a:avLst>
              <a:gd name="adj" fmla="val 39046"/>
            </a:avLst>
          </a:prstGeom>
          <a:solidFill>
            <a:srgbClr val="BDBDFF"/>
          </a:solidFill>
          <a:ln w="9525" algn="ctr">
            <a:noFill/>
            <a:round/>
            <a:headEnd/>
            <a:tailEnd/>
          </a:ln>
        </p:spPr>
        <p:txBody>
          <a:bodyPr wrap="none"/>
          <a:lstStyle/>
          <a:p>
            <a:pPr eaLnBrk="0" hangingPunct="0">
              <a:spcBef>
                <a:spcPct val="50000"/>
              </a:spcBef>
            </a:pPr>
            <a:r>
              <a:rPr lang="en-US" sz="1200" i="1">
                <a:solidFill>
                  <a:srgbClr val="120C80"/>
                </a:solidFill>
                <a:latin typeface="Calibri" pitchFamily="34" charset="0"/>
              </a:rPr>
              <a:t>    </a:t>
            </a:r>
            <a:r>
              <a:rPr lang="en-US" sz="1400" b="1" i="1">
                <a:solidFill>
                  <a:srgbClr val="120C80"/>
                </a:solidFill>
                <a:latin typeface="Calibri" pitchFamily="34" charset="0"/>
              </a:rPr>
              <a:t>3D LIVE</a:t>
            </a:r>
          </a:p>
        </p:txBody>
      </p:sp>
      <p:pic>
        <p:nvPicPr>
          <p:cNvPr id="196690" name="Picture 45" descr="frame1"/>
          <p:cNvPicPr>
            <a:picLocks noChangeAspect="1" noChangeArrowheads="1"/>
          </p:cNvPicPr>
          <p:nvPr/>
        </p:nvPicPr>
        <p:blipFill>
          <a:blip r:embed="rId3"/>
          <a:srcRect/>
          <a:stretch>
            <a:fillRect/>
          </a:stretch>
        </p:blipFill>
        <p:spPr bwMode="auto">
          <a:xfrm>
            <a:off x="3014663" y="871538"/>
            <a:ext cx="641350" cy="533400"/>
          </a:xfrm>
          <a:prstGeom prst="rect">
            <a:avLst/>
          </a:prstGeom>
          <a:noFill/>
          <a:ln w="9525">
            <a:noFill/>
            <a:miter lim="800000"/>
            <a:headEnd/>
            <a:tailEnd/>
          </a:ln>
        </p:spPr>
      </p:pic>
      <p:sp>
        <p:nvSpPr>
          <p:cNvPr id="196691" name="AutoShape 38"/>
          <p:cNvSpPr>
            <a:spLocks noChangeArrowheads="1"/>
          </p:cNvSpPr>
          <p:nvPr/>
        </p:nvSpPr>
        <p:spPr bwMode="auto">
          <a:xfrm>
            <a:off x="7594600" y="976313"/>
            <a:ext cx="1427163" cy="444500"/>
          </a:xfrm>
          <a:prstGeom prst="roundRect">
            <a:avLst>
              <a:gd name="adj" fmla="val 16667"/>
            </a:avLst>
          </a:prstGeom>
          <a:solidFill>
            <a:srgbClr val="99CCFF"/>
          </a:solidFill>
          <a:ln w="9525" algn="ctr">
            <a:solidFill>
              <a:srgbClr val="120C80"/>
            </a:solidFill>
            <a:round/>
            <a:headEnd/>
            <a:tailEnd/>
          </a:ln>
        </p:spPr>
        <p:txBody>
          <a:bodyPr lIns="45720" tIns="46800" rIns="45720" bIns="46800">
            <a:spAutoFit/>
          </a:bodyPr>
          <a:lstStyle/>
          <a:p>
            <a:pPr eaLnBrk="0" hangingPunct="0"/>
            <a:r>
              <a:rPr lang="en-GB" sz="1000" b="1">
                <a:solidFill>
                  <a:srgbClr val="120C80"/>
                </a:solidFill>
                <a:latin typeface="Calibri" pitchFamily="34" charset="0"/>
              </a:rPr>
              <a:t>Search and Visualize</a:t>
            </a:r>
            <a:br>
              <a:rPr lang="en-GB" sz="1000" b="1">
                <a:solidFill>
                  <a:srgbClr val="120C80"/>
                </a:solidFill>
                <a:latin typeface="Calibri" pitchFamily="34" charset="0"/>
              </a:rPr>
            </a:br>
            <a:r>
              <a:rPr lang="en-GB" sz="1000" b="1">
                <a:solidFill>
                  <a:srgbClr val="120C80"/>
                </a:solidFill>
                <a:latin typeface="Calibri" pitchFamily="34" charset="0"/>
              </a:rPr>
              <a:t>V5 and V6 structures</a:t>
            </a:r>
          </a:p>
        </p:txBody>
      </p:sp>
      <p:cxnSp>
        <p:nvCxnSpPr>
          <p:cNvPr id="86" name="Straight Arrow Connector 85"/>
          <p:cNvCxnSpPr>
            <a:stCxn id="196691" idx="1"/>
          </p:cNvCxnSpPr>
          <p:nvPr/>
        </p:nvCxnSpPr>
        <p:spPr bwMode="auto">
          <a:xfrm rot="10800000" flipV="1">
            <a:off x="5738813" y="1198563"/>
            <a:ext cx="1855787" cy="11112"/>
          </a:xfrm>
          <a:prstGeom prst="straightConnector1">
            <a:avLst/>
          </a:prstGeom>
          <a:solidFill>
            <a:schemeClr val="accent1"/>
          </a:solidFill>
          <a:ln w="28575" cap="flat" cmpd="sng" algn="ctr">
            <a:solidFill>
              <a:schemeClr val="accent6"/>
            </a:solidFill>
            <a:prstDash val="solid"/>
            <a:round/>
            <a:headEnd type="none" w="med" len="med"/>
            <a:tailEnd type="arrow"/>
          </a:ln>
          <a:effectLst/>
        </p:spPr>
      </p:cxnSp>
      <p:sp>
        <p:nvSpPr>
          <p:cNvPr id="196693" name="AutoShape 31"/>
          <p:cNvSpPr>
            <a:spLocks noChangeArrowheads="1"/>
          </p:cNvSpPr>
          <p:nvPr/>
        </p:nvSpPr>
        <p:spPr bwMode="auto">
          <a:xfrm>
            <a:off x="4502150" y="6278563"/>
            <a:ext cx="2698750" cy="388937"/>
          </a:xfrm>
          <a:prstGeom prst="roundRect">
            <a:avLst>
              <a:gd name="adj" fmla="val 39046"/>
            </a:avLst>
          </a:prstGeom>
          <a:solidFill>
            <a:srgbClr val="BDBDFF"/>
          </a:solidFill>
          <a:ln w="9525" algn="ctr">
            <a:noFill/>
            <a:round/>
            <a:headEnd/>
            <a:tailEnd/>
          </a:ln>
        </p:spPr>
        <p:txBody>
          <a:bodyPr wrap="none"/>
          <a:lstStyle/>
          <a:p>
            <a:pPr algn="ctr" eaLnBrk="0" hangingPunct="0">
              <a:spcBef>
                <a:spcPct val="50000"/>
              </a:spcBef>
            </a:pPr>
            <a:r>
              <a:rPr lang="en-US" sz="1000" i="1">
                <a:solidFill>
                  <a:srgbClr val="120C80"/>
                </a:solidFill>
                <a:latin typeface="Calibri" pitchFamily="34" charset="0"/>
              </a:rPr>
              <a:t>    </a:t>
            </a:r>
            <a:r>
              <a:rPr lang="en-US" sz="1000" b="1" i="1">
                <a:solidFill>
                  <a:srgbClr val="120C80"/>
                </a:solidFill>
                <a:latin typeface="Calibri" pitchFamily="34" charset="0"/>
              </a:rPr>
              <a:t>ENOVIA V6 Foundations</a:t>
            </a:r>
          </a:p>
        </p:txBody>
      </p:sp>
      <p:sp>
        <p:nvSpPr>
          <p:cNvPr id="196694" name="AutoShape 42"/>
          <p:cNvSpPr>
            <a:spLocks noChangeArrowheads="1"/>
          </p:cNvSpPr>
          <p:nvPr/>
        </p:nvSpPr>
        <p:spPr bwMode="auto">
          <a:xfrm>
            <a:off x="161925" y="6234113"/>
            <a:ext cx="1320800" cy="274637"/>
          </a:xfrm>
          <a:prstGeom prst="roundRect">
            <a:avLst>
              <a:gd name="adj" fmla="val 16667"/>
            </a:avLst>
          </a:prstGeom>
          <a:solidFill>
            <a:srgbClr val="99CCFF"/>
          </a:solidFill>
          <a:ln w="9525" algn="ctr">
            <a:solidFill>
              <a:srgbClr val="120C80"/>
            </a:solidFill>
            <a:round/>
            <a:headEnd/>
            <a:tailEnd/>
          </a:ln>
        </p:spPr>
        <p:txBody>
          <a:bodyPr lIns="45720" tIns="46800" rIns="45720" bIns="46800">
            <a:spAutoFit/>
          </a:bodyPr>
          <a:lstStyle/>
          <a:p>
            <a:pPr eaLnBrk="0" hangingPunct="0"/>
            <a:r>
              <a:rPr lang="en-GB" sz="1000" b="1">
                <a:solidFill>
                  <a:srgbClr val="120C80"/>
                </a:solidFill>
                <a:latin typeface="Calibri" pitchFamily="34" charset="0"/>
              </a:rPr>
              <a:t>Two DataSources</a:t>
            </a:r>
          </a:p>
        </p:txBody>
      </p:sp>
      <p:sp>
        <p:nvSpPr>
          <p:cNvPr id="196695" name="AutoShape 31"/>
          <p:cNvSpPr>
            <a:spLocks noChangeArrowheads="1"/>
          </p:cNvSpPr>
          <p:nvPr/>
        </p:nvSpPr>
        <p:spPr bwMode="auto">
          <a:xfrm>
            <a:off x="1647825" y="6272213"/>
            <a:ext cx="2698750" cy="388937"/>
          </a:xfrm>
          <a:prstGeom prst="roundRect">
            <a:avLst>
              <a:gd name="adj" fmla="val 39046"/>
            </a:avLst>
          </a:prstGeom>
          <a:solidFill>
            <a:srgbClr val="BDBDFF"/>
          </a:solidFill>
          <a:ln w="9525" algn="ctr">
            <a:noFill/>
            <a:round/>
            <a:headEnd/>
            <a:tailEnd/>
          </a:ln>
        </p:spPr>
        <p:txBody>
          <a:bodyPr wrap="none"/>
          <a:lstStyle/>
          <a:p>
            <a:pPr algn="ctr" eaLnBrk="0" hangingPunct="0">
              <a:spcBef>
                <a:spcPct val="50000"/>
              </a:spcBef>
            </a:pPr>
            <a:r>
              <a:rPr lang="en-US" sz="1000" i="1">
                <a:solidFill>
                  <a:srgbClr val="120C80"/>
                </a:solidFill>
                <a:latin typeface="Calibri" pitchFamily="34" charset="0"/>
              </a:rPr>
              <a:t>    </a:t>
            </a:r>
            <a:r>
              <a:rPr lang="en-US" sz="1000" b="1" i="1">
                <a:solidFill>
                  <a:srgbClr val="120C80"/>
                </a:solidFill>
                <a:latin typeface="Calibri" pitchFamily="34" charset="0"/>
              </a:rPr>
              <a:t>ENOVIAvpm</a:t>
            </a:r>
          </a:p>
        </p:txBody>
      </p:sp>
      <p:sp>
        <p:nvSpPr>
          <p:cNvPr id="90" name="AutoShape 39"/>
          <p:cNvSpPr>
            <a:spLocks noChangeArrowheads="1"/>
          </p:cNvSpPr>
          <p:nvPr/>
        </p:nvSpPr>
        <p:spPr bwMode="auto">
          <a:xfrm>
            <a:off x="3211513" y="4297363"/>
            <a:ext cx="160337" cy="222250"/>
          </a:xfrm>
          <a:prstGeom prst="can">
            <a:avLst>
              <a:gd name="adj" fmla="val 33026"/>
            </a:avLst>
          </a:prstGeom>
          <a:solidFill>
            <a:schemeClr val="accent6">
              <a:lumMod val="40000"/>
              <a:lumOff val="60000"/>
            </a:schemeClr>
          </a:solidFill>
          <a:ln w="9525">
            <a:solidFill>
              <a:srgbClr val="000099"/>
            </a:solidFill>
            <a:round/>
            <a:headEnd/>
            <a:tailEnd/>
          </a:ln>
        </p:spPr>
        <p:txBody>
          <a:bodyPr wrap="none" lIns="252000" tIns="0" rIns="0" bIns="0" anchor="ctr"/>
          <a:lstStyle/>
          <a:p>
            <a:pPr fontAlgn="auto">
              <a:spcBef>
                <a:spcPts val="0"/>
              </a:spcBef>
              <a:spcAft>
                <a:spcPts val="0"/>
              </a:spcAft>
              <a:defRPr/>
            </a:pPr>
            <a:r>
              <a:rPr lang="en-US" sz="700">
                <a:solidFill>
                  <a:srgbClr val="000099"/>
                </a:solidFill>
                <a:latin typeface="+mn-lt"/>
                <a:cs typeface="+mn-cs"/>
              </a:rPr>
              <a:t>B.CATPart</a:t>
            </a:r>
          </a:p>
        </p:txBody>
      </p:sp>
      <p:sp>
        <p:nvSpPr>
          <p:cNvPr id="196697" name="Rectangle 41"/>
          <p:cNvSpPr>
            <a:spLocks noChangeArrowheads="1"/>
          </p:cNvSpPr>
          <p:nvPr/>
        </p:nvSpPr>
        <p:spPr bwMode="auto">
          <a:xfrm>
            <a:off x="2886075" y="4367213"/>
            <a:ext cx="180975" cy="171450"/>
          </a:xfrm>
          <a:prstGeom prst="rect">
            <a:avLst/>
          </a:prstGeom>
          <a:solidFill>
            <a:srgbClr val="CCFFFF"/>
          </a:solidFill>
          <a:ln w="3175" algn="ctr">
            <a:solidFill>
              <a:srgbClr val="0000CC"/>
            </a:solidFill>
            <a:miter lim="800000"/>
            <a:headEnd/>
            <a:tailEnd/>
          </a:ln>
        </p:spPr>
        <p:txBody>
          <a:bodyPr wrap="none" lIns="0" tIns="0" rIns="0" bIns="0" anchor="ctr"/>
          <a:lstStyle/>
          <a:p>
            <a:pPr algn="ctr"/>
            <a:r>
              <a:rPr lang="en-US" sz="800">
                <a:solidFill>
                  <a:srgbClr val="120C80"/>
                </a:solidFill>
                <a:latin typeface="Calibri" pitchFamily="34" charset="0"/>
              </a:rPr>
              <a:t>B</a:t>
            </a:r>
          </a:p>
        </p:txBody>
      </p:sp>
      <p:cxnSp>
        <p:nvCxnSpPr>
          <p:cNvPr id="196698" name="AutoShape 42"/>
          <p:cNvCxnSpPr>
            <a:cxnSpLocks noChangeShapeType="1"/>
            <a:stCxn id="196623" idx="6"/>
            <a:endCxn id="196697" idx="1"/>
          </p:cNvCxnSpPr>
          <p:nvPr/>
        </p:nvCxnSpPr>
        <p:spPr bwMode="auto">
          <a:xfrm>
            <a:off x="2655888" y="4451350"/>
            <a:ext cx="230187" cy="1588"/>
          </a:xfrm>
          <a:prstGeom prst="bentConnector3">
            <a:avLst>
              <a:gd name="adj1" fmla="val 50000"/>
            </a:avLst>
          </a:prstGeom>
          <a:noFill/>
          <a:ln w="6350">
            <a:solidFill>
              <a:srgbClr val="FF0000"/>
            </a:solidFill>
            <a:miter lim="800000"/>
            <a:headEnd/>
            <a:tailEnd type="triangle" w="med" len="med"/>
          </a:ln>
        </p:spPr>
      </p:cxnSp>
      <p:cxnSp>
        <p:nvCxnSpPr>
          <p:cNvPr id="196699" name="AutoShape 46"/>
          <p:cNvCxnSpPr>
            <a:cxnSpLocks noChangeShapeType="1"/>
            <a:stCxn id="196697" idx="3"/>
            <a:endCxn id="90" idx="2"/>
          </p:cNvCxnSpPr>
          <p:nvPr/>
        </p:nvCxnSpPr>
        <p:spPr bwMode="auto">
          <a:xfrm flipV="1">
            <a:off x="3067050" y="4408488"/>
            <a:ext cx="144463" cy="44450"/>
          </a:xfrm>
          <a:prstGeom prst="straightConnector1">
            <a:avLst/>
          </a:prstGeom>
          <a:noFill/>
          <a:ln w="6350">
            <a:solidFill>
              <a:schemeClr val="tx1"/>
            </a:solidFill>
            <a:round/>
            <a:headEnd/>
            <a:tailEn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3" name="Rectangle 3"/>
          <p:cNvPicPr>
            <a:picLocks noChangeArrowheads="1"/>
          </p:cNvPicPr>
          <p:nvPr/>
        </p:nvPicPr>
        <p:blipFill>
          <a:blip r:embed="rId3"/>
          <a:srcRect b="9433"/>
          <a:stretch>
            <a:fillRect/>
          </a:stretch>
        </p:blipFill>
        <p:spPr bwMode="auto">
          <a:xfrm>
            <a:off x="-6350" y="3425825"/>
            <a:ext cx="9156700" cy="2633663"/>
          </a:xfrm>
          <a:prstGeom prst="rect">
            <a:avLst/>
          </a:prstGeom>
          <a:noFill/>
          <a:ln w="9525">
            <a:noFill/>
            <a:miter lim="800000"/>
            <a:headEnd/>
            <a:tailEnd/>
          </a:ln>
        </p:spPr>
      </p:pic>
      <p:sp>
        <p:nvSpPr>
          <p:cNvPr id="506882" name="Rectangle 2"/>
          <p:cNvSpPr>
            <a:spLocks noChangeArrowheads="1"/>
          </p:cNvSpPr>
          <p:nvPr/>
        </p:nvSpPr>
        <p:spPr bwMode="auto">
          <a:xfrm>
            <a:off x="0" y="1143000"/>
            <a:ext cx="9144000" cy="2209800"/>
          </a:xfrm>
          <a:prstGeom prst="rect">
            <a:avLst/>
          </a:prstGeom>
          <a:gradFill flip="none" rotWithShape="1">
            <a:gsLst>
              <a:gs pos="100000">
                <a:schemeClr val="bg1">
                  <a:alpha val="60000"/>
                </a:schemeClr>
              </a:gs>
              <a:gs pos="50000">
                <a:srgbClr val="3399FF">
                  <a:tint val="44500"/>
                  <a:satMod val="160000"/>
                </a:srgbClr>
              </a:gs>
              <a:gs pos="100000">
                <a:srgbClr val="3399FF">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CATIA V6 &amp; ENOVIA VPM Central</a:t>
            </a:r>
          </a:p>
        </p:txBody>
      </p:sp>
      <p:sp>
        <p:nvSpPr>
          <p:cNvPr id="506950" name="AutoShape 70"/>
          <p:cNvSpPr>
            <a:spLocks noChangeArrowheads="1"/>
          </p:cNvSpPr>
          <p:nvPr/>
        </p:nvSpPr>
        <p:spPr bwMode="auto">
          <a:xfrm>
            <a:off x="0" y="3132922"/>
            <a:ext cx="9144000" cy="371513"/>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53" name="AutoShape 27"/>
          <p:cNvSpPr>
            <a:spLocks noChangeArrowheads="1"/>
          </p:cNvSpPr>
          <p:nvPr/>
        </p:nvSpPr>
        <p:spPr bwMode="auto">
          <a:xfrm>
            <a:off x="3810000" y="3657600"/>
            <a:ext cx="1828800" cy="8191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eaLnBrk="0" hangingPunct="0">
              <a:buFont typeface="Arial" pitchFamily="34" charset="0"/>
              <a:buChar char="•"/>
              <a:defRPr/>
            </a:pPr>
            <a:r>
              <a:rPr lang="en-US" sz="1050" b="1" dirty="0">
                <a:solidFill>
                  <a:srgbClr val="120C80"/>
                </a:solidFill>
              </a:rPr>
              <a:t> Modify V5 data with V6 geometry in context</a:t>
            </a:r>
          </a:p>
          <a:p>
            <a:pPr eaLnBrk="0" hangingPunct="0">
              <a:buFont typeface="Arial" pitchFamily="34" charset="0"/>
              <a:buChar char="•"/>
              <a:defRPr/>
            </a:pPr>
            <a:r>
              <a:rPr lang="en-US" sz="1050" b="1" dirty="0">
                <a:solidFill>
                  <a:srgbClr val="120C80"/>
                </a:solidFill>
              </a:rPr>
              <a:t> V6 geometry cannot be modified</a:t>
            </a:r>
          </a:p>
        </p:txBody>
      </p:sp>
      <p:cxnSp>
        <p:nvCxnSpPr>
          <p:cNvPr id="112" name="AutoShape 112"/>
          <p:cNvCxnSpPr>
            <a:cxnSpLocks noChangeShapeType="1"/>
          </p:cNvCxnSpPr>
          <p:nvPr/>
        </p:nvCxnSpPr>
        <p:spPr bwMode="auto">
          <a:xfrm>
            <a:off x="2895600" y="3317875"/>
            <a:ext cx="1600200" cy="1588"/>
          </a:xfrm>
          <a:prstGeom prst="straightConnector1">
            <a:avLst/>
          </a:prstGeom>
          <a:noFill/>
          <a:ln w="28575">
            <a:solidFill>
              <a:schemeClr val="tx1"/>
            </a:solidFill>
            <a:round/>
            <a:headEnd/>
            <a:tailEnd type="triangle" w="med" len="med"/>
          </a:ln>
        </p:spPr>
      </p:cxnSp>
      <p:sp>
        <p:nvSpPr>
          <p:cNvPr id="115" name="Oval 39"/>
          <p:cNvSpPr>
            <a:spLocks noChangeArrowheads="1"/>
          </p:cNvSpPr>
          <p:nvPr/>
        </p:nvSpPr>
        <p:spPr bwMode="auto">
          <a:xfrm>
            <a:off x="4495800" y="312896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3</a:t>
            </a:r>
          </a:p>
        </p:txBody>
      </p:sp>
      <p:sp>
        <p:nvSpPr>
          <p:cNvPr id="77835" name="Rectangle 65"/>
          <p:cNvSpPr>
            <a:spLocks noGrp="1" noChangeArrowheads="1"/>
          </p:cNvSpPr>
          <p:nvPr>
            <p:ph type="title" idx="4294967295"/>
          </p:nvPr>
        </p:nvSpPr>
        <p:spPr>
          <a:xfrm>
            <a:off x="768350" y="150813"/>
            <a:ext cx="8375650" cy="450850"/>
          </a:xfrm>
        </p:spPr>
        <p:txBody>
          <a:bodyPr/>
          <a:lstStyle/>
          <a:p>
            <a:pPr eaLnBrk="1" hangingPunct="1"/>
            <a:r>
              <a:rPr lang="en-US" smtClean="0"/>
              <a:t>D- Collaborative Design</a:t>
            </a:r>
          </a:p>
        </p:txBody>
      </p:sp>
      <p:sp>
        <p:nvSpPr>
          <p:cNvPr id="77836" name="Rectangle 87"/>
          <p:cNvSpPr>
            <a:spLocks noChangeArrowheads="1"/>
          </p:cNvSpPr>
          <p:nvPr/>
        </p:nvSpPr>
        <p:spPr bwMode="auto">
          <a:xfrm>
            <a:off x="457200" y="1295400"/>
            <a:ext cx="6746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1</a:t>
            </a:r>
          </a:p>
        </p:txBody>
      </p:sp>
      <p:sp>
        <p:nvSpPr>
          <p:cNvPr id="65" name="Oval 12"/>
          <p:cNvSpPr>
            <a:spLocks noChangeArrowheads="1"/>
          </p:cNvSpPr>
          <p:nvPr/>
        </p:nvSpPr>
        <p:spPr bwMode="auto">
          <a:xfrm>
            <a:off x="800100" y="312896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pic>
        <p:nvPicPr>
          <p:cNvPr id="77838" name="Picture 33" descr="Picture9.png"/>
          <p:cNvPicPr>
            <a:picLocks noChangeAspect="1"/>
          </p:cNvPicPr>
          <p:nvPr/>
        </p:nvPicPr>
        <p:blipFill>
          <a:blip r:embed="rId4"/>
          <a:srcRect/>
          <a:stretch>
            <a:fillRect/>
          </a:stretch>
        </p:blipFill>
        <p:spPr bwMode="auto">
          <a:xfrm>
            <a:off x="-152400" y="1143000"/>
            <a:ext cx="781050" cy="781050"/>
          </a:xfrm>
          <a:prstGeom prst="rect">
            <a:avLst/>
          </a:prstGeom>
          <a:noFill/>
          <a:ln w="9525">
            <a:noFill/>
            <a:miter lim="800000"/>
            <a:headEnd/>
            <a:tailEnd/>
          </a:ln>
        </p:spPr>
      </p:pic>
      <p:sp>
        <p:nvSpPr>
          <p:cNvPr id="77839" name="Rectangle 49"/>
          <p:cNvSpPr>
            <a:spLocks noChangeArrowheads="1"/>
          </p:cNvSpPr>
          <p:nvPr/>
        </p:nvSpPr>
        <p:spPr bwMode="auto">
          <a:xfrm>
            <a:off x="735013" y="646113"/>
            <a:ext cx="8408987" cy="396875"/>
          </a:xfrm>
          <a:prstGeom prst="rect">
            <a:avLst/>
          </a:prstGeom>
          <a:noFill/>
          <a:ln w="9525">
            <a:noFill/>
            <a:miter lim="800000"/>
            <a:headEnd/>
            <a:tailEnd/>
          </a:ln>
        </p:spPr>
        <p:txBody>
          <a:bodyPr>
            <a:spAutoFit/>
          </a:bodyPr>
          <a:lstStyle/>
          <a:p>
            <a:r>
              <a:rPr lang="it-IT" sz="2000" b="1">
                <a:solidFill>
                  <a:srgbClr val="FF0000"/>
                </a:solidFill>
              </a:rPr>
              <a:t>Collaborative Design:</a:t>
            </a:r>
            <a:r>
              <a:rPr lang="en-US" sz="2000" b="1">
                <a:solidFill>
                  <a:srgbClr val="FF0000"/>
                </a:solidFill>
              </a:rPr>
              <a:t> V6 Design as ‘Master‘</a:t>
            </a:r>
            <a:endParaRPr lang="it-IT" sz="2000" b="1">
              <a:solidFill>
                <a:srgbClr val="FF0000"/>
              </a:solidFill>
            </a:endParaRPr>
          </a:p>
        </p:txBody>
      </p:sp>
      <p:sp>
        <p:nvSpPr>
          <p:cNvPr id="54" name="AutoShape 51"/>
          <p:cNvSpPr>
            <a:spLocks noChangeArrowheads="1"/>
          </p:cNvSpPr>
          <p:nvPr/>
        </p:nvSpPr>
        <p:spPr bwMode="auto">
          <a:xfrm>
            <a:off x="1752600" y="3681413"/>
            <a:ext cx="1828800" cy="60960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r>
              <a:rPr lang="en-GB" sz="1000" b="1">
                <a:solidFill>
                  <a:srgbClr val="120C80"/>
                </a:solidFill>
              </a:rPr>
              <a:t>Build complete assembly with V5 and V6 data through ENOVIA</a:t>
            </a:r>
          </a:p>
        </p:txBody>
      </p:sp>
      <p:sp>
        <p:nvSpPr>
          <p:cNvPr id="67" name="Oval 52"/>
          <p:cNvSpPr>
            <a:spLocks noChangeArrowheads="1"/>
          </p:cNvSpPr>
          <p:nvPr/>
        </p:nvSpPr>
        <p:spPr bwMode="auto">
          <a:xfrm>
            <a:off x="2514600" y="3128963"/>
            <a:ext cx="381000" cy="381000"/>
          </a:xfrm>
          <a:prstGeom prst="ellipse">
            <a:avLst/>
          </a:prstGeom>
          <a:solidFill>
            <a:schemeClr val="accent3"/>
          </a:solidFill>
          <a:ln w="9525" algn="ctr">
            <a:solidFill>
              <a:srgbClr val="120C80"/>
            </a:solidFill>
            <a:round/>
            <a:headEnd/>
            <a:tailEnd/>
          </a:ln>
          <a:effectLst/>
        </p:spPr>
        <p:txBody>
          <a:bodyPr lIns="0" tIns="0" rIns="0" bIns="0" anchor="ctr" anchorCtr="1"/>
          <a:lstStyle/>
          <a:p>
            <a:pPr algn="ctr" eaLnBrk="0" hangingPunct="0">
              <a:spcBef>
                <a:spcPct val="50000"/>
              </a:spcBef>
              <a:defRPr/>
            </a:pPr>
            <a:r>
              <a:rPr lang="en-GB" b="1" dirty="0">
                <a:solidFill>
                  <a:srgbClr val="120C80"/>
                </a:solidFill>
                <a:cs typeface="+mn-cs"/>
              </a:rPr>
              <a:t>2</a:t>
            </a:r>
          </a:p>
        </p:txBody>
      </p:sp>
      <p:grpSp>
        <p:nvGrpSpPr>
          <p:cNvPr id="3" name="Group 53"/>
          <p:cNvGrpSpPr>
            <a:grpSpLocks/>
          </p:cNvGrpSpPr>
          <p:nvPr/>
        </p:nvGrpSpPr>
        <p:grpSpPr bwMode="auto">
          <a:xfrm>
            <a:off x="2362200" y="4572000"/>
            <a:ext cx="1447800" cy="1143000"/>
            <a:chOff x="3524" y="3423"/>
            <a:chExt cx="671" cy="537"/>
          </a:xfrm>
        </p:grpSpPr>
        <p:pic>
          <p:nvPicPr>
            <p:cNvPr id="43" name="Picture 54" descr="PSA3"/>
            <p:cNvPicPr>
              <a:picLocks noChangeAspect="1" noChangeArrowheads="1"/>
            </p:cNvPicPr>
            <p:nvPr/>
          </p:nvPicPr>
          <p:blipFill>
            <a:blip r:embed="rId5" cstate="print"/>
            <a:srcRect/>
            <a:stretch>
              <a:fillRect/>
            </a:stretch>
          </p:blipFill>
          <p:spPr bwMode="auto">
            <a:xfrm>
              <a:off x="3524" y="3423"/>
              <a:ext cx="671" cy="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7859" name="Picture 55" descr="PSA2"/>
            <p:cNvPicPr>
              <a:picLocks noChangeAspect="1" noChangeArrowheads="1"/>
            </p:cNvPicPr>
            <p:nvPr/>
          </p:nvPicPr>
          <p:blipFill>
            <a:blip r:embed="rId6">
              <a:clrChange>
                <a:clrFrom>
                  <a:srgbClr val="00264D"/>
                </a:clrFrom>
                <a:clrTo>
                  <a:srgbClr val="00264D">
                    <a:alpha val="0"/>
                  </a:srgbClr>
                </a:clrTo>
              </a:clrChange>
            </a:blip>
            <a:srcRect l="13586" t="23584" r="11627" b="24196"/>
            <a:stretch>
              <a:fillRect/>
            </a:stretch>
          </p:blipFill>
          <p:spPr bwMode="auto">
            <a:xfrm>
              <a:off x="3543" y="3565"/>
              <a:ext cx="611" cy="341"/>
            </a:xfrm>
            <a:prstGeom prst="rect">
              <a:avLst/>
            </a:prstGeom>
            <a:noFill/>
            <a:ln w="9525">
              <a:noFill/>
              <a:miter lim="800000"/>
              <a:headEnd/>
              <a:tailEnd/>
            </a:ln>
          </p:spPr>
        </p:pic>
      </p:grpSp>
      <p:cxnSp>
        <p:nvCxnSpPr>
          <p:cNvPr id="71" name="AutoShape 112"/>
          <p:cNvCxnSpPr>
            <a:cxnSpLocks noChangeShapeType="1"/>
            <a:stCxn id="65" idx="6"/>
          </p:cNvCxnSpPr>
          <p:nvPr/>
        </p:nvCxnSpPr>
        <p:spPr bwMode="auto">
          <a:xfrm>
            <a:off x="1181100" y="3319463"/>
            <a:ext cx="1333500" cy="0"/>
          </a:xfrm>
          <a:prstGeom prst="straightConnector1">
            <a:avLst/>
          </a:prstGeom>
          <a:noFill/>
          <a:ln w="28575">
            <a:solidFill>
              <a:schemeClr val="tx1"/>
            </a:solidFill>
            <a:round/>
            <a:headEnd/>
            <a:tailEnd type="triangle" w="med" len="med"/>
          </a:ln>
        </p:spPr>
      </p:cxnSp>
      <p:sp>
        <p:nvSpPr>
          <p:cNvPr id="96" name="Oval 13"/>
          <p:cNvSpPr>
            <a:spLocks noChangeArrowheads="1"/>
          </p:cNvSpPr>
          <p:nvPr/>
        </p:nvSpPr>
        <p:spPr bwMode="auto">
          <a:xfrm>
            <a:off x="7866063" y="312896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5</a:t>
            </a:r>
          </a:p>
        </p:txBody>
      </p:sp>
      <p:cxnSp>
        <p:nvCxnSpPr>
          <p:cNvPr id="99" name="AutoShape 112"/>
          <p:cNvCxnSpPr>
            <a:cxnSpLocks noChangeShapeType="1"/>
            <a:stCxn id="66" idx="6"/>
            <a:endCxn id="96" idx="2"/>
          </p:cNvCxnSpPr>
          <p:nvPr/>
        </p:nvCxnSpPr>
        <p:spPr bwMode="auto">
          <a:xfrm>
            <a:off x="6553200" y="3319463"/>
            <a:ext cx="1312863" cy="1587"/>
          </a:xfrm>
          <a:prstGeom prst="straightConnector1">
            <a:avLst/>
          </a:prstGeom>
          <a:noFill/>
          <a:ln w="28575">
            <a:solidFill>
              <a:schemeClr val="tx1"/>
            </a:solidFill>
            <a:round/>
            <a:headEnd/>
            <a:tailEnd type="triangle" w="med" len="med"/>
          </a:ln>
        </p:spPr>
      </p:cxnSp>
      <p:sp>
        <p:nvSpPr>
          <p:cNvPr id="66" name="Oval 13"/>
          <p:cNvSpPr>
            <a:spLocks noChangeArrowheads="1"/>
          </p:cNvSpPr>
          <p:nvPr/>
        </p:nvSpPr>
        <p:spPr bwMode="auto">
          <a:xfrm>
            <a:off x="6172200" y="3128963"/>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4</a:t>
            </a:r>
          </a:p>
        </p:txBody>
      </p:sp>
      <p:sp>
        <p:nvSpPr>
          <p:cNvPr id="45" name="AutoShape 41"/>
          <p:cNvSpPr>
            <a:spLocks noChangeArrowheads="1"/>
          </p:cNvSpPr>
          <p:nvPr/>
        </p:nvSpPr>
        <p:spPr bwMode="auto">
          <a:xfrm>
            <a:off x="7123113" y="3657600"/>
            <a:ext cx="1868487" cy="998538"/>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Contextual V4/V5 designs, or linked drawings, are updated according to V6 changes (on-demand / automatic)</a:t>
            </a:r>
          </a:p>
        </p:txBody>
      </p:sp>
      <p:pic>
        <p:nvPicPr>
          <p:cNvPr id="47" name="Picture 71"/>
          <p:cNvPicPr>
            <a:picLocks noChangeAspect="1" noChangeArrowheads="1"/>
          </p:cNvPicPr>
          <p:nvPr/>
        </p:nvPicPr>
        <p:blipFill>
          <a:blip r:embed="rId7" cstate="print"/>
          <a:srcRect/>
          <a:stretch>
            <a:fillRect/>
          </a:stretch>
        </p:blipFill>
        <p:spPr bwMode="auto">
          <a:xfrm>
            <a:off x="7437426" y="4648200"/>
            <a:ext cx="1239561"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9" name="AutoShape 112"/>
          <p:cNvCxnSpPr>
            <a:cxnSpLocks noChangeShapeType="1"/>
            <a:endCxn id="66" idx="2"/>
          </p:cNvCxnSpPr>
          <p:nvPr/>
        </p:nvCxnSpPr>
        <p:spPr bwMode="auto">
          <a:xfrm>
            <a:off x="4876800" y="3317875"/>
            <a:ext cx="1295400" cy="1588"/>
          </a:xfrm>
          <a:prstGeom prst="straightConnector1">
            <a:avLst/>
          </a:prstGeom>
          <a:noFill/>
          <a:ln w="28575">
            <a:solidFill>
              <a:schemeClr val="tx1"/>
            </a:solidFill>
            <a:round/>
            <a:headEnd/>
            <a:tailEnd type="triangle" w="med" len="med"/>
          </a:ln>
        </p:spPr>
      </p:cxnSp>
      <p:pic>
        <p:nvPicPr>
          <p:cNvPr id="60" name="Picture 44" descr="PSA2"/>
          <p:cNvPicPr>
            <a:picLocks noChangeAspect="1" noChangeArrowheads="1"/>
          </p:cNvPicPr>
          <p:nvPr/>
        </p:nvPicPr>
        <p:blipFill>
          <a:blip r:embed="rId8" cstate="print"/>
          <a:srcRect/>
          <a:stretch>
            <a:fillRect/>
          </a:stretch>
        </p:blipFill>
        <p:spPr bwMode="auto">
          <a:xfrm>
            <a:off x="483180" y="1524000"/>
            <a:ext cx="1014840" cy="81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44" descr="PSA2"/>
          <p:cNvPicPr>
            <a:picLocks noChangeAspect="1" noChangeArrowheads="1"/>
          </p:cNvPicPr>
          <p:nvPr/>
        </p:nvPicPr>
        <p:blipFill>
          <a:blip r:embed="rId8" cstate="print"/>
          <a:srcRect/>
          <a:stretch>
            <a:fillRect/>
          </a:stretch>
        </p:blipFill>
        <p:spPr bwMode="auto">
          <a:xfrm>
            <a:off x="7010400" y="1524000"/>
            <a:ext cx="1395840" cy="1115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Right Arrow 38"/>
          <p:cNvSpPr/>
          <p:nvPr/>
        </p:nvSpPr>
        <p:spPr>
          <a:xfrm>
            <a:off x="1981200" y="2286000"/>
            <a:ext cx="3657600" cy="762000"/>
          </a:xfrm>
          <a:prstGeom prst="rightArrow">
            <a:avLst/>
          </a:prstGeom>
          <a:solidFill>
            <a:schemeClr val="accent3"/>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1" dirty="0"/>
          </a:p>
        </p:txBody>
      </p:sp>
      <p:sp>
        <p:nvSpPr>
          <p:cNvPr id="40" name="TextBox 39"/>
          <p:cNvSpPr txBox="1">
            <a:spLocks noChangeArrowheads="1"/>
          </p:cNvSpPr>
          <p:nvPr/>
        </p:nvSpPr>
        <p:spPr bwMode="auto">
          <a:xfrm>
            <a:off x="2209800" y="2511425"/>
            <a:ext cx="2728913" cy="307975"/>
          </a:xfrm>
          <a:prstGeom prst="rect">
            <a:avLst/>
          </a:prstGeom>
          <a:noFill/>
          <a:ln w="9525">
            <a:noFill/>
            <a:miter lim="800000"/>
            <a:headEnd/>
            <a:tailEnd/>
          </a:ln>
        </p:spPr>
        <p:txBody>
          <a:bodyPr wrap="none">
            <a:spAutoFit/>
          </a:bodyPr>
          <a:lstStyle/>
          <a:p>
            <a:r>
              <a:rPr lang="en-US" sz="1400" b="1">
                <a:solidFill>
                  <a:srgbClr val="FF0000"/>
                </a:solidFill>
              </a:rPr>
              <a:t>Design continues in CATIA V6</a:t>
            </a:r>
          </a:p>
        </p:txBody>
      </p:sp>
      <p:sp>
        <p:nvSpPr>
          <p:cNvPr id="77854" name="Rectangle 101"/>
          <p:cNvSpPr>
            <a:spLocks noChangeArrowheads="1"/>
          </p:cNvSpPr>
          <p:nvPr/>
        </p:nvSpPr>
        <p:spPr bwMode="auto">
          <a:xfrm>
            <a:off x="533400" y="5791200"/>
            <a:ext cx="585788" cy="130175"/>
          </a:xfrm>
          <a:prstGeom prst="rect">
            <a:avLst/>
          </a:prstGeom>
          <a:noFill/>
          <a:ln w="9525">
            <a:noFill/>
            <a:miter lim="800000"/>
            <a:headEnd/>
            <a:tailEnd/>
          </a:ln>
        </p:spPr>
        <p:txBody>
          <a:bodyPr lIns="0" tIns="0" rIns="0" bIns="0">
            <a:spAutoFit/>
          </a:bodyPr>
          <a:lstStyle/>
          <a:p>
            <a:pPr algn="ctr">
              <a:lnSpc>
                <a:spcPct val="95000"/>
              </a:lnSpc>
            </a:pPr>
            <a:r>
              <a:rPr lang="en-US" sz="900" b="1"/>
              <a:t>Designer 2 </a:t>
            </a:r>
          </a:p>
        </p:txBody>
      </p:sp>
      <p:pic>
        <p:nvPicPr>
          <p:cNvPr id="77855" name="Picture 32" descr="Picture8.png"/>
          <p:cNvPicPr>
            <a:picLocks noChangeAspect="1"/>
          </p:cNvPicPr>
          <p:nvPr/>
        </p:nvPicPr>
        <p:blipFill>
          <a:blip r:embed="rId9"/>
          <a:srcRect/>
          <a:stretch>
            <a:fillRect/>
          </a:stretch>
        </p:blipFill>
        <p:spPr bwMode="auto">
          <a:xfrm>
            <a:off x="-171450" y="5562600"/>
            <a:ext cx="781050" cy="781050"/>
          </a:xfrm>
          <a:prstGeom prst="rect">
            <a:avLst/>
          </a:prstGeom>
          <a:noFill/>
          <a:ln w="9525">
            <a:noFill/>
            <a:miter lim="800000"/>
            <a:headEnd/>
            <a:tailEnd/>
          </a:ln>
        </p:spPr>
      </p:pic>
      <p:sp>
        <p:nvSpPr>
          <p:cNvPr id="51" name="AutoShape 9"/>
          <p:cNvSpPr>
            <a:spLocks noChangeArrowheads="1"/>
          </p:cNvSpPr>
          <p:nvPr/>
        </p:nvSpPr>
        <p:spPr bwMode="auto">
          <a:xfrm>
            <a:off x="152400" y="2509838"/>
            <a:ext cx="1752600" cy="461962"/>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US" sz="1050" b="1" dirty="0">
                <a:solidFill>
                  <a:srgbClr val="120C80"/>
                </a:solidFill>
              </a:rPr>
              <a:t>Design in CATIA V6 on ENOVIA VPM Central</a:t>
            </a:r>
          </a:p>
        </p:txBody>
      </p:sp>
      <p:sp>
        <p:nvSpPr>
          <p:cNvPr id="52" name="AutoShape 51"/>
          <p:cNvSpPr>
            <a:spLocks noChangeArrowheads="1"/>
          </p:cNvSpPr>
          <p:nvPr/>
        </p:nvSpPr>
        <p:spPr bwMode="auto">
          <a:xfrm>
            <a:off x="5586413" y="2398713"/>
            <a:ext cx="1524000" cy="6413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050" b="1" dirty="0">
                <a:solidFill>
                  <a:srgbClr val="120C80"/>
                </a:solidFill>
              </a:rPr>
              <a:t>Design modifications  stored in ENOVIA VPM Central</a:t>
            </a:r>
            <a:endParaRPr lang="en-US" sz="1050" b="1" dirty="0">
              <a:solidFill>
                <a:srgbClr val="120C8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15" grpId="0" animBg="1"/>
      <p:bldP spid="65" grpId="0" animBg="1"/>
      <p:bldP spid="54" grpId="0" animBg="1"/>
      <p:bldP spid="67" grpId="0" animBg="1"/>
      <p:bldP spid="96" grpId="0" animBg="1"/>
      <p:bldP spid="66" grpId="0" animBg="1"/>
      <p:bldP spid="45" grpId="0" animBg="1"/>
      <p:bldP spid="39" grpId="0" animBg="1"/>
      <p:bldP spid="40" grpId="0"/>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idx="4294967295"/>
          </p:nvPr>
        </p:nvSpPr>
        <p:spPr>
          <a:xfrm>
            <a:off x="750888" y="123825"/>
            <a:ext cx="8131175" cy="495300"/>
          </a:xfrm>
        </p:spPr>
        <p:txBody>
          <a:bodyPr/>
          <a:lstStyle/>
          <a:p>
            <a:r>
              <a:rPr lang="en-US" smtClean="0"/>
              <a:t>D- Collaborative Design</a:t>
            </a:r>
            <a:r>
              <a:rPr lang="en-US" sz="2000" smtClean="0"/>
              <a:t> </a:t>
            </a:r>
            <a:r>
              <a:rPr lang="en-US" smtClean="0"/>
              <a:t>Roadmap</a:t>
            </a:r>
          </a:p>
        </p:txBody>
      </p:sp>
      <p:sp>
        <p:nvSpPr>
          <p:cNvPr id="199683" name="Line 3"/>
          <p:cNvSpPr>
            <a:spLocks noChangeShapeType="1"/>
          </p:cNvSpPr>
          <p:nvPr/>
        </p:nvSpPr>
        <p:spPr bwMode="auto">
          <a:xfrm>
            <a:off x="26988" y="2644775"/>
            <a:ext cx="2892425" cy="0"/>
          </a:xfrm>
          <a:prstGeom prst="line">
            <a:avLst/>
          </a:prstGeom>
          <a:noFill/>
          <a:ln w="38100">
            <a:solidFill>
              <a:schemeClr val="accent2"/>
            </a:solidFill>
            <a:round/>
            <a:headEnd/>
            <a:tailEnd/>
          </a:ln>
        </p:spPr>
        <p:txBody>
          <a:bodyPr/>
          <a:lstStyle/>
          <a:p>
            <a:endParaRPr lang="fr-FR"/>
          </a:p>
        </p:txBody>
      </p:sp>
      <p:sp>
        <p:nvSpPr>
          <p:cNvPr id="199684" name="Line 4"/>
          <p:cNvSpPr>
            <a:spLocks noChangeShapeType="1"/>
          </p:cNvSpPr>
          <p:nvPr/>
        </p:nvSpPr>
        <p:spPr bwMode="auto">
          <a:xfrm>
            <a:off x="3176588" y="2263775"/>
            <a:ext cx="2890837" cy="0"/>
          </a:xfrm>
          <a:prstGeom prst="line">
            <a:avLst/>
          </a:prstGeom>
          <a:noFill/>
          <a:ln w="38100">
            <a:solidFill>
              <a:schemeClr val="accent2"/>
            </a:solidFill>
            <a:round/>
            <a:headEnd/>
            <a:tailEnd/>
          </a:ln>
        </p:spPr>
        <p:txBody>
          <a:bodyPr/>
          <a:lstStyle/>
          <a:p>
            <a:endParaRPr lang="fr-FR"/>
          </a:p>
        </p:txBody>
      </p:sp>
      <p:sp>
        <p:nvSpPr>
          <p:cNvPr id="199685" name="Line 5"/>
          <p:cNvSpPr>
            <a:spLocks noChangeShapeType="1"/>
          </p:cNvSpPr>
          <p:nvPr/>
        </p:nvSpPr>
        <p:spPr bwMode="auto">
          <a:xfrm>
            <a:off x="6291263" y="1870075"/>
            <a:ext cx="2892425" cy="0"/>
          </a:xfrm>
          <a:prstGeom prst="line">
            <a:avLst/>
          </a:prstGeom>
          <a:noFill/>
          <a:ln w="38100">
            <a:solidFill>
              <a:schemeClr val="accent2"/>
            </a:solidFill>
            <a:round/>
            <a:headEnd/>
            <a:tailEnd/>
          </a:ln>
        </p:spPr>
        <p:txBody>
          <a:bodyPr/>
          <a:lstStyle/>
          <a:p>
            <a:endParaRPr lang="fr-FR"/>
          </a:p>
        </p:txBody>
      </p:sp>
      <p:sp>
        <p:nvSpPr>
          <p:cNvPr id="199686" name="Line 6"/>
          <p:cNvSpPr>
            <a:spLocks noChangeShapeType="1"/>
          </p:cNvSpPr>
          <p:nvPr/>
        </p:nvSpPr>
        <p:spPr bwMode="auto">
          <a:xfrm flipV="1">
            <a:off x="2917825" y="2260600"/>
            <a:ext cx="285750" cy="368300"/>
          </a:xfrm>
          <a:prstGeom prst="line">
            <a:avLst/>
          </a:prstGeom>
          <a:noFill/>
          <a:ln w="38100">
            <a:solidFill>
              <a:schemeClr val="accent2"/>
            </a:solidFill>
            <a:round/>
            <a:headEnd/>
            <a:tailEnd/>
          </a:ln>
        </p:spPr>
        <p:txBody>
          <a:bodyPr/>
          <a:lstStyle/>
          <a:p>
            <a:endParaRPr lang="fr-FR"/>
          </a:p>
        </p:txBody>
      </p:sp>
      <p:sp>
        <p:nvSpPr>
          <p:cNvPr id="199687" name="Line 7"/>
          <p:cNvSpPr>
            <a:spLocks noChangeShapeType="1"/>
          </p:cNvSpPr>
          <p:nvPr/>
        </p:nvSpPr>
        <p:spPr bwMode="auto">
          <a:xfrm flipV="1">
            <a:off x="6043613" y="1876425"/>
            <a:ext cx="261937" cy="401638"/>
          </a:xfrm>
          <a:prstGeom prst="line">
            <a:avLst/>
          </a:prstGeom>
          <a:noFill/>
          <a:ln w="38100">
            <a:solidFill>
              <a:schemeClr val="accent2"/>
            </a:solidFill>
            <a:round/>
            <a:headEnd/>
            <a:tailEnd/>
          </a:ln>
        </p:spPr>
        <p:txBody>
          <a:bodyPr/>
          <a:lstStyle/>
          <a:p>
            <a:endParaRPr lang="fr-FR"/>
          </a:p>
        </p:txBody>
      </p:sp>
      <p:sp>
        <p:nvSpPr>
          <p:cNvPr id="199688" name="Text Box 8"/>
          <p:cNvSpPr txBox="1">
            <a:spLocks noChangeArrowheads="1"/>
          </p:cNvSpPr>
          <p:nvPr/>
        </p:nvSpPr>
        <p:spPr bwMode="auto">
          <a:xfrm>
            <a:off x="258763" y="1970088"/>
            <a:ext cx="1798637" cy="517525"/>
          </a:xfrm>
          <a:prstGeom prst="rect">
            <a:avLst/>
          </a:prstGeom>
          <a:noFill/>
          <a:ln w="9525">
            <a:noFill/>
            <a:miter lim="800000"/>
            <a:headEnd/>
            <a:tailEnd/>
          </a:ln>
        </p:spPr>
        <p:txBody>
          <a:bodyPr wrap="none">
            <a:spAutoFit/>
          </a:bodyPr>
          <a:lstStyle/>
          <a:p>
            <a:r>
              <a:rPr lang="en-US" sz="1400" b="1">
                <a:solidFill>
                  <a:srgbClr val="120C80"/>
                </a:solidFill>
              </a:rPr>
              <a:t>V6R2009x</a:t>
            </a:r>
          </a:p>
          <a:p>
            <a:r>
              <a:rPr lang="fr-FR" sz="1400" b="1">
                <a:solidFill>
                  <a:srgbClr val="120C80"/>
                </a:solidFill>
              </a:rPr>
              <a:t>Limited Availability</a:t>
            </a:r>
            <a:endParaRPr lang="en-US" sz="1400" b="1">
              <a:solidFill>
                <a:srgbClr val="120C80"/>
              </a:solidFill>
            </a:endParaRPr>
          </a:p>
        </p:txBody>
      </p:sp>
      <p:sp>
        <p:nvSpPr>
          <p:cNvPr id="199691" name="Text Box 8"/>
          <p:cNvSpPr txBox="1">
            <a:spLocks noChangeArrowheads="1"/>
          </p:cNvSpPr>
          <p:nvPr/>
        </p:nvSpPr>
        <p:spPr bwMode="auto">
          <a:xfrm>
            <a:off x="3505200" y="1371600"/>
            <a:ext cx="1828800" cy="730250"/>
          </a:xfrm>
          <a:prstGeom prst="rect">
            <a:avLst/>
          </a:prstGeom>
          <a:noFill/>
          <a:ln w="9525">
            <a:noFill/>
            <a:miter lim="800000"/>
            <a:headEnd/>
            <a:tailEnd/>
          </a:ln>
        </p:spPr>
        <p:txBody>
          <a:bodyPr wrap="none">
            <a:spAutoFit/>
          </a:bodyPr>
          <a:lstStyle/>
          <a:p>
            <a:r>
              <a:rPr lang="en-US" sz="1400" b="1">
                <a:solidFill>
                  <a:srgbClr val="120C80"/>
                </a:solidFill>
              </a:rPr>
              <a:t>V6R2010</a:t>
            </a:r>
          </a:p>
          <a:p>
            <a:r>
              <a:rPr lang="fr-FR" sz="1400" b="1">
                <a:solidFill>
                  <a:srgbClr val="120C80"/>
                </a:solidFill>
              </a:rPr>
              <a:t>General Availability</a:t>
            </a:r>
          </a:p>
          <a:p>
            <a:r>
              <a:rPr lang="fr-FR" sz="1400" b="1">
                <a:solidFill>
                  <a:srgbClr val="120C80"/>
                </a:solidFill>
              </a:rPr>
              <a:t>(To be confirmed)</a:t>
            </a:r>
            <a:endParaRPr lang="en-US" sz="1400" b="1">
              <a:solidFill>
                <a:srgbClr val="120C80"/>
              </a:solidFill>
            </a:endParaRPr>
          </a:p>
        </p:txBody>
      </p:sp>
      <p:sp>
        <p:nvSpPr>
          <p:cNvPr id="199692" name="Text Box 8"/>
          <p:cNvSpPr txBox="1">
            <a:spLocks noChangeArrowheads="1"/>
          </p:cNvSpPr>
          <p:nvPr/>
        </p:nvSpPr>
        <p:spPr bwMode="auto">
          <a:xfrm>
            <a:off x="6705600" y="1371600"/>
            <a:ext cx="1385888" cy="304800"/>
          </a:xfrm>
          <a:prstGeom prst="rect">
            <a:avLst/>
          </a:prstGeom>
          <a:noFill/>
          <a:ln w="9525">
            <a:noFill/>
            <a:miter lim="800000"/>
            <a:headEnd/>
            <a:tailEnd/>
          </a:ln>
        </p:spPr>
        <p:txBody>
          <a:bodyPr wrap="none">
            <a:spAutoFit/>
          </a:bodyPr>
          <a:lstStyle/>
          <a:p>
            <a:r>
              <a:rPr lang="en-US" sz="1400" b="1">
                <a:solidFill>
                  <a:srgbClr val="120C80"/>
                </a:solidFill>
              </a:rPr>
              <a:t>Next Releases</a:t>
            </a:r>
          </a:p>
        </p:txBody>
      </p:sp>
      <p:sp>
        <p:nvSpPr>
          <p:cNvPr id="10" name="Rectangle 9"/>
          <p:cNvSpPr txBox="1">
            <a:spLocks noChangeArrowheads="1"/>
          </p:cNvSpPr>
          <p:nvPr/>
        </p:nvSpPr>
        <p:spPr>
          <a:xfrm>
            <a:off x="6400800" y="1857375"/>
            <a:ext cx="2589213" cy="4543425"/>
          </a:xfrm>
          <a:prstGeom prst="rect">
            <a:avLst/>
          </a:prstGeom>
        </p:spPr>
        <p:txBody>
          <a:bodyPr>
            <a:normAutofit/>
          </a:bodyPr>
          <a:lstStyle/>
          <a:p>
            <a:pPr marL="180975" indent="-180975">
              <a:spcBef>
                <a:spcPct val="20000"/>
              </a:spcBef>
              <a:buSzPct val="70000"/>
            </a:pPr>
            <a:r>
              <a:rPr lang="fr-FR" sz="1400" b="1">
                <a:solidFill>
                  <a:srgbClr val="28288A"/>
                </a:solidFill>
                <a:latin typeface="Calibri" pitchFamily="34" charset="0"/>
              </a:rPr>
              <a:t>V5 to V6</a:t>
            </a:r>
            <a:endParaRPr lang="en-US" sz="1400" b="1">
              <a:solidFill>
                <a:srgbClr val="28288A"/>
              </a:solidFill>
              <a:latin typeface="Calibri" pitchFamily="34" charset="0"/>
            </a:endParaRPr>
          </a:p>
          <a:p>
            <a:pPr marL="180975" indent="-180975">
              <a:spcBef>
                <a:spcPct val="20000"/>
              </a:spcBef>
              <a:buSzPct val="70000"/>
              <a:buFontTx/>
              <a:buBlip>
                <a:blip r:embed="rId3"/>
              </a:buBlip>
            </a:pPr>
            <a:r>
              <a:rPr lang="en-US" sz="1200" b="1">
                <a:solidFill>
                  <a:srgbClr val="28288A"/>
                </a:solidFill>
                <a:latin typeface="Calibri" pitchFamily="34" charset="0"/>
              </a:rPr>
              <a:t>Product Structure</a:t>
            </a:r>
          </a:p>
          <a:p>
            <a:pPr marL="714375" lvl="1" indent="-257175">
              <a:buSzPct val="70000"/>
              <a:buFontTx/>
              <a:buBlip>
                <a:blip r:embed="rId4"/>
              </a:buBlip>
            </a:pPr>
            <a:r>
              <a:rPr lang="en-US" sz="1200">
                <a:solidFill>
                  <a:srgbClr val="28288A"/>
                </a:solidFill>
                <a:latin typeface="Calibri" pitchFamily="34" charset="0"/>
              </a:rPr>
              <a:t>Exposed Structure</a:t>
            </a:r>
          </a:p>
          <a:p>
            <a:pPr marL="714375" lvl="1" indent="-257175">
              <a:buSzPct val="70000"/>
              <a:buFontTx/>
              <a:buBlip>
                <a:blip r:embed="rId4"/>
              </a:buBlip>
            </a:pPr>
            <a:r>
              <a:rPr lang="en-US" sz="1200">
                <a:solidFill>
                  <a:srgbClr val="28288A"/>
                </a:solidFill>
                <a:latin typeface="Calibri" pitchFamily="34" charset="0"/>
              </a:rPr>
              <a:t>CATPart as CGR</a:t>
            </a:r>
          </a:p>
          <a:p>
            <a:pPr marL="714375" lvl="1" indent="-257175">
              <a:buSzPct val="70000"/>
              <a:buFontTx/>
              <a:buBlip>
                <a:blip r:embed="rId4"/>
              </a:buBlip>
            </a:pPr>
            <a:r>
              <a:rPr lang="fr-FR" sz="1200">
                <a:solidFill>
                  <a:srgbClr val="28288A"/>
                </a:solidFill>
                <a:latin typeface="Calibri" pitchFamily="34" charset="0"/>
              </a:rPr>
              <a:t>CATPart as Spec</a:t>
            </a:r>
          </a:p>
          <a:p>
            <a:pPr marL="714375" lvl="1" indent="-257175">
              <a:buSzPct val="70000"/>
              <a:buFontTx/>
              <a:buBlip>
                <a:blip r:embed="rId4"/>
              </a:buBlip>
            </a:pPr>
            <a:r>
              <a:rPr lang="fr-FR" sz="1200">
                <a:solidFill>
                  <a:srgbClr val="28288A"/>
                </a:solidFill>
                <a:latin typeface="Calibri" pitchFamily="34" charset="0"/>
              </a:rPr>
              <a:t>CATproduct</a:t>
            </a:r>
            <a:endParaRPr lang="en-US" sz="1200">
              <a:solidFill>
                <a:srgbClr val="28288A"/>
              </a:solidFill>
              <a:latin typeface="Calibri" pitchFamily="34" charset="0"/>
            </a:endParaRPr>
          </a:p>
          <a:p>
            <a:pPr marL="180975" indent="-180975">
              <a:buSzPct val="70000"/>
              <a:buFontTx/>
              <a:buBlip>
                <a:blip r:embed="rId4"/>
              </a:buBlip>
            </a:pPr>
            <a:r>
              <a:rPr lang="fr-FR" sz="1000" b="1">
                <a:solidFill>
                  <a:srgbClr val="28288A"/>
                </a:solidFill>
              </a:rPr>
              <a:t>Publication </a:t>
            </a:r>
          </a:p>
          <a:p>
            <a:pPr marL="714375" lvl="1" indent="-257175">
              <a:buSzPct val="70000"/>
              <a:buFontTx/>
              <a:buBlip>
                <a:blip r:embed="rId4"/>
              </a:buBlip>
            </a:pPr>
            <a:r>
              <a:rPr lang="fr-FR" sz="1000">
                <a:solidFill>
                  <a:srgbClr val="28288A"/>
                </a:solidFill>
              </a:rPr>
              <a:t>CATProduct </a:t>
            </a:r>
          </a:p>
          <a:p>
            <a:pPr marL="714375" lvl="1" indent="-257175">
              <a:buSzPct val="70000"/>
              <a:buFontTx/>
              <a:buBlip>
                <a:blip r:embed="rId4"/>
              </a:buBlip>
            </a:pPr>
            <a:r>
              <a:rPr lang="fr-FR" sz="1000">
                <a:solidFill>
                  <a:srgbClr val="28288A"/>
                </a:solidFill>
              </a:rPr>
              <a:t>CATPart</a:t>
            </a:r>
          </a:p>
          <a:p>
            <a:pPr marL="180975" indent="-180975">
              <a:buSzPct val="70000"/>
              <a:buFontTx/>
              <a:buBlip>
                <a:blip r:embed="rId4"/>
              </a:buBlip>
            </a:pPr>
            <a:r>
              <a:rPr lang="fr-FR" sz="1000" b="1">
                <a:solidFill>
                  <a:srgbClr val="28288A"/>
                </a:solidFill>
              </a:rPr>
              <a:t>Customized Attributes</a:t>
            </a:r>
          </a:p>
          <a:p>
            <a:pPr marL="180975" indent="-180975">
              <a:buSzPct val="70000"/>
              <a:buFontTx/>
              <a:buBlip>
                <a:blip r:embed="rId4"/>
              </a:buBlip>
            </a:pPr>
            <a:r>
              <a:rPr lang="fr-FR" sz="1000" b="1">
                <a:solidFill>
                  <a:srgbClr val="28288A"/>
                </a:solidFill>
              </a:rPr>
              <a:t>Incremental Update</a:t>
            </a:r>
          </a:p>
          <a:p>
            <a:pPr marL="180975" indent="-180975">
              <a:buSzPct val="70000"/>
              <a:buFontTx/>
              <a:buBlip>
                <a:blip r:embed="rId4"/>
              </a:buBlip>
            </a:pPr>
            <a:r>
              <a:rPr lang="fr-FR" sz="1000" b="1">
                <a:solidFill>
                  <a:srgbClr val="28288A"/>
                </a:solidFill>
              </a:rPr>
              <a:t>Versioning</a:t>
            </a:r>
          </a:p>
          <a:p>
            <a:pPr marL="180975" indent="-180975">
              <a:buSzPct val="70000"/>
              <a:buFontTx/>
              <a:buBlip>
                <a:blip r:embed="rId4"/>
              </a:buBlip>
            </a:pPr>
            <a:r>
              <a:rPr lang="fr-FR" sz="1000" b="1">
                <a:solidFill>
                  <a:srgbClr val="28288A"/>
                </a:solidFill>
              </a:rPr>
              <a:t>Maturity</a:t>
            </a:r>
          </a:p>
          <a:p>
            <a:pPr marL="180975" indent="-180975">
              <a:buSzPct val="70000"/>
              <a:buFontTx/>
              <a:buBlip>
                <a:blip r:embed="rId4"/>
              </a:buBlip>
            </a:pPr>
            <a:r>
              <a:rPr lang="fr-FR" sz="1000" b="1">
                <a:solidFill>
                  <a:srgbClr val="28288A"/>
                </a:solidFill>
              </a:rPr>
              <a:t>Ownership</a:t>
            </a:r>
          </a:p>
          <a:p>
            <a:pPr marL="180975" indent="-180975">
              <a:buSzPct val="70000"/>
              <a:buFontTx/>
              <a:buBlip>
                <a:blip r:embed="rId4"/>
              </a:buBlip>
            </a:pPr>
            <a:r>
              <a:rPr lang="fr-FR" sz="1000" b="1">
                <a:solidFill>
                  <a:srgbClr val="28288A"/>
                </a:solidFill>
              </a:rPr>
              <a:t>xCad (as CGR) for ST5 &amp; DC5</a:t>
            </a:r>
            <a:endParaRPr lang="en-US" sz="1000" b="1">
              <a:solidFill>
                <a:srgbClr val="28288A"/>
              </a:solidFill>
            </a:endParaRPr>
          </a:p>
          <a:p>
            <a:pPr marL="180975" indent="-180975">
              <a:buSzPct val="70000"/>
            </a:pPr>
            <a:endParaRPr lang="en-US" sz="1200" b="1">
              <a:solidFill>
                <a:srgbClr val="28288A"/>
              </a:solidFill>
            </a:endParaRPr>
          </a:p>
          <a:p>
            <a:pPr marL="180975" indent="-180975">
              <a:buSzPct val="70000"/>
            </a:pPr>
            <a:r>
              <a:rPr lang="fr-FR" sz="1200" b="1">
                <a:solidFill>
                  <a:srgbClr val="28288A"/>
                </a:solidFill>
              </a:rPr>
              <a:t>V6 to V5</a:t>
            </a:r>
          </a:p>
          <a:p>
            <a:pPr marL="180975" indent="-180975">
              <a:buSzPct val="70000"/>
              <a:buFontTx/>
              <a:buBlip>
                <a:blip r:embed="rId4"/>
              </a:buBlip>
            </a:pPr>
            <a:r>
              <a:rPr lang="en-US" sz="1000" b="1">
                <a:solidFill>
                  <a:srgbClr val="28288A"/>
                </a:solidFill>
              </a:rPr>
              <a:t>Product Structure</a:t>
            </a:r>
          </a:p>
          <a:p>
            <a:pPr marL="714375" lvl="1" indent="-257175">
              <a:buSzPct val="70000"/>
              <a:buFontTx/>
              <a:buBlip>
                <a:blip r:embed="rId4"/>
              </a:buBlip>
            </a:pPr>
            <a:r>
              <a:rPr lang="fr-FR" sz="1000">
                <a:solidFill>
                  <a:srgbClr val="28288A"/>
                </a:solidFill>
              </a:rPr>
              <a:t>Exposed PS</a:t>
            </a:r>
          </a:p>
          <a:p>
            <a:pPr marL="714375" lvl="1" indent="-257175">
              <a:buSzPct val="70000"/>
              <a:buFontTx/>
              <a:buBlip>
                <a:blip r:embed="rId4"/>
              </a:buBlip>
            </a:pPr>
            <a:r>
              <a:rPr lang="fr-FR" sz="1000">
                <a:solidFill>
                  <a:srgbClr val="28288A"/>
                </a:solidFill>
              </a:rPr>
              <a:t>V6 3Drep </a:t>
            </a:r>
          </a:p>
          <a:p>
            <a:pPr marL="180975" indent="-180975">
              <a:buSzPct val="70000"/>
              <a:buFontTx/>
              <a:buBlip>
                <a:blip r:embed="rId4"/>
              </a:buBlip>
            </a:pPr>
            <a:r>
              <a:rPr lang="fr-FR" sz="1000" b="1">
                <a:solidFill>
                  <a:srgbClr val="28288A"/>
                </a:solidFill>
              </a:rPr>
              <a:t>Publication </a:t>
            </a:r>
          </a:p>
          <a:p>
            <a:pPr marL="714375" lvl="1" indent="-257175">
              <a:buSzPct val="70000"/>
              <a:buFontTx/>
              <a:buBlip>
                <a:blip r:embed="rId4"/>
              </a:buBlip>
            </a:pPr>
            <a:r>
              <a:rPr lang="fr-FR" sz="1000">
                <a:solidFill>
                  <a:srgbClr val="28288A"/>
                </a:solidFill>
              </a:rPr>
              <a:t>Product level</a:t>
            </a:r>
            <a:endParaRPr lang="en-US" sz="1000">
              <a:solidFill>
                <a:srgbClr val="28288A"/>
              </a:solidFill>
            </a:endParaRPr>
          </a:p>
          <a:p>
            <a:pPr marL="180975" indent="-180975">
              <a:buSzPct val="70000"/>
              <a:buFontTx/>
              <a:buBlip>
                <a:blip r:embed="rId4"/>
              </a:buBlip>
            </a:pPr>
            <a:r>
              <a:rPr lang="fr-FR" sz="1000" b="1">
                <a:solidFill>
                  <a:srgbClr val="28288A"/>
                </a:solidFill>
              </a:rPr>
              <a:t>Customized Attributes</a:t>
            </a:r>
          </a:p>
          <a:p>
            <a:pPr marL="180975" indent="-180975">
              <a:buSzPct val="70000"/>
              <a:buFontTx/>
              <a:buBlip>
                <a:blip r:embed="rId4"/>
              </a:buBlip>
            </a:pPr>
            <a:r>
              <a:rPr lang="fr-FR" sz="1000" b="1">
                <a:solidFill>
                  <a:srgbClr val="28288A"/>
                </a:solidFill>
              </a:rPr>
              <a:t>Maturity</a:t>
            </a:r>
          </a:p>
          <a:p>
            <a:pPr marL="180975" indent="-180975">
              <a:buSzPct val="70000"/>
              <a:buFontTx/>
              <a:buBlip>
                <a:blip r:embed="rId4"/>
              </a:buBlip>
            </a:pPr>
            <a:r>
              <a:rPr lang="fr-FR" sz="1000" b="1">
                <a:solidFill>
                  <a:srgbClr val="28288A"/>
                </a:solidFill>
              </a:rPr>
              <a:t>Ownership</a:t>
            </a:r>
            <a:endParaRPr lang="en-US" sz="1400">
              <a:solidFill>
                <a:srgbClr val="28288A"/>
              </a:solidFill>
            </a:endParaRPr>
          </a:p>
          <a:p>
            <a:pPr marL="180975" indent="-180975">
              <a:spcBef>
                <a:spcPct val="20000"/>
              </a:spcBef>
              <a:buSzPct val="70000"/>
              <a:buFontTx/>
              <a:buBlip>
                <a:blip r:embed="rId3"/>
              </a:buBlip>
            </a:pPr>
            <a:endParaRPr lang="en-US" sz="1400" b="1">
              <a:solidFill>
                <a:srgbClr val="28288A"/>
              </a:solidFill>
              <a:latin typeface="Calibri" pitchFamily="34" charset="0"/>
            </a:endParaRPr>
          </a:p>
        </p:txBody>
      </p:sp>
      <p:sp>
        <p:nvSpPr>
          <p:cNvPr id="2" name="Rectangle 9"/>
          <p:cNvSpPr txBox="1">
            <a:spLocks noChangeArrowheads="1"/>
          </p:cNvSpPr>
          <p:nvPr/>
        </p:nvSpPr>
        <p:spPr>
          <a:xfrm>
            <a:off x="3276600" y="2314575"/>
            <a:ext cx="2589213" cy="4162425"/>
          </a:xfrm>
          <a:prstGeom prst="rect">
            <a:avLst/>
          </a:prstGeom>
        </p:spPr>
        <p:txBody>
          <a:bodyPr>
            <a:normAutofit/>
          </a:bodyPr>
          <a:lstStyle/>
          <a:p>
            <a:pPr marL="180975" indent="-180975">
              <a:spcBef>
                <a:spcPct val="20000"/>
              </a:spcBef>
              <a:buSzPct val="70000"/>
            </a:pPr>
            <a:r>
              <a:rPr lang="fr-FR" sz="1400" b="1">
                <a:solidFill>
                  <a:srgbClr val="28288A"/>
                </a:solidFill>
                <a:latin typeface="Calibri" pitchFamily="34" charset="0"/>
              </a:rPr>
              <a:t>V5 to V6</a:t>
            </a:r>
            <a:endParaRPr lang="en-US" sz="1400" b="1">
              <a:solidFill>
                <a:srgbClr val="28288A"/>
              </a:solidFill>
              <a:latin typeface="Calibri" pitchFamily="34" charset="0"/>
            </a:endParaRPr>
          </a:p>
          <a:p>
            <a:pPr marL="180975" indent="-180975">
              <a:spcBef>
                <a:spcPct val="20000"/>
              </a:spcBef>
              <a:buSzPct val="70000"/>
              <a:buFontTx/>
              <a:buBlip>
                <a:blip r:embed="rId3"/>
              </a:buBlip>
            </a:pPr>
            <a:r>
              <a:rPr lang="en-US" sz="1200" b="1">
                <a:solidFill>
                  <a:srgbClr val="28288A"/>
                </a:solidFill>
                <a:latin typeface="Calibri" pitchFamily="34" charset="0"/>
              </a:rPr>
              <a:t>Product Structure</a:t>
            </a:r>
          </a:p>
          <a:p>
            <a:pPr marL="714375" lvl="1" indent="-257175">
              <a:buSzPct val="70000"/>
              <a:buFontTx/>
              <a:buBlip>
                <a:blip r:embed="rId4"/>
              </a:buBlip>
            </a:pPr>
            <a:r>
              <a:rPr lang="en-US" sz="1200">
                <a:solidFill>
                  <a:srgbClr val="28288A"/>
                </a:solidFill>
                <a:latin typeface="Calibri" pitchFamily="34" charset="0"/>
              </a:rPr>
              <a:t>Exposed Structure</a:t>
            </a:r>
          </a:p>
          <a:p>
            <a:pPr marL="714375" lvl="1" indent="-257175">
              <a:buSzPct val="70000"/>
              <a:buFontTx/>
              <a:buBlip>
                <a:blip r:embed="rId4"/>
              </a:buBlip>
            </a:pPr>
            <a:r>
              <a:rPr lang="en-US" sz="1200">
                <a:solidFill>
                  <a:srgbClr val="28288A"/>
                </a:solidFill>
                <a:latin typeface="Calibri" pitchFamily="34" charset="0"/>
              </a:rPr>
              <a:t>CATPart as CGR</a:t>
            </a:r>
          </a:p>
          <a:p>
            <a:pPr marL="714375" lvl="1" indent="-257175">
              <a:buSzPct val="70000"/>
              <a:buFontTx/>
              <a:buBlip>
                <a:blip r:embed="rId4"/>
              </a:buBlip>
            </a:pPr>
            <a:r>
              <a:rPr lang="fr-FR" sz="1200">
                <a:solidFill>
                  <a:srgbClr val="28288A"/>
                </a:solidFill>
                <a:latin typeface="Calibri" pitchFamily="34" charset="0"/>
              </a:rPr>
              <a:t>CATPart as Spec</a:t>
            </a:r>
          </a:p>
          <a:p>
            <a:pPr marL="714375" lvl="1" indent="-257175">
              <a:buSzPct val="70000"/>
              <a:buFontTx/>
              <a:buBlip>
                <a:blip r:embed="rId4"/>
              </a:buBlip>
            </a:pPr>
            <a:r>
              <a:rPr lang="fr-FR" sz="1200">
                <a:solidFill>
                  <a:srgbClr val="28288A"/>
                </a:solidFill>
                <a:latin typeface="Calibri" pitchFamily="34" charset="0"/>
              </a:rPr>
              <a:t>CATproduct</a:t>
            </a:r>
            <a:endParaRPr lang="en-US" sz="1200">
              <a:solidFill>
                <a:srgbClr val="28288A"/>
              </a:solidFill>
              <a:latin typeface="Calibri" pitchFamily="34" charset="0"/>
            </a:endParaRPr>
          </a:p>
          <a:p>
            <a:pPr marL="180975" indent="-180975">
              <a:buSzPct val="70000"/>
              <a:buFontTx/>
              <a:buBlip>
                <a:blip r:embed="rId4"/>
              </a:buBlip>
            </a:pPr>
            <a:r>
              <a:rPr lang="fr-FR" sz="1000" b="1">
                <a:solidFill>
                  <a:srgbClr val="28288A"/>
                </a:solidFill>
              </a:rPr>
              <a:t>Publication </a:t>
            </a:r>
          </a:p>
          <a:p>
            <a:pPr marL="714375" lvl="1" indent="-257175">
              <a:buSzPct val="70000"/>
              <a:buFontTx/>
              <a:buBlip>
                <a:blip r:embed="rId4"/>
              </a:buBlip>
            </a:pPr>
            <a:r>
              <a:rPr lang="fr-FR" sz="1000">
                <a:solidFill>
                  <a:srgbClr val="28288A"/>
                </a:solidFill>
              </a:rPr>
              <a:t>CATProduct </a:t>
            </a:r>
          </a:p>
          <a:p>
            <a:pPr marL="714375" lvl="1" indent="-257175">
              <a:buSzPct val="70000"/>
              <a:buFontTx/>
              <a:buBlip>
                <a:blip r:embed="rId4"/>
              </a:buBlip>
            </a:pPr>
            <a:r>
              <a:rPr lang="fr-FR" sz="1000">
                <a:solidFill>
                  <a:srgbClr val="28288A"/>
                </a:solidFill>
              </a:rPr>
              <a:t>CATPart</a:t>
            </a:r>
          </a:p>
          <a:p>
            <a:pPr marL="180975" indent="-180975">
              <a:buSzPct val="70000"/>
              <a:buFontTx/>
              <a:buBlip>
                <a:blip r:embed="rId4"/>
              </a:buBlip>
            </a:pPr>
            <a:r>
              <a:rPr lang="fr-FR" sz="1000" b="1">
                <a:solidFill>
                  <a:srgbClr val="28288A"/>
                </a:solidFill>
              </a:rPr>
              <a:t>Customized Attributes</a:t>
            </a:r>
          </a:p>
          <a:p>
            <a:pPr marL="180975" indent="-180975">
              <a:buSzPct val="70000"/>
              <a:buFontTx/>
              <a:buBlip>
                <a:blip r:embed="rId4"/>
              </a:buBlip>
            </a:pPr>
            <a:r>
              <a:rPr lang="fr-FR" sz="1000" b="1">
                <a:solidFill>
                  <a:srgbClr val="28288A"/>
                </a:solidFill>
              </a:rPr>
              <a:t>Incremental Update</a:t>
            </a:r>
          </a:p>
          <a:p>
            <a:pPr marL="180975" indent="-180975">
              <a:buSzPct val="70000"/>
              <a:buFontTx/>
              <a:buBlip>
                <a:blip r:embed="rId4"/>
              </a:buBlip>
            </a:pPr>
            <a:r>
              <a:rPr lang="fr-FR" sz="1000" b="1">
                <a:solidFill>
                  <a:srgbClr val="28288A"/>
                </a:solidFill>
              </a:rPr>
              <a:t>Versioning</a:t>
            </a:r>
          </a:p>
          <a:p>
            <a:pPr marL="180975" indent="-180975">
              <a:buSzPct val="70000"/>
              <a:buFontTx/>
              <a:buBlip>
                <a:blip r:embed="rId4"/>
              </a:buBlip>
            </a:pPr>
            <a:r>
              <a:rPr lang="fr-FR" sz="1000" b="1">
                <a:solidFill>
                  <a:srgbClr val="28288A"/>
                </a:solidFill>
              </a:rPr>
              <a:t>xCad (as CGR) for ST5&amp;DC5)</a:t>
            </a:r>
            <a:endParaRPr lang="en-US" sz="1000" b="1">
              <a:solidFill>
                <a:srgbClr val="28288A"/>
              </a:solidFill>
            </a:endParaRPr>
          </a:p>
          <a:p>
            <a:pPr marL="180975" indent="-180975">
              <a:buSzPct val="70000"/>
            </a:pPr>
            <a:endParaRPr lang="en-US" sz="1200" b="1">
              <a:solidFill>
                <a:srgbClr val="28288A"/>
              </a:solidFill>
            </a:endParaRPr>
          </a:p>
          <a:p>
            <a:pPr marL="180975" indent="-180975">
              <a:buSzPct val="70000"/>
            </a:pPr>
            <a:r>
              <a:rPr lang="fr-FR" sz="1200" b="1">
                <a:solidFill>
                  <a:srgbClr val="28288A"/>
                </a:solidFill>
              </a:rPr>
              <a:t>V6 to V5 (VPMV4/ST5/DC5)</a:t>
            </a:r>
          </a:p>
          <a:p>
            <a:pPr marL="180975" indent="-180975">
              <a:buSzPct val="70000"/>
              <a:buFontTx/>
              <a:buBlip>
                <a:blip r:embed="rId4"/>
              </a:buBlip>
            </a:pPr>
            <a:r>
              <a:rPr lang="en-US" sz="1000" b="1">
                <a:solidFill>
                  <a:srgbClr val="28288A"/>
                </a:solidFill>
              </a:rPr>
              <a:t>Product Structure</a:t>
            </a:r>
          </a:p>
          <a:p>
            <a:pPr marL="714375" lvl="1" indent="-257175">
              <a:buSzPct val="70000"/>
              <a:buFontTx/>
              <a:buBlip>
                <a:blip r:embed="rId4"/>
              </a:buBlip>
            </a:pPr>
            <a:r>
              <a:rPr lang="fr-FR" sz="1000">
                <a:solidFill>
                  <a:srgbClr val="28288A"/>
                </a:solidFill>
              </a:rPr>
              <a:t>Exposed PS</a:t>
            </a:r>
          </a:p>
          <a:p>
            <a:pPr marL="714375" lvl="1" indent="-257175">
              <a:buSzPct val="70000"/>
              <a:buFontTx/>
              <a:buBlip>
                <a:blip r:embed="rId4"/>
              </a:buBlip>
            </a:pPr>
            <a:r>
              <a:rPr lang="fr-FR" sz="1000">
                <a:solidFill>
                  <a:srgbClr val="28288A"/>
                </a:solidFill>
              </a:rPr>
              <a:t>V6 3Drep </a:t>
            </a:r>
          </a:p>
          <a:p>
            <a:pPr marL="180975" indent="-180975">
              <a:buSzPct val="70000"/>
              <a:buFontTx/>
              <a:buBlip>
                <a:blip r:embed="rId4"/>
              </a:buBlip>
            </a:pPr>
            <a:r>
              <a:rPr lang="fr-FR" sz="1000" b="1">
                <a:solidFill>
                  <a:srgbClr val="28288A"/>
                </a:solidFill>
              </a:rPr>
              <a:t>Publication </a:t>
            </a:r>
          </a:p>
          <a:p>
            <a:pPr marL="714375" lvl="1" indent="-257175">
              <a:buSzPct val="70000"/>
              <a:buFontTx/>
              <a:buBlip>
                <a:blip r:embed="rId4"/>
              </a:buBlip>
            </a:pPr>
            <a:r>
              <a:rPr lang="fr-FR" sz="1000">
                <a:solidFill>
                  <a:srgbClr val="28288A"/>
                </a:solidFill>
              </a:rPr>
              <a:t>Product level</a:t>
            </a:r>
            <a:endParaRPr lang="en-US" sz="1000">
              <a:solidFill>
                <a:srgbClr val="28288A"/>
              </a:solidFill>
            </a:endParaRPr>
          </a:p>
          <a:p>
            <a:pPr marL="180975" indent="-180975">
              <a:buSzPct val="70000"/>
              <a:buFontTx/>
              <a:buBlip>
                <a:blip r:embed="rId4"/>
              </a:buBlip>
            </a:pPr>
            <a:r>
              <a:rPr lang="fr-FR" sz="1000" b="1">
                <a:solidFill>
                  <a:srgbClr val="28288A"/>
                </a:solidFill>
              </a:rPr>
              <a:t>Customized Attributes (VPMV4)</a:t>
            </a:r>
          </a:p>
        </p:txBody>
      </p:sp>
      <p:sp>
        <p:nvSpPr>
          <p:cNvPr id="3" name="Rectangle 9"/>
          <p:cNvSpPr txBox="1">
            <a:spLocks noChangeArrowheads="1"/>
          </p:cNvSpPr>
          <p:nvPr/>
        </p:nvSpPr>
        <p:spPr>
          <a:xfrm>
            <a:off x="152400" y="2695575"/>
            <a:ext cx="2589213" cy="4162425"/>
          </a:xfrm>
          <a:prstGeom prst="rect">
            <a:avLst/>
          </a:prstGeom>
        </p:spPr>
        <p:txBody>
          <a:bodyPr>
            <a:normAutofit/>
          </a:bodyPr>
          <a:lstStyle/>
          <a:p>
            <a:pPr marL="180975" indent="-180975">
              <a:spcBef>
                <a:spcPct val="20000"/>
              </a:spcBef>
              <a:buSzPct val="70000"/>
            </a:pPr>
            <a:r>
              <a:rPr lang="fr-FR" sz="1400" b="1">
                <a:solidFill>
                  <a:srgbClr val="28288A"/>
                </a:solidFill>
                <a:latin typeface="Calibri" pitchFamily="34" charset="0"/>
              </a:rPr>
              <a:t>V5 to V6</a:t>
            </a:r>
            <a:endParaRPr lang="en-US" sz="1400" b="1">
              <a:solidFill>
                <a:srgbClr val="28288A"/>
              </a:solidFill>
              <a:latin typeface="Calibri" pitchFamily="34" charset="0"/>
            </a:endParaRPr>
          </a:p>
          <a:p>
            <a:pPr marL="180975" indent="-180975">
              <a:spcBef>
                <a:spcPct val="20000"/>
              </a:spcBef>
              <a:buSzPct val="70000"/>
              <a:buFontTx/>
              <a:buBlip>
                <a:blip r:embed="rId3"/>
              </a:buBlip>
            </a:pPr>
            <a:r>
              <a:rPr lang="en-US" sz="1200" b="1">
                <a:solidFill>
                  <a:srgbClr val="28288A"/>
                </a:solidFill>
                <a:latin typeface="Calibri" pitchFamily="34" charset="0"/>
              </a:rPr>
              <a:t>Product Structure</a:t>
            </a:r>
          </a:p>
          <a:p>
            <a:pPr marL="714375" lvl="1" indent="-257175">
              <a:buSzPct val="70000"/>
              <a:buFontTx/>
              <a:buBlip>
                <a:blip r:embed="rId4"/>
              </a:buBlip>
            </a:pPr>
            <a:r>
              <a:rPr lang="en-US" sz="1200">
                <a:solidFill>
                  <a:srgbClr val="28288A"/>
                </a:solidFill>
                <a:latin typeface="Calibri" pitchFamily="34" charset="0"/>
              </a:rPr>
              <a:t>Exposed Structure</a:t>
            </a:r>
          </a:p>
          <a:p>
            <a:pPr marL="714375" lvl="1" indent="-257175">
              <a:buSzPct val="70000"/>
              <a:buFontTx/>
              <a:buBlip>
                <a:blip r:embed="rId4"/>
              </a:buBlip>
            </a:pPr>
            <a:r>
              <a:rPr lang="en-US" sz="1200">
                <a:solidFill>
                  <a:srgbClr val="28288A"/>
                </a:solidFill>
                <a:latin typeface="Calibri" pitchFamily="34" charset="0"/>
              </a:rPr>
              <a:t>CATPart as CGR</a:t>
            </a:r>
          </a:p>
          <a:p>
            <a:pPr marL="714375" lvl="1" indent="-257175">
              <a:buSzPct val="70000"/>
              <a:buFontTx/>
              <a:buBlip>
                <a:blip r:embed="rId4"/>
              </a:buBlip>
            </a:pPr>
            <a:r>
              <a:rPr lang="fr-FR" sz="1200">
                <a:solidFill>
                  <a:srgbClr val="28288A"/>
                </a:solidFill>
                <a:latin typeface="Calibri" pitchFamily="34" charset="0"/>
              </a:rPr>
              <a:t>CATPart as Spec</a:t>
            </a:r>
          </a:p>
          <a:p>
            <a:pPr marL="180975" indent="-180975">
              <a:buSzPct val="70000"/>
              <a:buFontTx/>
              <a:buBlip>
                <a:blip r:embed="rId4"/>
              </a:buBlip>
            </a:pPr>
            <a:r>
              <a:rPr lang="fr-FR" sz="1000" b="1">
                <a:solidFill>
                  <a:srgbClr val="28288A"/>
                </a:solidFill>
              </a:rPr>
              <a:t>Customized Attributes (VPMV4)</a:t>
            </a:r>
          </a:p>
          <a:p>
            <a:pPr marL="180975" indent="-180975">
              <a:buSzPct val="70000"/>
              <a:buFontTx/>
              <a:buBlip>
                <a:blip r:embed="rId4"/>
              </a:buBlip>
            </a:pPr>
            <a:r>
              <a:rPr lang="fr-FR" sz="1000" b="1">
                <a:solidFill>
                  <a:srgbClr val="28288A"/>
                </a:solidFill>
              </a:rPr>
              <a:t>Incremental Update (limited)</a:t>
            </a:r>
          </a:p>
          <a:p>
            <a:pPr marL="180975" indent="-180975">
              <a:buSzPct val="70000"/>
            </a:pPr>
            <a:endParaRPr lang="en-US" sz="1200" b="1">
              <a:solidFill>
                <a:srgbClr val="28288A"/>
              </a:solidFill>
            </a:endParaRPr>
          </a:p>
          <a:p>
            <a:pPr marL="180975" indent="-180975">
              <a:buSzPct val="70000"/>
            </a:pPr>
            <a:r>
              <a:rPr lang="fr-FR" sz="1200" b="1">
                <a:solidFill>
                  <a:srgbClr val="28288A"/>
                </a:solidFill>
              </a:rPr>
              <a:t>V6 to V5 (VPMV4/DC5)</a:t>
            </a:r>
          </a:p>
          <a:p>
            <a:pPr marL="180975" indent="-180975">
              <a:buSzPct val="70000"/>
              <a:buFontTx/>
              <a:buBlip>
                <a:blip r:embed="rId4"/>
              </a:buBlip>
            </a:pPr>
            <a:r>
              <a:rPr lang="en-US" sz="1000" b="1">
                <a:solidFill>
                  <a:srgbClr val="28288A"/>
                </a:solidFill>
              </a:rPr>
              <a:t>Product Structure</a:t>
            </a:r>
          </a:p>
          <a:p>
            <a:pPr marL="714375" lvl="1" indent="-257175">
              <a:buSzPct val="70000"/>
              <a:buFontTx/>
              <a:buBlip>
                <a:blip r:embed="rId4"/>
              </a:buBlip>
            </a:pPr>
            <a:r>
              <a:rPr lang="fr-FR" sz="1000">
                <a:solidFill>
                  <a:srgbClr val="28288A"/>
                </a:solidFill>
              </a:rPr>
              <a:t>Exposed PS</a:t>
            </a:r>
          </a:p>
          <a:p>
            <a:pPr marL="714375" lvl="1" indent="-257175">
              <a:buSzPct val="70000"/>
              <a:buFontTx/>
              <a:buBlip>
                <a:blip r:embed="rId4"/>
              </a:buBlip>
            </a:pPr>
            <a:r>
              <a:rPr lang="fr-FR" sz="1000">
                <a:solidFill>
                  <a:srgbClr val="28288A"/>
                </a:solidFill>
              </a:rPr>
              <a:t>V6 3Drep </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5"/>
          <p:cNvSpPr>
            <a:spLocks noGrp="1" noChangeArrowheads="1"/>
          </p:cNvSpPr>
          <p:nvPr>
            <p:ph type="ctrTitle" idx="4294967295"/>
          </p:nvPr>
        </p:nvSpPr>
        <p:spPr>
          <a:xfrm>
            <a:off x="152400" y="1600200"/>
            <a:ext cx="8686800" cy="1295400"/>
          </a:xfrm>
        </p:spPr>
        <p:txBody>
          <a:bodyPr anchor="ctr"/>
          <a:lstStyle/>
          <a:p>
            <a:pPr algn="r" eaLnBrk="1" hangingPunct="1">
              <a:lnSpc>
                <a:spcPct val="95000"/>
              </a:lnSpc>
            </a:pPr>
            <a:r>
              <a:rPr lang="en-US" sz="3200" b="0" smtClean="0"/>
              <a:t>V6 Transition Strategies</a:t>
            </a:r>
            <a:br>
              <a:rPr lang="en-US" sz="3200" b="0" smtClean="0"/>
            </a:br>
            <a:r>
              <a:rPr lang="en-US" sz="2800" b="0" i="1" smtClean="0">
                <a:solidFill>
                  <a:srgbClr val="FF0000"/>
                </a:solidFill>
              </a:rPr>
              <a:t>Migrate</a:t>
            </a:r>
            <a:endParaRPr lang="en-US" sz="2400" b="0" i="1"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543800" y="5867400"/>
            <a:ext cx="1600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530" name="Title 1"/>
          <p:cNvSpPr>
            <a:spLocks noGrp="1"/>
          </p:cNvSpPr>
          <p:nvPr>
            <p:ph type="title"/>
          </p:nvPr>
        </p:nvSpPr>
        <p:spPr/>
        <p:txBody>
          <a:bodyPr/>
          <a:lstStyle/>
          <a:p>
            <a:pPr eaLnBrk="1" hangingPunct="1"/>
            <a:r>
              <a:rPr lang="en-US" smtClean="0"/>
              <a:t>V6 Transition - Executive Summary</a:t>
            </a:r>
          </a:p>
        </p:txBody>
      </p:sp>
      <p:sp>
        <p:nvSpPr>
          <p:cNvPr id="3" name="Content Placeholder 2"/>
          <p:cNvSpPr>
            <a:spLocks noGrp="1"/>
          </p:cNvSpPr>
          <p:nvPr>
            <p:ph idx="1"/>
          </p:nvPr>
        </p:nvSpPr>
        <p:spPr>
          <a:xfrm>
            <a:off x="152400" y="762000"/>
            <a:ext cx="8839200" cy="5715000"/>
          </a:xfrm>
        </p:spPr>
        <p:txBody>
          <a:bodyPr/>
          <a:lstStyle/>
          <a:p>
            <a:pPr eaLnBrk="1" hangingPunct="1">
              <a:buFontTx/>
              <a:buAutoNum type="arabicPeriod"/>
            </a:pPr>
            <a:r>
              <a:rPr lang="en-US" sz="1800" smtClean="0"/>
              <a:t>V6 brings critical breakthroughs in the way company works, collaborates and innovates. Be ahead, Think about V6 </a:t>
            </a:r>
            <a:r>
              <a:rPr lang="en-US" sz="1800" smtClean="0">
                <a:solidFill>
                  <a:srgbClr val="C00000"/>
                </a:solidFill>
              </a:rPr>
              <a:t>NOW.</a:t>
            </a:r>
          </a:p>
          <a:p>
            <a:pPr eaLnBrk="1" hangingPunct="1">
              <a:buFontTx/>
              <a:buAutoNum type="arabicPeriod"/>
            </a:pPr>
            <a:endParaRPr lang="en-US" sz="1800" smtClean="0"/>
          </a:p>
          <a:p>
            <a:pPr eaLnBrk="1" hangingPunct="1">
              <a:buFontTx/>
              <a:buAutoNum type="arabicPeriod"/>
            </a:pPr>
            <a:r>
              <a:rPr lang="en-US" sz="1800" smtClean="0"/>
              <a:t>DS will continue to </a:t>
            </a:r>
            <a:r>
              <a:rPr lang="en-US" sz="1800" smtClean="0">
                <a:solidFill>
                  <a:srgbClr val="C00000"/>
                </a:solidFill>
              </a:rPr>
              <a:t>support existing solutions</a:t>
            </a:r>
          </a:p>
          <a:p>
            <a:pPr marL="339725" lvl="1" indent="234950" eaLnBrk="1" hangingPunct="1"/>
            <a:r>
              <a:rPr lang="en-US" sz="1600" smtClean="0"/>
              <a:t>New V5 releases and service packs are scheduled in 2008/2009</a:t>
            </a:r>
          </a:p>
          <a:p>
            <a:pPr marL="339725" lvl="1" indent="234950" eaLnBrk="1" hangingPunct="1"/>
            <a:endParaRPr lang="en-US" sz="1600" smtClean="0"/>
          </a:p>
          <a:p>
            <a:pPr eaLnBrk="1" hangingPunct="1">
              <a:buFontTx/>
              <a:buAutoNum type="arabicPeriod"/>
            </a:pPr>
            <a:r>
              <a:rPr lang="en-US" sz="1800" smtClean="0"/>
              <a:t>DS is committed to enable a </a:t>
            </a:r>
            <a:r>
              <a:rPr lang="en-US" sz="1800" smtClean="0">
                <a:solidFill>
                  <a:srgbClr val="C00000"/>
                </a:solidFill>
              </a:rPr>
              <a:t>smooth &amp; safe V6 transition</a:t>
            </a:r>
            <a:endParaRPr lang="en-US" sz="1800" smtClean="0"/>
          </a:p>
          <a:p>
            <a:pPr marL="339725" lvl="1" indent="234950" eaLnBrk="1" hangingPunct="1"/>
            <a:r>
              <a:rPr lang="en-US" sz="1600" smtClean="0"/>
              <a:t>INCREMENTAL &amp; MULTIPLE Approaches: Low V6 adoption risk.</a:t>
            </a:r>
          </a:p>
          <a:p>
            <a:pPr marL="339725" lvl="1" indent="234950" eaLnBrk="1" hangingPunct="1"/>
            <a:r>
              <a:rPr lang="en-US" sz="1600" smtClean="0"/>
              <a:t>PRODUCTS: Dedicated packages providing a foundation for transition.</a:t>
            </a:r>
          </a:p>
          <a:p>
            <a:pPr marL="339725" lvl="1" indent="234950" eaLnBrk="1" hangingPunct="1"/>
            <a:r>
              <a:rPr lang="en-US" sz="1600" smtClean="0"/>
              <a:t>SERVICES: Dedicated methods and solutions to assist customers.</a:t>
            </a:r>
          </a:p>
          <a:p>
            <a:pPr marL="339725" lvl="1" indent="234950" eaLnBrk="1" hangingPunct="1"/>
            <a:r>
              <a:rPr lang="en-US" sz="1600" smtClean="0"/>
              <a:t>ORGANIZATION &amp; SUPPORT: Experts available WW to help customers.</a:t>
            </a:r>
          </a:p>
          <a:p>
            <a:pPr marL="339725" lvl="1" indent="234950" eaLnBrk="1" hangingPunct="1"/>
            <a:r>
              <a:rPr lang="en-US" sz="1600" smtClean="0"/>
              <a:t>UPGRADES: Portfolio mapping &amp; licensing.</a:t>
            </a:r>
          </a:p>
          <a:p>
            <a:pPr marL="339725" lvl="1" indent="234950" eaLnBrk="1" hangingPunct="1"/>
            <a:r>
              <a:rPr lang="en-US" sz="1600" smtClean="0"/>
              <a:t>TERMS &amp; CONDITIONS: New contract adapted to today’s business.</a:t>
            </a:r>
          </a:p>
          <a:p>
            <a:pPr marL="339725" lvl="1" indent="234950" eaLnBrk="1" hangingPunct="1"/>
            <a:endParaRPr lang="en-US" sz="900" smtClean="0"/>
          </a:p>
          <a:p>
            <a:pPr eaLnBrk="1" hangingPunct="1">
              <a:buFontTx/>
              <a:buAutoNum type="arabicPeriod"/>
            </a:pPr>
            <a:r>
              <a:rPr lang="en-US" sz="1800" smtClean="0"/>
              <a:t>V6 is a reality industry readiness &amp; product roadmaps are available</a:t>
            </a:r>
            <a:br>
              <a:rPr lang="en-US" sz="1800" smtClean="0"/>
            </a:br>
            <a:r>
              <a:rPr lang="en-US" sz="1800" smtClean="0"/>
              <a:t>enabling DS and customers </a:t>
            </a:r>
            <a:r>
              <a:rPr lang="en-US" sz="1800" smtClean="0">
                <a:solidFill>
                  <a:srgbClr val="C00000"/>
                </a:solidFill>
              </a:rPr>
              <a:t>to define a safe scope</a:t>
            </a:r>
            <a:r>
              <a:rPr lang="en-US" sz="1800" smtClean="0"/>
              <a:t> for V6 projects</a:t>
            </a:r>
          </a:p>
          <a:p>
            <a:pPr eaLnBrk="1" hangingPunct="1">
              <a:buFontTx/>
              <a:buAutoNum type="arabicPeriod"/>
            </a:pPr>
            <a:endParaRPr lang="en-US" sz="900" smtClean="0"/>
          </a:p>
          <a:p>
            <a:pPr eaLnBrk="1" hangingPunct="1">
              <a:buFontTx/>
              <a:buAutoNum type="arabicPeriod"/>
            </a:pPr>
            <a:r>
              <a:rPr lang="en-US" sz="1800" smtClean="0"/>
              <a:t>Key customers and partners are already </a:t>
            </a:r>
            <a:r>
              <a:rPr lang="en-US" sz="1800" smtClean="0">
                <a:solidFill>
                  <a:srgbClr val="C00000"/>
                </a:solidFill>
              </a:rPr>
              <a:t>endorsing V6 today</a:t>
            </a:r>
          </a:p>
          <a:p>
            <a:pPr marL="339725" lvl="1" indent="234950" eaLnBrk="1" hangingPunct="1"/>
            <a:r>
              <a:rPr lang="en-US" sz="1600" smtClean="0"/>
              <a:t>They will showcase real scale transition examples.</a:t>
            </a:r>
          </a:p>
        </p:txBody>
      </p:sp>
      <p:pic>
        <p:nvPicPr>
          <p:cNvPr id="84993" name="Picture 1"/>
          <p:cNvPicPr>
            <a:picLocks noChangeAspect="1" noChangeArrowheads="1"/>
          </p:cNvPicPr>
          <p:nvPr/>
        </p:nvPicPr>
        <p:blipFill>
          <a:blip r:embed="rId3" cstate="print"/>
          <a:srcRect/>
          <a:stretch>
            <a:fillRect/>
          </a:stretch>
        </p:blipFill>
        <p:spPr bwMode="auto">
          <a:xfrm>
            <a:off x="7851394" y="1371600"/>
            <a:ext cx="838200"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4995" name="Picture 3"/>
          <p:cNvPicPr>
            <a:picLocks noChangeAspect="1" noChangeArrowheads="1"/>
          </p:cNvPicPr>
          <p:nvPr/>
        </p:nvPicPr>
        <p:blipFill>
          <a:blip r:embed="rId4" cstate="print"/>
          <a:srcRect/>
          <a:stretch>
            <a:fillRect/>
          </a:stretch>
        </p:blipFill>
        <p:spPr bwMode="auto">
          <a:xfrm>
            <a:off x="7848600" y="2667000"/>
            <a:ext cx="965170" cy="135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4997" name="Picture 5" descr="C:\Documents and Settings\fmp\Desktop\ip_icon_02_Ok.png"/>
          <p:cNvPicPr>
            <a:picLocks noChangeAspect="1" noChangeArrowheads="1"/>
          </p:cNvPicPr>
          <p:nvPr/>
        </p:nvPicPr>
        <p:blipFill>
          <a:blip r:embed="rId5" cstate="print"/>
          <a:srcRect/>
          <a:stretch>
            <a:fillRect/>
          </a:stretch>
        </p:blipFill>
        <p:spPr bwMode="auto">
          <a:xfrm>
            <a:off x="7978145" y="4897090"/>
            <a:ext cx="360710" cy="360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4998" name="Picture 6" descr="C:\Documents and Settings\fmp\Desktop\VistaElementsIconsOnePreview.jpg"/>
          <p:cNvPicPr>
            <a:picLocks noChangeAspect="1" noChangeArrowheads="1"/>
          </p:cNvPicPr>
          <p:nvPr/>
        </p:nvPicPr>
        <p:blipFill>
          <a:blip r:embed="rId6" cstate="print"/>
          <a:srcRect l="1146" r="61032" b="12711"/>
          <a:stretch>
            <a:fillRect/>
          </a:stretch>
        </p:blipFill>
        <p:spPr bwMode="auto">
          <a:xfrm>
            <a:off x="8371547" y="4876800"/>
            <a:ext cx="377805"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536" name="Picture 9"/>
          <p:cNvPicPr>
            <a:picLocks noChangeAspect="1" noChangeArrowheads="1"/>
          </p:cNvPicPr>
          <p:nvPr/>
        </p:nvPicPr>
        <p:blipFill>
          <a:blip r:embed="rId7"/>
          <a:srcRect/>
          <a:stretch>
            <a:fillRect/>
          </a:stretch>
        </p:blipFill>
        <p:spPr bwMode="auto">
          <a:xfrm>
            <a:off x="7720013" y="5399088"/>
            <a:ext cx="1254125" cy="1154112"/>
          </a:xfrm>
          <a:prstGeom prst="rect">
            <a:avLst/>
          </a:prstGeom>
          <a:noFill/>
          <a:ln w="9525">
            <a:noFill/>
            <a:miter lim="800000"/>
            <a:headEnd/>
            <a:tailEnd/>
          </a:ln>
        </p:spPr>
      </p:pic>
      <p:pic>
        <p:nvPicPr>
          <p:cNvPr id="22537" name="Picture 7" descr="C:\00_WORK\08- Template_logos\logo &amp; graphic chart\DASSAULT SYSTEMES\dassaultsyst white\dassaultsyst white_200\dassaultsyst white_200.png"/>
          <p:cNvPicPr>
            <a:picLocks noChangeAspect="1" noChangeArrowheads="1"/>
          </p:cNvPicPr>
          <p:nvPr/>
        </p:nvPicPr>
        <p:blipFill>
          <a:blip r:embed="rId8"/>
          <a:srcRect/>
          <a:stretch>
            <a:fillRect/>
          </a:stretch>
        </p:blipFill>
        <p:spPr bwMode="auto">
          <a:xfrm rot="-279226">
            <a:off x="7981950" y="5584825"/>
            <a:ext cx="881063" cy="66992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down)">
                                      <p:cBhvr>
                                        <p:cTn id="21" dur="500"/>
                                        <p:tgtEl>
                                          <p:spTgt spid="3">
                                            <p:txEl>
                                              <p:pRg st="7" end="7"/>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wipe(down)">
                                      <p:cBhvr>
                                        <p:cTn id="24" dur="500"/>
                                        <p:tgtEl>
                                          <p:spTgt spid="3">
                                            <p:txEl>
                                              <p:pRg st="8" end="8"/>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down)">
                                      <p:cBhvr>
                                        <p:cTn id="27" dur="500"/>
                                        <p:tgtEl>
                                          <p:spTgt spid="3">
                                            <p:txEl>
                                              <p:pRg st="9" end="9"/>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wipe(down)">
                                      <p:cBhvr>
                                        <p:cTn id="30" dur="500"/>
                                        <p:tgtEl>
                                          <p:spTgt spid="3">
                                            <p:txEl>
                                              <p:pRg st="10" end="1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wipe(down)">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wipe(down)">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Effect transition="in" filter="wipe(down)">
                                      <p:cBhvr>
                                        <p:cTn id="43" dur="500"/>
                                        <p:tgtEl>
                                          <p:spTgt spid="3">
                                            <p:txEl>
                                              <p:pRg st="15" end="15"/>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animEffect transition="in" filter="wipe(down)">
                                      <p:cBhvr>
                                        <p:cTn id="46"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Arrow 39"/>
          <p:cNvSpPr/>
          <p:nvPr/>
        </p:nvSpPr>
        <p:spPr>
          <a:xfrm rot="19084540">
            <a:off x="3430588" y="1449388"/>
            <a:ext cx="2538412" cy="1233487"/>
          </a:xfrm>
          <a:prstGeom prst="rightArrow">
            <a:avLst/>
          </a:prstGeom>
          <a:solidFill>
            <a:schemeClr val="accent6">
              <a:lumMod val="20000"/>
              <a:lumOff val="8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1" name="Rounded Rectangle 60"/>
          <p:cNvSpPr>
            <a:spLocks noChangeArrowheads="1"/>
          </p:cNvSpPr>
          <p:nvPr/>
        </p:nvSpPr>
        <p:spPr bwMode="auto">
          <a:xfrm>
            <a:off x="2667000" y="1447800"/>
            <a:ext cx="2643188" cy="461963"/>
          </a:xfrm>
          <a:prstGeom prst="roundRect">
            <a:avLst>
              <a:gd name="adj" fmla="val 16667"/>
            </a:avLst>
          </a:prstGeom>
          <a:solidFill>
            <a:schemeClr val="accent3">
              <a:lumMod val="95000"/>
              <a:alpha val="66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Program Management, Requirements Management, Compliancy, etc.</a:t>
            </a:r>
          </a:p>
        </p:txBody>
      </p:sp>
      <p:sp>
        <p:nvSpPr>
          <p:cNvPr id="21" name="Rectangle 20"/>
          <p:cNvSpPr/>
          <p:nvPr/>
        </p:nvSpPr>
        <p:spPr>
          <a:xfrm>
            <a:off x="6324600" y="639763"/>
            <a:ext cx="2819400" cy="6218237"/>
          </a:xfrm>
          <a:prstGeom prst="rect">
            <a:avLst/>
          </a:prstGeom>
          <a:solidFill>
            <a:srgbClr val="E8E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6373" name="Title 1"/>
          <p:cNvSpPr>
            <a:spLocks noGrp="1"/>
          </p:cNvSpPr>
          <p:nvPr>
            <p:ph type="title" idx="4294967295"/>
          </p:nvPr>
        </p:nvSpPr>
        <p:spPr>
          <a:xfrm>
            <a:off x="768350" y="150813"/>
            <a:ext cx="8375650" cy="450850"/>
          </a:xfrm>
        </p:spPr>
        <p:txBody>
          <a:bodyPr/>
          <a:lstStyle/>
          <a:p>
            <a:pPr eaLnBrk="1" hangingPunct="1"/>
            <a:r>
              <a:rPr lang="en-US" smtClean="0"/>
              <a:t>E – Data Carry Over / Migration</a:t>
            </a:r>
            <a:endParaRPr lang="en-US" smtClean="0">
              <a:solidFill>
                <a:srgbClr val="FF0000"/>
              </a:solidFill>
            </a:endParaRPr>
          </a:p>
        </p:txBody>
      </p:sp>
      <p:grpSp>
        <p:nvGrpSpPr>
          <p:cNvPr id="3" name="Group 51"/>
          <p:cNvGrpSpPr>
            <a:grpSpLocks/>
          </p:cNvGrpSpPr>
          <p:nvPr/>
        </p:nvGrpSpPr>
        <p:grpSpPr bwMode="auto">
          <a:xfrm>
            <a:off x="304800" y="5334000"/>
            <a:ext cx="2667000" cy="1295400"/>
            <a:chOff x="4226" y="158511"/>
            <a:chExt cx="3000970" cy="2400776"/>
          </a:xfrm>
        </p:grpSpPr>
        <p:sp>
          <p:nvSpPr>
            <p:cNvPr id="56" name="Pentagon 55"/>
            <p:cNvSpPr/>
            <p:nvPr/>
          </p:nvSpPr>
          <p:spPr>
            <a:xfrm>
              <a:off x="4226" y="158511"/>
              <a:ext cx="3000970" cy="2400776"/>
            </a:xfrm>
            <a:prstGeom prst="homePlate">
              <a:avLst>
                <a:gd name="adj" fmla="val 25000"/>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57" name="Pentagon 4"/>
            <p:cNvSpPr/>
            <p:nvPr/>
          </p:nvSpPr>
          <p:spPr>
            <a:xfrm>
              <a:off x="4226" y="158511"/>
              <a:ext cx="2700873" cy="2400776"/>
            </a:xfrm>
            <a:prstGeom prst="rect">
              <a:avLst/>
            </a:prstGeom>
          </p:spPr>
          <p:style>
            <a:lnRef idx="0">
              <a:scrgbClr r="0" g="0" b="0"/>
            </a:lnRef>
            <a:fillRef idx="0">
              <a:scrgbClr r="0" g="0" b="0"/>
            </a:fillRef>
            <a:effectRef idx="0">
              <a:scrgbClr r="0" g="0" b="0"/>
            </a:effectRef>
            <a:fontRef idx="minor">
              <a:schemeClr val="lt1"/>
            </a:fontRef>
          </p:style>
          <p:txBody>
            <a:bodyPr lIns="105868" tIns="50800" rIns="423470" bIns="50800"/>
            <a:lstStyle/>
            <a:p>
              <a:pPr defTabSz="889000">
                <a:lnSpc>
                  <a:spcPct val="90000"/>
                </a:lnSpc>
                <a:spcAft>
                  <a:spcPct val="35000"/>
                </a:spcAft>
                <a:defRPr/>
              </a:pPr>
              <a:r>
                <a:rPr lang="en-US" sz="1400" b="1">
                  <a:solidFill>
                    <a:srgbClr val="FFFFFF"/>
                  </a:solidFill>
                </a:rPr>
                <a:t>Import CATIA V4/V5 data in ENOVIA VPM Central</a:t>
              </a:r>
            </a:p>
            <a:p>
              <a:pPr marL="171450" lvl="1" indent="-171450" defTabSz="889000">
                <a:lnSpc>
                  <a:spcPct val="90000"/>
                </a:lnSpc>
                <a:spcAft>
                  <a:spcPct val="15000"/>
                </a:spcAft>
                <a:buFontTx/>
                <a:buChar char="•"/>
                <a:defRPr/>
              </a:pPr>
              <a:r>
                <a:rPr lang="en-US" sz="1200">
                  <a:solidFill>
                    <a:srgbClr val="FFFFFF"/>
                  </a:solidFill>
                </a:rPr>
                <a:t>Interactive or</a:t>
              </a:r>
            </a:p>
            <a:p>
              <a:pPr marL="171450" lvl="1" indent="-171450" defTabSz="889000">
                <a:lnSpc>
                  <a:spcPct val="90000"/>
                </a:lnSpc>
                <a:spcAft>
                  <a:spcPct val="15000"/>
                </a:spcAft>
                <a:buFontTx/>
                <a:buChar char="•"/>
                <a:defRPr/>
              </a:pPr>
              <a:r>
                <a:rPr lang="en-US" sz="1200">
                  <a:solidFill>
                    <a:srgbClr val="FFFFFF"/>
                  </a:solidFill>
                </a:rPr>
                <a:t>Batch translation</a:t>
              </a:r>
            </a:p>
          </p:txBody>
        </p:sp>
      </p:grpSp>
      <p:grpSp>
        <p:nvGrpSpPr>
          <p:cNvPr id="4" name="Group 52"/>
          <p:cNvGrpSpPr>
            <a:grpSpLocks/>
          </p:cNvGrpSpPr>
          <p:nvPr/>
        </p:nvGrpSpPr>
        <p:grpSpPr bwMode="auto">
          <a:xfrm>
            <a:off x="2667000" y="5334000"/>
            <a:ext cx="2695575" cy="1295400"/>
            <a:chOff x="2405002" y="158511"/>
            <a:chExt cx="3000970" cy="2400776"/>
          </a:xfrm>
        </p:grpSpPr>
        <p:sp>
          <p:nvSpPr>
            <p:cNvPr id="54" name="Chevron 53"/>
            <p:cNvSpPr/>
            <p:nvPr/>
          </p:nvSpPr>
          <p:spPr>
            <a:xfrm>
              <a:off x="2405002" y="158511"/>
              <a:ext cx="3000970" cy="2400776"/>
            </a:xfrm>
            <a:prstGeom prst="chevron">
              <a:avLst>
                <a:gd name="adj" fmla="val 25000"/>
              </a:avLst>
            </a:pr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55" name="Chevron 6"/>
            <p:cNvSpPr/>
            <p:nvPr/>
          </p:nvSpPr>
          <p:spPr>
            <a:xfrm>
              <a:off x="3005903" y="158511"/>
              <a:ext cx="1799168" cy="2400776"/>
            </a:xfrm>
            <a:prstGeom prst="rect">
              <a:avLst/>
            </a:prstGeom>
          </p:spPr>
          <p:style>
            <a:lnRef idx="0">
              <a:scrgbClr r="0" g="0" b="0"/>
            </a:lnRef>
            <a:fillRef idx="0">
              <a:scrgbClr r="0" g="0" b="0"/>
            </a:fillRef>
            <a:effectRef idx="0">
              <a:scrgbClr r="0" g="0" b="0"/>
            </a:effectRef>
            <a:fontRef idx="minor">
              <a:schemeClr val="lt1"/>
            </a:fontRef>
          </p:style>
          <p:txBody>
            <a:bodyPr lIns="105868" tIns="50800" rIns="105868" bIns="50800"/>
            <a:lstStyle/>
            <a:p>
              <a:pPr defTabSz="889000">
                <a:lnSpc>
                  <a:spcPct val="90000"/>
                </a:lnSpc>
                <a:spcAft>
                  <a:spcPct val="35000"/>
                </a:spcAft>
                <a:defRPr/>
              </a:pPr>
              <a:r>
                <a:rPr lang="fr-FR" sz="1600" b="1">
                  <a:solidFill>
                    <a:srgbClr val="FFFFFF"/>
                  </a:solidFill>
                </a:rPr>
                <a:t>Design in V6</a:t>
              </a:r>
            </a:p>
            <a:p>
              <a:pPr marL="171450" lvl="1" indent="-171450" defTabSz="889000">
                <a:lnSpc>
                  <a:spcPct val="90000"/>
                </a:lnSpc>
                <a:spcAft>
                  <a:spcPct val="15000"/>
                </a:spcAft>
                <a:buFontTx/>
                <a:buChar char="•"/>
                <a:defRPr/>
              </a:pPr>
              <a:r>
                <a:rPr lang="fr-FR" sz="1200">
                  <a:solidFill>
                    <a:srgbClr val="FFFFFF"/>
                  </a:solidFill>
                </a:rPr>
                <a:t>V6 ONLY data</a:t>
              </a:r>
            </a:p>
          </p:txBody>
        </p:sp>
      </p:grpSp>
      <p:sp>
        <p:nvSpPr>
          <p:cNvPr id="186380" name="Rectangle 57"/>
          <p:cNvSpPr>
            <a:spLocks noChangeArrowheads="1"/>
          </p:cNvSpPr>
          <p:nvPr/>
        </p:nvSpPr>
        <p:spPr bwMode="auto">
          <a:xfrm>
            <a:off x="735013" y="730250"/>
            <a:ext cx="8408987" cy="336550"/>
          </a:xfrm>
          <a:prstGeom prst="rect">
            <a:avLst/>
          </a:prstGeom>
          <a:noFill/>
          <a:ln w="9525">
            <a:noFill/>
            <a:miter lim="800000"/>
            <a:headEnd/>
            <a:tailEnd/>
          </a:ln>
        </p:spPr>
        <p:txBody>
          <a:bodyPr>
            <a:spAutoFit/>
          </a:bodyPr>
          <a:lstStyle/>
          <a:p>
            <a:r>
              <a:rPr lang="it-IT" sz="1600" b="1" i="1">
                <a:solidFill>
                  <a:srgbClr val="FF0000"/>
                </a:solidFill>
              </a:rPr>
              <a:t>Moving from CATIA V4/V5 file-based to CATIA V6</a:t>
            </a:r>
          </a:p>
        </p:txBody>
      </p:sp>
      <p:pic>
        <p:nvPicPr>
          <p:cNvPr id="27" name="Picture 45" descr="PSA2"/>
          <p:cNvPicPr>
            <a:picLocks noChangeAspect="1" noChangeArrowheads="1"/>
          </p:cNvPicPr>
          <p:nvPr/>
        </p:nvPicPr>
        <p:blipFill>
          <a:blip r:embed="rId3" cstate="print"/>
          <a:srcRect/>
          <a:stretch>
            <a:fillRect/>
          </a:stretch>
        </p:blipFill>
        <p:spPr bwMode="auto">
          <a:xfrm>
            <a:off x="3884040" y="2362200"/>
            <a:ext cx="1373760" cy="109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ounded Rectangle 29"/>
          <p:cNvSpPr/>
          <p:nvPr/>
        </p:nvSpPr>
        <p:spPr bwMode="auto">
          <a:xfrm>
            <a:off x="3886200" y="3900488"/>
            <a:ext cx="1143000" cy="642937"/>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lstStyle/>
          <a:p>
            <a:pPr algn="ctr" eaLnBrk="0" hangingPunct="0">
              <a:spcBef>
                <a:spcPct val="50000"/>
              </a:spcBef>
              <a:defRPr/>
            </a:pPr>
            <a:r>
              <a:rPr lang="fr-FR" sz="1050" b="1" dirty="0">
                <a:solidFill>
                  <a:schemeClr val="bg1"/>
                </a:solidFill>
                <a:cs typeface="+mn-cs"/>
              </a:rPr>
              <a:t>ENOVIA </a:t>
            </a:r>
            <a:br>
              <a:rPr lang="fr-FR" sz="1050" b="1" dirty="0">
                <a:solidFill>
                  <a:schemeClr val="bg1"/>
                </a:solidFill>
                <a:cs typeface="+mn-cs"/>
              </a:rPr>
            </a:br>
            <a:r>
              <a:rPr lang="fr-FR" sz="1050" b="1" dirty="0">
                <a:solidFill>
                  <a:schemeClr val="bg1"/>
                </a:solidFill>
                <a:cs typeface="+mn-cs"/>
              </a:rPr>
              <a:t>VPM Central</a:t>
            </a:r>
          </a:p>
        </p:txBody>
      </p:sp>
      <p:sp>
        <p:nvSpPr>
          <p:cNvPr id="31" name="Rounded Rectangle 60"/>
          <p:cNvSpPr>
            <a:spLocks noChangeArrowheads="1"/>
          </p:cNvSpPr>
          <p:nvPr/>
        </p:nvSpPr>
        <p:spPr bwMode="auto">
          <a:xfrm>
            <a:off x="3910013" y="3517900"/>
            <a:ext cx="1119187" cy="292100"/>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cxnSp>
        <p:nvCxnSpPr>
          <p:cNvPr id="33" name="Elbow Connector 32"/>
          <p:cNvCxnSpPr>
            <a:stCxn id="32" idx="3"/>
            <a:endCxn id="34" idx="2"/>
          </p:cNvCxnSpPr>
          <p:nvPr/>
        </p:nvCxnSpPr>
        <p:spPr>
          <a:xfrm rot="16200000" flipH="1">
            <a:off x="2191544" y="3239294"/>
            <a:ext cx="323850" cy="3141662"/>
          </a:xfrm>
          <a:prstGeom prst="bentConnector3">
            <a:avLst>
              <a:gd name="adj1" fmla="val 170444"/>
            </a:avLst>
          </a:prstGeom>
          <a:noFill/>
          <a:ln w="28575" algn="ctr">
            <a:solidFill>
              <a:schemeClr val="accent6">
                <a:lumMod val="75000"/>
              </a:schemeClr>
            </a:solidFill>
            <a:round/>
            <a:headEnd type="none" w="med" len="med"/>
            <a:tailEnd type="arrow" w="med" len="med"/>
          </a:ln>
        </p:spPr>
      </p:cxnSp>
      <p:sp>
        <p:nvSpPr>
          <p:cNvPr id="34" name="Rounded Rectangle 60"/>
          <p:cNvSpPr>
            <a:spLocks noChangeArrowheads="1"/>
          </p:cNvSpPr>
          <p:nvPr/>
        </p:nvSpPr>
        <p:spPr bwMode="auto">
          <a:xfrm>
            <a:off x="2819400" y="4572000"/>
            <a:ext cx="2209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sp>
        <p:nvSpPr>
          <p:cNvPr id="24" name="Content Placeholder 2"/>
          <p:cNvSpPr txBox="1">
            <a:spLocks/>
          </p:cNvSpPr>
          <p:nvPr/>
        </p:nvSpPr>
        <p:spPr bwMode="auto">
          <a:xfrm>
            <a:off x="6324600" y="1524000"/>
            <a:ext cx="2819400" cy="4648200"/>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a:lstStyle/>
          <a:p>
            <a:pPr marL="342900" indent="-342900">
              <a:lnSpc>
                <a:spcPct val="90000"/>
              </a:lnSpc>
              <a:spcBef>
                <a:spcPct val="40000"/>
              </a:spcBef>
              <a:buFontTx/>
              <a:buBlip>
                <a:blip r:embed="rId4"/>
              </a:buBlip>
              <a:defRPr/>
            </a:pPr>
            <a:r>
              <a:rPr lang="en-US" sz="1400" b="1" kern="0" dirty="0">
                <a:solidFill>
                  <a:srgbClr val="FF0000"/>
                </a:solidFill>
              </a:rPr>
              <a:t>Scope</a:t>
            </a:r>
          </a:p>
          <a:p>
            <a:pPr marL="285750" lvl="1" indent="228600">
              <a:lnSpc>
                <a:spcPct val="90000"/>
              </a:lnSpc>
              <a:spcBef>
                <a:spcPct val="30000"/>
              </a:spcBef>
              <a:buFontTx/>
              <a:buBlip>
                <a:blip r:embed="rId5"/>
              </a:buBlip>
              <a:defRPr/>
            </a:pPr>
            <a:r>
              <a:rPr lang="en-US" sz="1400" kern="0" dirty="0">
                <a:solidFill>
                  <a:srgbClr val="120C80"/>
                </a:solidFill>
              </a:rPr>
              <a:t>Import CATIA V4/V5 data and non CATIA files within ENOVIA VPM Central</a:t>
            </a:r>
          </a:p>
          <a:p>
            <a:pPr marL="285750" lvl="1" indent="228600">
              <a:lnSpc>
                <a:spcPct val="90000"/>
              </a:lnSpc>
              <a:spcBef>
                <a:spcPct val="30000"/>
              </a:spcBef>
              <a:buFontTx/>
              <a:buBlip>
                <a:blip r:embed="rId5"/>
              </a:buBlip>
              <a:defRPr/>
            </a:pPr>
            <a:r>
              <a:rPr lang="en-US" sz="1400" kern="0" dirty="0">
                <a:solidFill>
                  <a:srgbClr val="120C80"/>
                </a:solidFill>
              </a:rPr>
              <a:t>Mapping of V5 properties with V6 attributes (default and /or customized mapping)</a:t>
            </a:r>
          </a:p>
          <a:p>
            <a:pPr marL="285750" lvl="1" indent="228600">
              <a:lnSpc>
                <a:spcPct val="90000"/>
              </a:lnSpc>
              <a:spcBef>
                <a:spcPct val="30000"/>
              </a:spcBef>
              <a:buFontTx/>
              <a:buBlip>
                <a:blip r:embed="rId5"/>
              </a:buBlip>
              <a:defRPr/>
            </a:pPr>
            <a:r>
              <a:rPr lang="en-US" sz="1400" kern="0" dirty="0">
                <a:solidFill>
                  <a:srgbClr val="120C80"/>
                </a:solidFill>
              </a:rPr>
              <a:t>One shot or incremental  import </a:t>
            </a:r>
          </a:p>
          <a:p>
            <a:pPr marL="342900" indent="-342900">
              <a:lnSpc>
                <a:spcPct val="90000"/>
              </a:lnSpc>
              <a:spcBef>
                <a:spcPct val="40000"/>
              </a:spcBef>
              <a:buFontTx/>
              <a:buBlip>
                <a:blip r:embed="rId4"/>
              </a:buBlip>
              <a:defRPr/>
            </a:pPr>
            <a:r>
              <a:rPr lang="en-US" sz="1400" b="1" kern="0" dirty="0">
                <a:solidFill>
                  <a:srgbClr val="120C80"/>
                </a:solidFill>
                <a:sym typeface="Wingdings" pitchFamily="2" charset="2"/>
              </a:rPr>
              <a:t>Customer’s Benefits:</a:t>
            </a:r>
          </a:p>
          <a:p>
            <a:pPr marL="285750" lvl="1" indent="228600">
              <a:lnSpc>
                <a:spcPct val="90000"/>
              </a:lnSpc>
              <a:spcBef>
                <a:spcPct val="30000"/>
              </a:spcBef>
              <a:buFontTx/>
              <a:buBlip>
                <a:blip r:embed="rId5"/>
              </a:buBlip>
              <a:defRPr/>
            </a:pPr>
            <a:r>
              <a:rPr lang="en-US" sz="1400" kern="0" dirty="0">
                <a:solidFill>
                  <a:srgbClr val="120C80"/>
                </a:solidFill>
                <a:sym typeface="Wingdings" pitchFamily="2" charset="2"/>
              </a:rPr>
              <a:t>Build strong upfront V6 ROI.</a:t>
            </a:r>
          </a:p>
          <a:p>
            <a:pPr marL="285750" lvl="1" indent="228600">
              <a:lnSpc>
                <a:spcPct val="90000"/>
              </a:lnSpc>
              <a:spcBef>
                <a:spcPct val="30000"/>
              </a:spcBef>
              <a:buFontTx/>
              <a:buBlip>
                <a:blip r:embed="rId5"/>
              </a:buBlip>
              <a:defRPr/>
            </a:pPr>
            <a:r>
              <a:rPr lang="en-US" sz="1400" kern="0" dirty="0">
                <a:solidFill>
                  <a:srgbClr val="120C80"/>
                </a:solidFill>
                <a:sym typeface="Wingdings" pitchFamily="2" charset="2"/>
              </a:rPr>
              <a:t>Benefits right away from all V6 values.</a:t>
            </a:r>
          </a:p>
          <a:p>
            <a:pPr marL="285750" lvl="1" indent="228600">
              <a:lnSpc>
                <a:spcPct val="90000"/>
              </a:lnSpc>
              <a:spcBef>
                <a:spcPct val="30000"/>
              </a:spcBef>
              <a:buFontTx/>
              <a:buBlip>
                <a:blip r:embed="rId5"/>
              </a:buBlip>
              <a:defRPr/>
            </a:pPr>
            <a:r>
              <a:rPr lang="en-US" sz="1400" kern="0" dirty="0">
                <a:solidFill>
                  <a:srgbClr val="120C80"/>
                </a:solidFill>
                <a:sym typeface="Wingdings" pitchFamily="2" charset="2"/>
              </a:rPr>
              <a:t>Easily expandable with additional business processes.</a:t>
            </a:r>
          </a:p>
          <a:p>
            <a:pPr marL="342900" indent="-342900">
              <a:lnSpc>
                <a:spcPct val="90000"/>
              </a:lnSpc>
              <a:spcBef>
                <a:spcPct val="40000"/>
              </a:spcBef>
              <a:buFontTx/>
              <a:buBlip>
                <a:blip r:embed="rId4"/>
              </a:buBlip>
              <a:defRPr/>
            </a:pPr>
            <a:endParaRPr lang="en-US" sz="1100" kern="0" dirty="0">
              <a:solidFill>
                <a:srgbClr val="120C80"/>
              </a:solidFill>
            </a:endParaRPr>
          </a:p>
        </p:txBody>
      </p:sp>
      <p:grpSp>
        <p:nvGrpSpPr>
          <p:cNvPr id="5" name="Group 37 - V4/V5 parts"/>
          <p:cNvGrpSpPr>
            <a:grpSpLocks/>
          </p:cNvGrpSpPr>
          <p:nvPr/>
        </p:nvGrpSpPr>
        <p:grpSpPr bwMode="auto">
          <a:xfrm>
            <a:off x="304800" y="1268413"/>
            <a:ext cx="1439863" cy="2232025"/>
            <a:chOff x="304800" y="1296956"/>
            <a:chExt cx="1371600" cy="2161293"/>
          </a:xfrm>
        </p:grpSpPr>
        <p:pic>
          <p:nvPicPr>
            <p:cNvPr id="23" name="Picture 58"/>
            <p:cNvPicPr>
              <a:picLocks noChangeAspect="1" noChangeArrowheads="1"/>
            </p:cNvPicPr>
            <p:nvPr/>
          </p:nvPicPr>
          <p:blipFill>
            <a:blip r:embed="rId6" cstate="print">
              <a:duotone>
                <a:schemeClr val="bg2">
                  <a:shade val="45000"/>
                  <a:satMod val="135000"/>
                </a:schemeClr>
                <a:prstClr val="white"/>
              </a:duotone>
              <a:lum bright="36000"/>
            </a:blip>
            <a:srcRect/>
            <a:stretch>
              <a:fillRect/>
            </a:stretch>
          </p:blipFill>
          <p:spPr bwMode="auto">
            <a:xfrm>
              <a:off x="304800" y="2362200"/>
              <a:ext cx="1371600" cy="1096049"/>
            </a:xfrm>
            <a:prstGeom prst="rect">
              <a:avLst/>
            </a:prstGeom>
            <a:noFill/>
            <a:ln w="9525">
              <a:noFill/>
              <a:miter lim="800000"/>
              <a:headEnd/>
              <a:tailEnd/>
            </a:ln>
            <a:effectLst/>
          </p:spPr>
        </p:pic>
        <p:pic>
          <p:nvPicPr>
            <p:cNvPr id="25" name="Picture 6" descr="http://5axes.free.fr/Chrono/catiaV4.jpg"/>
            <p:cNvPicPr>
              <a:picLocks noChangeAspect="1" noChangeArrowheads="1"/>
            </p:cNvPicPr>
            <p:nvPr/>
          </p:nvPicPr>
          <p:blipFill>
            <a:blip r:embed="rId7">
              <a:duotone>
                <a:schemeClr val="bg2">
                  <a:shade val="45000"/>
                  <a:satMod val="135000"/>
                </a:schemeClr>
                <a:prstClr val="white"/>
              </a:duotone>
              <a:lum bright="36000"/>
            </a:blip>
            <a:srcRect/>
            <a:stretch>
              <a:fillRect/>
            </a:stretch>
          </p:blipFill>
          <p:spPr bwMode="auto">
            <a:xfrm>
              <a:off x="304800" y="1296956"/>
              <a:ext cx="1371600" cy="1021790"/>
            </a:xfrm>
            <a:prstGeom prst="rect">
              <a:avLst/>
            </a:prstGeom>
            <a:noFill/>
            <a:effectLst/>
          </p:spPr>
        </p:pic>
      </p:grpSp>
      <p:grpSp>
        <p:nvGrpSpPr>
          <p:cNvPr id="6" name="Group 46 - grey CATIA V4/V5 mg disk"/>
          <p:cNvGrpSpPr/>
          <p:nvPr/>
        </p:nvGrpSpPr>
        <p:grpSpPr>
          <a:xfrm>
            <a:off x="304800" y="3505200"/>
            <a:ext cx="1119600" cy="1130054"/>
            <a:chOff x="304800" y="3518146"/>
            <a:chExt cx="1119600" cy="1130054"/>
          </a:xfrm>
          <a:noFill/>
        </p:grpSpPr>
        <p:sp>
          <p:nvSpPr>
            <p:cNvPr id="35" name="Flowchart: Magnetic Disk 52 V4/V5"/>
            <p:cNvSpPr>
              <a:spLocks noChangeArrowheads="1"/>
            </p:cNvSpPr>
            <p:nvPr/>
          </p:nvSpPr>
          <p:spPr bwMode="auto">
            <a:xfrm>
              <a:off x="457200" y="3886200"/>
              <a:ext cx="651556" cy="762000"/>
            </a:xfrm>
            <a:prstGeom prst="flowChartMagneticDisk">
              <a:avLst/>
            </a:prstGeom>
            <a:solidFill>
              <a:schemeClr val="bg1">
                <a:lumMod val="85000"/>
                <a:alpha val="52000"/>
              </a:schemeClr>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bg1">
                      <a:lumMod val="65000"/>
                    </a:schemeClr>
                  </a:solidFill>
                  <a:cs typeface="+mn-cs"/>
                </a:rPr>
                <a:t>V4/V5 files</a:t>
              </a:r>
            </a:p>
          </p:txBody>
        </p:sp>
        <p:sp>
          <p:nvSpPr>
            <p:cNvPr id="36" name="Rounded Rectangle 60: CATIA V4/V5"/>
            <p:cNvSpPr>
              <a:spLocks noChangeArrowheads="1"/>
            </p:cNvSpPr>
            <p:nvPr/>
          </p:nvSpPr>
          <p:spPr bwMode="auto">
            <a:xfrm>
              <a:off x="304800" y="3518146"/>
              <a:ext cx="1119600" cy="291854"/>
            </a:xfrm>
            <a:prstGeom prst="roundRect">
              <a:avLst>
                <a:gd name="adj" fmla="val 16667"/>
              </a:avLst>
            </a:prstGeom>
            <a:solidFill>
              <a:schemeClr val="bg1">
                <a:lumMod val="85000"/>
                <a:alpha val="55000"/>
              </a:schemeClr>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bg1">
                      <a:lumMod val="65000"/>
                    </a:schemeClr>
                  </a:solidFill>
                  <a:cs typeface="+mn-cs"/>
                </a:rPr>
                <a:t>CATIA V4/V5</a:t>
              </a:r>
            </a:p>
          </p:txBody>
        </p:sp>
      </p:grpSp>
      <p:grpSp>
        <p:nvGrpSpPr>
          <p:cNvPr id="7" name="Group 39"/>
          <p:cNvGrpSpPr>
            <a:grpSpLocks/>
          </p:cNvGrpSpPr>
          <p:nvPr/>
        </p:nvGrpSpPr>
        <p:grpSpPr bwMode="auto">
          <a:xfrm>
            <a:off x="304800" y="1296988"/>
            <a:ext cx="1752600" cy="3351212"/>
            <a:chOff x="304800" y="1296956"/>
            <a:chExt cx="1752600" cy="3351244"/>
          </a:xfrm>
        </p:grpSpPr>
        <p:pic>
          <p:nvPicPr>
            <p:cNvPr id="186392" name="Picture 58"/>
            <p:cNvPicPr>
              <a:picLocks noChangeAspect="1" noChangeArrowheads="1"/>
            </p:cNvPicPr>
            <p:nvPr/>
          </p:nvPicPr>
          <p:blipFill>
            <a:blip r:embed="rId6"/>
            <a:srcRect/>
            <a:stretch>
              <a:fillRect/>
            </a:stretch>
          </p:blipFill>
          <p:spPr bwMode="auto">
            <a:xfrm>
              <a:off x="304800" y="2362200"/>
              <a:ext cx="1371600" cy="1096049"/>
            </a:xfrm>
            <a:prstGeom prst="rect">
              <a:avLst/>
            </a:prstGeom>
            <a:noFill/>
            <a:ln w="9525">
              <a:noFill/>
              <a:miter lim="800000"/>
              <a:headEnd/>
              <a:tailEnd/>
            </a:ln>
          </p:spPr>
        </p:pic>
        <p:pic>
          <p:nvPicPr>
            <p:cNvPr id="186393" name="Picture 6" descr="http://5axes.free.fr/Chrono/catiaV4.jpg"/>
            <p:cNvPicPr>
              <a:picLocks noChangeAspect="1" noChangeArrowheads="1"/>
            </p:cNvPicPr>
            <p:nvPr/>
          </p:nvPicPr>
          <p:blipFill>
            <a:blip r:embed="rId7"/>
            <a:srcRect/>
            <a:stretch>
              <a:fillRect/>
            </a:stretch>
          </p:blipFill>
          <p:spPr bwMode="auto">
            <a:xfrm>
              <a:off x="304800" y="1296956"/>
              <a:ext cx="1371600" cy="1021790"/>
            </a:xfrm>
            <a:prstGeom prst="rect">
              <a:avLst/>
            </a:prstGeom>
            <a:noFill/>
            <a:ln w="9525">
              <a:noFill/>
              <a:miter lim="800000"/>
              <a:headEnd/>
              <a:tailEnd/>
            </a:ln>
          </p:spPr>
        </p:pic>
        <p:sp>
          <p:nvSpPr>
            <p:cNvPr id="32" name="Flowchart: Magnetic Disk 52"/>
            <p:cNvSpPr>
              <a:spLocks noChangeArrowheads="1"/>
            </p:cNvSpPr>
            <p:nvPr/>
          </p:nvSpPr>
          <p:spPr bwMode="auto">
            <a:xfrm>
              <a:off x="457200" y="3886193"/>
              <a:ext cx="650875" cy="762007"/>
            </a:xfrm>
            <a:prstGeom prst="flowChartMagneticDisk">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V4/V5 files</a:t>
              </a:r>
            </a:p>
          </p:txBody>
        </p:sp>
        <p:sp>
          <p:nvSpPr>
            <p:cNvPr id="37" name="Rounded Rectangle 60"/>
            <p:cNvSpPr>
              <a:spLocks noChangeArrowheads="1"/>
            </p:cNvSpPr>
            <p:nvPr/>
          </p:nvSpPr>
          <p:spPr bwMode="auto">
            <a:xfrm>
              <a:off x="304800" y="3517889"/>
              <a:ext cx="1119188" cy="292103"/>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186396" name="Text Box 8"/>
            <p:cNvSpPr txBox="1">
              <a:spLocks noChangeArrowheads="1"/>
            </p:cNvSpPr>
            <p:nvPr/>
          </p:nvSpPr>
          <p:spPr bwMode="auto">
            <a:xfrm>
              <a:off x="1447800" y="30480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V5</a:t>
              </a:r>
              <a:endParaRPr lang="ja-JP" altLang="en-US" sz="800">
                <a:solidFill>
                  <a:srgbClr val="120C80"/>
                </a:solidFill>
                <a:ea typeface="ＭＳ Ｐゴシック" charset="-128"/>
              </a:endParaRPr>
            </a:p>
          </p:txBody>
        </p:sp>
        <p:sp>
          <p:nvSpPr>
            <p:cNvPr id="186397" name="Text Box 8"/>
            <p:cNvSpPr txBox="1">
              <a:spLocks noChangeArrowheads="1"/>
            </p:cNvSpPr>
            <p:nvPr/>
          </p:nvSpPr>
          <p:spPr bwMode="auto">
            <a:xfrm>
              <a:off x="1447800" y="1981201"/>
              <a:ext cx="609600" cy="217625"/>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V4</a:t>
              </a:r>
              <a:endParaRPr lang="ja-JP" altLang="en-US" sz="800">
                <a:solidFill>
                  <a:srgbClr val="120C80"/>
                </a:solidFill>
                <a:ea typeface="ＭＳ Ｐゴシック" charset="-128"/>
              </a:endParaRPr>
            </a:p>
          </p:txBody>
        </p:sp>
      </p:grpSp>
      <p:sp>
        <p:nvSpPr>
          <p:cNvPr id="61" name="Text Box 8"/>
          <p:cNvSpPr txBox="1">
            <a:spLocks noChangeArrowheads="1"/>
          </p:cNvSpPr>
          <p:nvPr/>
        </p:nvSpPr>
        <p:spPr bwMode="auto">
          <a:xfrm>
            <a:off x="4876800" y="3048000"/>
            <a:ext cx="609600" cy="217488"/>
          </a:xfrm>
          <a:prstGeom prst="rect">
            <a:avLst/>
          </a:prstGeom>
          <a:solidFill>
            <a:schemeClr val="bg1"/>
          </a:solidFill>
          <a:ln w="19050" algn="ctr">
            <a:solidFill>
              <a:srgbClr val="FF0000"/>
            </a:solidFill>
            <a:miter lim="800000"/>
            <a:headEnd/>
            <a:tailEnd/>
          </a:ln>
        </p:spPr>
        <p:txBody>
          <a:bodyPr lIns="36000" tIns="46800" rIns="36000" bIns="46800" anchor="ctr" anchorCtr="1">
            <a:spAutoFit/>
          </a:bodyPr>
          <a:lstStyle/>
          <a:p>
            <a:pPr algn="ctr" eaLnBrk="0" hangingPunct="0">
              <a:spcBef>
                <a:spcPct val="50000"/>
              </a:spcBef>
            </a:pPr>
            <a:r>
              <a:rPr lang="fr-FR" sz="800">
                <a:solidFill>
                  <a:srgbClr val="120C80"/>
                </a:solidFill>
              </a:rPr>
              <a:t>CATIA V6</a:t>
            </a:r>
            <a:endParaRPr lang="ja-JP" altLang="en-US" sz="800">
              <a:solidFill>
                <a:srgbClr val="120C80"/>
              </a:solidFill>
              <a:ea typeface="ＭＳ Ｐゴシック" charset="-128"/>
            </a:endParaRPr>
          </a:p>
        </p:txBody>
      </p:sp>
      <p:pic>
        <p:nvPicPr>
          <p:cNvPr id="42" name="Picture 41" descr="V5part.png"/>
          <p:cNvPicPr>
            <a:picLocks noChangeAspect="1"/>
          </p:cNvPicPr>
          <p:nvPr/>
        </p:nvPicPr>
        <p:blipFill>
          <a:blip r:embed="rId8"/>
          <a:srcRect/>
          <a:stretch>
            <a:fillRect/>
          </a:stretch>
        </p:blipFill>
        <p:spPr bwMode="auto">
          <a:xfrm>
            <a:off x="409575" y="2686050"/>
            <a:ext cx="1171575" cy="581025"/>
          </a:xfrm>
          <a:prstGeom prst="rect">
            <a:avLst/>
          </a:prstGeom>
          <a:noFill/>
          <a:ln w="9525">
            <a:noFill/>
            <a:miter lim="800000"/>
            <a:headEnd/>
            <a:tailEnd/>
          </a:ln>
        </p:spPr>
      </p:pic>
      <p:pic>
        <p:nvPicPr>
          <p:cNvPr id="43" name="Picture 42" descr="V4part.png"/>
          <p:cNvPicPr>
            <a:picLocks noChangeAspect="1"/>
          </p:cNvPicPr>
          <p:nvPr/>
        </p:nvPicPr>
        <p:blipFill>
          <a:blip r:embed="rId9"/>
          <a:srcRect/>
          <a:stretch>
            <a:fillRect/>
          </a:stretch>
        </p:blipFill>
        <p:spPr bwMode="auto">
          <a:xfrm>
            <a:off x="404813" y="1371600"/>
            <a:ext cx="1171575" cy="781050"/>
          </a:xfrm>
          <a:prstGeom prst="rect">
            <a:avLst/>
          </a:prstGeom>
          <a:noFill/>
          <a:ln w="9525">
            <a:noFill/>
            <a:miter lim="800000"/>
            <a:headEnd/>
            <a:tailEnd/>
          </a:ln>
        </p:spPr>
      </p:pic>
      <p:pic>
        <p:nvPicPr>
          <p:cNvPr id="44" name="Picture 4" descr="http://smartclass/RTM2e/R2009x_BFS/IPLM/bfs_images/livImage31.jpg"/>
          <p:cNvPicPr>
            <a:picLocks noChangeArrowheads="1"/>
          </p:cNvPicPr>
          <p:nvPr/>
        </p:nvPicPr>
        <p:blipFill>
          <a:blip r:embed="rId10" cstate="print"/>
          <a:srcRect/>
          <a:stretch>
            <a:fillRect/>
          </a:stretch>
        </p:blipFill>
        <p:spPr bwMode="auto">
          <a:xfrm>
            <a:off x="2440259" y="2351049"/>
            <a:ext cx="1371600" cy="109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 name="Rounded Rectangle 60"/>
          <p:cNvSpPr>
            <a:spLocks noChangeArrowheads="1"/>
          </p:cNvSpPr>
          <p:nvPr/>
        </p:nvSpPr>
        <p:spPr bwMode="auto">
          <a:xfrm>
            <a:off x="2438400" y="1981200"/>
            <a:ext cx="1371600" cy="282575"/>
          </a:xfrm>
          <a:prstGeom prst="roundRect">
            <a:avLst>
              <a:gd name="adj" fmla="val 16667"/>
            </a:avLst>
          </a:prstGeom>
          <a:solidFill>
            <a:schemeClr val="accent3">
              <a:lumMod val="95000"/>
              <a:alpha val="59000"/>
            </a:schemeClr>
          </a:solidFill>
          <a:ln w="9525" algn="ctr">
            <a:solidFill>
              <a:schemeClr val="accent4"/>
            </a:solidFill>
            <a:prstDash val="dash"/>
            <a:round/>
            <a:headEnd/>
            <a:tailEnd type="arrow" w="med" len="med"/>
          </a:ln>
        </p:spPr>
        <p:txBody>
          <a:bodyPr lIns="90000" tIns="46800" rIns="36000" bIns="46800">
            <a:spAutoFit/>
          </a:bodyPr>
          <a:lstStyle/>
          <a:p>
            <a:pPr algn="ctr" eaLnBrk="0" hangingPunct="0">
              <a:spcBef>
                <a:spcPct val="50000"/>
              </a:spcBef>
              <a:defRPr/>
            </a:pPr>
            <a:r>
              <a:rPr lang="en-US" sz="1050" b="1" dirty="0">
                <a:solidFill>
                  <a:schemeClr val="accent4"/>
                </a:solidFill>
                <a:cs typeface="+mn-cs"/>
              </a:rPr>
              <a:t>ENOVIA 3DLive</a:t>
            </a:r>
          </a:p>
        </p:txBody>
      </p:sp>
      <p:pic>
        <p:nvPicPr>
          <p:cNvPr id="48" name="Picture 6"/>
          <p:cNvPicPr>
            <a:picLocks noChangeAspect="1" noChangeArrowheads="1"/>
          </p:cNvPicPr>
          <p:nvPr/>
        </p:nvPicPr>
        <p:blipFill>
          <a:blip r:embed="rId11">
            <a:duotone>
              <a:schemeClr val="accent3">
                <a:shade val="45000"/>
                <a:satMod val="135000"/>
              </a:schemeClr>
              <a:prstClr val="white"/>
            </a:duotone>
          </a:blip>
          <a:srcRect/>
          <a:stretch>
            <a:fillRect/>
          </a:stretch>
        </p:blipFill>
        <p:spPr bwMode="auto">
          <a:xfrm>
            <a:off x="457200" y="3888000"/>
            <a:ext cx="676275" cy="785813"/>
          </a:xfrm>
          <a:prstGeom prst="rect">
            <a:avLst/>
          </a:prstGeom>
          <a:noFill/>
          <a:ln w="9525">
            <a:noFill/>
            <a:miter lim="800000"/>
            <a:headEnd/>
            <a:tailEnd/>
          </a:ln>
          <a:effectLst/>
        </p:spPr>
      </p:pic>
      <p:sp>
        <p:nvSpPr>
          <p:cNvPr id="51" name="Right Arrow 50"/>
          <p:cNvSpPr/>
          <p:nvPr/>
        </p:nvSpPr>
        <p:spPr>
          <a:xfrm>
            <a:off x="1066800" y="4495800"/>
            <a:ext cx="1600200" cy="838200"/>
          </a:xfrm>
          <a:prstGeom prst="rightArrow">
            <a:avLst/>
          </a:prstGeom>
          <a:solidFill>
            <a:schemeClr val="accent3">
              <a:lumMod val="85000"/>
            </a:schemeClr>
          </a:solidFill>
          <a:ln>
            <a:solidFill>
              <a:schemeClr val="accent4">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2000" b="1">
                <a:solidFill>
                  <a:schemeClr val="tx1"/>
                </a:solidFill>
              </a:rPr>
              <a:t>FBDI</a:t>
            </a:r>
            <a:endParaRPr lang="en-US" sz="2000" b="1">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0.02031 0.04653 L -0.02031 0.30347 L 0.38178 0.30347 L 0.38178 0.19213 " pathEditMode="relative" rAng="0" ptsTypes="AAAA">
                                      <p:cBhvr>
                                        <p:cTn id="19" dur="500" fill="hold"/>
                                        <p:tgtEl>
                                          <p:spTgt spid="42"/>
                                        </p:tgtEl>
                                        <p:attrNameLst>
                                          <p:attrName>ppt_x</p:attrName>
                                          <p:attrName>ppt_y</p:attrName>
                                        </p:attrNameLst>
                                      </p:cBhvr>
                                      <p:rCtr x="201" y="128"/>
                                    </p:animMotion>
                                  </p:childTnLst>
                                </p:cTn>
                              </p:par>
                            </p:childTnLst>
                          </p:cTn>
                        </p:par>
                        <p:par>
                          <p:cTn id="20" fill="hold">
                            <p:stCondLst>
                              <p:cond delay="1000"/>
                            </p:stCondLst>
                            <p:childTnLst>
                              <p:par>
                                <p:cTn id="21" presetID="0" presetClass="path" presetSubtype="0" accel="50000" decel="50000" fill="hold" nodeType="afterEffect">
                                  <p:stCondLst>
                                    <p:cond delay="0"/>
                                  </p:stCondLst>
                                  <p:childTnLst>
                                    <p:animMotion origin="layout" path="M -3.33333E-6 0.06528 L -3.33333E-6 0.475 L 0.36146 0.475 L 0.36146 0.36875 " pathEditMode="relative" rAng="0" ptsTypes="AAAA">
                                      <p:cBhvr>
                                        <p:cTn id="22" dur="500" fill="hold"/>
                                        <p:tgtEl>
                                          <p:spTgt spid="43"/>
                                        </p:tgtEl>
                                        <p:attrNameLst>
                                          <p:attrName>ppt_x</p:attrName>
                                          <p:attrName>ppt_y</p:attrName>
                                        </p:attrNameLst>
                                      </p:cBhvr>
                                      <p:rCtr x="181" y="205"/>
                                    </p:animMotion>
                                  </p:childTnLst>
                                </p:cTn>
                              </p:par>
                            </p:childTnLst>
                          </p:cTn>
                        </p:par>
                        <p:par>
                          <p:cTn id="23" fill="hold">
                            <p:stCondLst>
                              <p:cond delay="1500"/>
                            </p:stCondLst>
                            <p:childTnLst>
                              <p:par>
                                <p:cTn id="24" presetID="9" presetClass="emph" presetSubtype="0" nodeType="afterEffect">
                                  <p:stCondLst>
                                    <p:cond delay="0"/>
                                  </p:stCondLst>
                                  <p:childTnLst>
                                    <p:set>
                                      <p:cBhvr rctx="PPT">
                                        <p:cTn id="25" dur="indefinite"/>
                                        <p:tgtEl>
                                          <p:spTgt spid="42"/>
                                        </p:tgtEl>
                                        <p:attrNameLst>
                                          <p:attrName>style.opacity</p:attrName>
                                        </p:attrNameLst>
                                      </p:cBhvr>
                                      <p:to>
                                        <p:strVal val="0.25"/>
                                      </p:to>
                                    </p:set>
                                    <p:animEffect filter="image" prLst="opacity: 0.25">
                                      <p:cBhvr rctx="IE">
                                        <p:cTn id="26" dur="indefinite"/>
                                        <p:tgtEl>
                                          <p:spTgt spid="42"/>
                                        </p:tgtEl>
                                      </p:cBhvr>
                                    </p:animEffect>
                                  </p:childTnLst>
                                </p:cTn>
                              </p:par>
                            </p:childTnLst>
                          </p:cTn>
                        </p:par>
                        <p:par>
                          <p:cTn id="27" fill="hold">
                            <p:stCondLst>
                              <p:cond delay="1500"/>
                            </p:stCondLst>
                            <p:childTnLst>
                              <p:par>
                                <p:cTn id="28" presetID="9" presetClass="emph" presetSubtype="0" nodeType="afterEffect">
                                  <p:stCondLst>
                                    <p:cond delay="0"/>
                                  </p:stCondLst>
                                  <p:childTnLst>
                                    <p:set>
                                      <p:cBhvr rctx="PPT">
                                        <p:cTn id="29" dur="indefinite"/>
                                        <p:tgtEl>
                                          <p:spTgt spid="43"/>
                                        </p:tgtEl>
                                        <p:attrNameLst>
                                          <p:attrName>style.opacity</p:attrName>
                                        </p:attrNameLst>
                                      </p:cBhvr>
                                      <p:to>
                                        <p:strVal val="0.25"/>
                                      </p:to>
                                    </p:set>
                                    <p:animEffect filter="image" prLst="opacity: 0.25">
                                      <p:cBhvr rctx="IE">
                                        <p:cTn id="30" dur="indefinite"/>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childTnLst>
                                </p:cTn>
                              </p:par>
                              <p:par>
                                <p:cTn id="47" presetID="10" presetClass="exit" presetSubtype="0" fill="hold" nodeType="withEffect">
                                  <p:stCondLst>
                                    <p:cond delay="0"/>
                                  </p:stCondLst>
                                  <p:childTnLst>
                                    <p:animEffect transition="out" filter="fade">
                                      <p:cBhvr>
                                        <p:cTn id="48" dur="1000"/>
                                        <p:tgtEl>
                                          <p:spTgt spid="7"/>
                                        </p:tgtEl>
                                      </p:cBhvr>
                                    </p:animEffect>
                                    <p:set>
                                      <p:cBhvr>
                                        <p:cTn id="49" dur="1" fill="hold">
                                          <p:stCondLst>
                                            <p:cond delay="999"/>
                                          </p:stCondLst>
                                        </p:cTn>
                                        <p:tgtEl>
                                          <p:spTgt spid="7"/>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xEl>
                                              <p:pRg st="0" end="0"/>
                                            </p:txEl>
                                          </p:spTgt>
                                        </p:tgtEl>
                                        <p:attrNameLst>
                                          <p:attrName>style.visibility</p:attrName>
                                        </p:attrNameLst>
                                      </p:cBhvr>
                                      <p:to>
                                        <p:strVal val="visible"/>
                                      </p:to>
                                    </p:set>
                                    <p:animEffect transition="in" filter="fade">
                                      <p:cBhvr>
                                        <p:cTn id="70" dur="500"/>
                                        <p:tgtEl>
                                          <p:spTgt spid="24">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xEl>
                                              <p:pRg st="1" end="1"/>
                                            </p:txEl>
                                          </p:spTgt>
                                        </p:tgtEl>
                                        <p:attrNameLst>
                                          <p:attrName>style.visibility</p:attrName>
                                        </p:attrNameLst>
                                      </p:cBhvr>
                                      <p:to>
                                        <p:strVal val="visible"/>
                                      </p:to>
                                    </p:set>
                                    <p:animEffect transition="in" filter="fade">
                                      <p:cBhvr>
                                        <p:cTn id="73" dur="500"/>
                                        <p:tgtEl>
                                          <p:spTgt spid="24">
                                            <p:txEl>
                                              <p:pRg st="1" end="1"/>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xEl>
                                              <p:pRg st="2" end="2"/>
                                            </p:txEl>
                                          </p:spTgt>
                                        </p:tgtEl>
                                        <p:attrNameLst>
                                          <p:attrName>style.visibility</p:attrName>
                                        </p:attrNameLst>
                                      </p:cBhvr>
                                      <p:to>
                                        <p:strVal val="visible"/>
                                      </p:to>
                                    </p:set>
                                    <p:animEffect transition="in" filter="fade">
                                      <p:cBhvr>
                                        <p:cTn id="76" dur="500"/>
                                        <p:tgtEl>
                                          <p:spTgt spid="24">
                                            <p:txEl>
                                              <p:pRg st="2" end="2"/>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xEl>
                                              <p:pRg st="3" end="3"/>
                                            </p:txEl>
                                          </p:spTgt>
                                        </p:tgtEl>
                                        <p:attrNameLst>
                                          <p:attrName>style.visibility</p:attrName>
                                        </p:attrNameLst>
                                      </p:cBhvr>
                                      <p:to>
                                        <p:strVal val="visible"/>
                                      </p:to>
                                    </p:set>
                                    <p:animEffect transition="in" filter="fade">
                                      <p:cBhvr>
                                        <p:cTn id="79" dur="500"/>
                                        <p:tgtEl>
                                          <p:spTgt spid="24">
                                            <p:txEl>
                                              <p:pRg st="3" end="3"/>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xEl>
                                              <p:pRg st="4" end="4"/>
                                            </p:txEl>
                                          </p:spTgt>
                                        </p:tgtEl>
                                        <p:attrNameLst>
                                          <p:attrName>style.visibility</p:attrName>
                                        </p:attrNameLst>
                                      </p:cBhvr>
                                      <p:to>
                                        <p:strVal val="visible"/>
                                      </p:to>
                                    </p:set>
                                    <p:animEffect transition="in" filter="fade">
                                      <p:cBhvr>
                                        <p:cTn id="82" dur="500"/>
                                        <p:tgtEl>
                                          <p:spTgt spid="24">
                                            <p:txEl>
                                              <p:pRg st="4" end="4"/>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xEl>
                                              <p:pRg st="5" end="5"/>
                                            </p:txEl>
                                          </p:spTgt>
                                        </p:tgtEl>
                                        <p:attrNameLst>
                                          <p:attrName>style.visibility</p:attrName>
                                        </p:attrNameLst>
                                      </p:cBhvr>
                                      <p:to>
                                        <p:strVal val="visible"/>
                                      </p:to>
                                    </p:set>
                                    <p:animEffect transition="in" filter="fade">
                                      <p:cBhvr>
                                        <p:cTn id="85" dur="500"/>
                                        <p:tgtEl>
                                          <p:spTgt spid="24">
                                            <p:txEl>
                                              <p:pRg st="5" end="5"/>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xEl>
                                              <p:pRg st="6" end="6"/>
                                            </p:txEl>
                                          </p:spTgt>
                                        </p:tgtEl>
                                        <p:attrNameLst>
                                          <p:attrName>style.visibility</p:attrName>
                                        </p:attrNameLst>
                                      </p:cBhvr>
                                      <p:to>
                                        <p:strVal val="visible"/>
                                      </p:to>
                                    </p:set>
                                    <p:animEffect transition="in" filter="fade">
                                      <p:cBhvr>
                                        <p:cTn id="88" dur="500"/>
                                        <p:tgtEl>
                                          <p:spTgt spid="24">
                                            <p:txEl>
                                              <p:pRg st="6" end="6"/>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xEl>
                                              <p:pRg st="7" end="7"/>
                                            </p:txEl>
                                          </p:spTgt>
                                        </p:tgtEl>
                                        <p:attrNameLst>
                                          <p:attrName>style.visibility</p:attrName>
                                        </p:attrNameLst>
                                      </p:cBhvr>
                                      <p:to>
                                        <p:strVal val="visible"/>
                                      </p:to>
                                    </p:set>
                                    <p:animEffect transition="in" filter="fade">
                                      <p:cBhvr>
                                        <p:cTn id="91" dur="500"/>
                                        <p:tgtEl>
                                          <p:spTgt spid="24">
                                            <p:txEl>
                                              <p:pRg st="7" end="7"/>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500"/>
                                        <p:tgtEl>
                                          <p:spTgt spid="4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30" grpId="0" animBg="1"/>
      <p:bldP spid="31" grpId="0" animBg="1"/>
      <p:bldP spid="34" grpId="0" animBg="1"/>
      <p:bldP spid="24" grpId="0" build="allAtOnce"/>
      <p:bldP spid="61" grpId="0" animBg="1"/>
      <p:bldP spid="47"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65"/>
          <p:cNvSpPr>
            <a:spLocks noGrp="1" noChangeArrowheads="1"/>
          </p:cNvSpPr>
          <p:nvPr>
            <p:ph type="title" idx="4294967295"/>
          </p:nvPr>
        </p:nvSpPr>
        <p:spPr/>
        <p:txBody>
          <a:bodyPr/>
          <a:lstStyle/>
          <a:p>
            <a:pPr eaLnBrk="1" hangingPunct="1"/>
            <a:r>
              <a:rPr lang="en-US" smtClean="0"/>
              <a:t>E – Data Carry Over / Migration</a:t>
            </a:r>
          </a:p>
        </p:txBody>
      </p:sp>
      <p:sp>
        <p:nvSpPr>
          <p:cNvPr id="44" name="Rectangle 2"/>
          <p:cNvSpPr>
            <a:spLocks noChangeArrowheads="1"/>
          </p:cNvSpPr>
          <p:nvPr/>
        </p:nvSpPr>
        <p:spPr bwMode="auto">
          <a:xfrm>
            <a:off x="0" y="1924456"/>
            <a:ext cx="9144000" cy="3048000"/>
          </a:xfrm>
          <a:prstGeom prst="rect">
            <a:avLst/>
          </a:prstGeom>
          <a:gradFill flip="none" rotWithShape="1">
            <a:gsLst>
              <a:gs pos="100000">
                <a:schemeClr val="bg1">
                  <a:alpha val="60000"/>
                </a:schemeClr>
              </a:gs>
              <a:gs pos="50000">
                <a:srgbClr val="3399FF">
                  <a:tint val="44500"/>
                  <a:satMod val="160000"/>
                </a:srgbClr>
              </a:gs>
              <a:gs pos="100000">
                <a:srgbClr val="3399FF">
                  <a:tint val="23500"/>
                  <a:satMod val="160000"/>
                </a:srgbClr>
              </a:gs>
            </a:gsLst>
            <a:lin ang="16200000" scaled="1"/>
            <a:tileRect/>
          </a:gradFill>
          <a:ln w="9525" algn="ctr">
            <a:noFill/>
            <a:miter lim="800000"/>
            <a:headEnd/>
            <a:tailEnd/>
          </a:ln>
          <a:effectLst/>
        </p:spPr>
        <p:txBody>
          <a:bodyPr wrap="none"/>
          <a:lstStyle/>
          <a:p>
            <a:pPr algn="r" eaLnBrk="0" hangingPunct="0">
              <a:spcBef>
                <a:spcPct val="50000"/>
              </a:spcBef>
              <a:defRPr/>
            </a:pPr>
            <a:r>
              <a:rPr lang="en-US" altLang="ja-JP" sz="1600" b="1" dirty="0">
                <a:ea typeface="ＭＳ Ｐゴシック" pitchFamily="34" charset="-128"/>
              </a:rPr>
              <a:t>CATIA V6 &amp; ENOVIA VPM Central</a:t>
            </a:r>
          </a:p>
        </p:txBody>
      </p:sp>
      <p:sp>
        <p:nvSpPr>
          <p:cNvPr id="45" name="AutoShape 70"/>
          <p:cNvSpPr>
            <a:spLocks noChangeArrowheads="1"/>
          </p:cNvSpPr>
          <p:nvPr/>
        </p:nvSpPr>
        <p:spPr bwMode="auto">
          <a:xfrm>
            <a:off x="0" y="4740275"/>
            <a:ext cx="9144000" cy="441325"/>
          </a:xfrm>
          <a:prstGeom prst="rightArrow">
            <a:avLst>
              <a:gd name="adj1" fmla="val 100000"/>
              <a:gd name="adj2" fmla="val 53909"/>
            </a:avLst>
          </a:prstGeom>
          <a:ln>
            <a:headEnd/>
            <a:tailEn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lIns="45720" tIns="46800" rIns="45720" bIns="46800" anchor="ctr">
            <a:spAutoFit/>
          </a:bodyPr>
          <a:lstStyle/>
          <a:p>
            <a:pPr>
              <a:defRPr/>
            </a:pPr>
            <a:endParaRPr lang="en-US" dirty="0"/>
          </a:p>
        </p:txBody>
      </p:sp>
      <p:sp>
        <p:nvSpPr>
          <p:cNvPr id="46" name="Oval 72"/>
          <p:cNvSpPr>
            <a:spLocks noChangeArrowheads="1"/>
          </p:cNvSpPr>
          <p:nvPr/>
        </p:nvSpPr>
        <p:spPr bwMode="auto">
          <a:xfrm>
            <a:off x="1409700" y="4770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1</a:t>
            </a:r>
          </a:p>
        </p:txBody>
      </p:sp>
      <p:sp>
        <p:nvSpPr>
          <p:cNvPr id="47" name="Oval 74"/>
          <p:cNvSpPr>
            <a:spLocks noChangeArrowheads="1"/>
          </p:cNvSpPr>
          <p:nvPr/>
        </p:nvSpPr>
        <p:spPr bwMode="auto">
          <a:xfrm>
            <a:off x="7535863" y="4770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3</a:t>
            </a:r>
          </a:p>
        </p:txBody>
      </p:sp>
      <p:sp>
        <p:nvSpPr>
          <p:cNvPr id="48" name="Oval 7"/>
          <p:cNvSpPr>
            <a:spLocks noChangeArrowheads="1"/>
          </p:cNvSpPr>
          <p:nvPr/>
        </p:nvSpPr>
        <p:spPr bwMode="auto">
          <a:xfrm>
            <a:off x="4457700" y="4770438"/>
            <a:ext cx="381000" cy="381000"/>
          </a:xfrm>
          <a:prstGeom prst="ellipse">
            <a:avLst/>
          </a:prstGeom>
          <a:solidFill>
            <a:schemeClr val="bg1"/>
          </a:solidFill>
          <a:ln w="9525" algn="ctr">
            <a:solidFill>
              <a:srgbClr val="120C80"/>
            </a:solidFill>
            <a:round/>
            <a:headEnd/>
            <a:tailEnd/>
          </a:ln>
        </p:spPr>
        <p:txBody>
          <a:bodyPr lIns="0" tIns="0" rIns="0" bIns="0" anchor="ctr" anchorCtr="1"/>
          <a:lstStyle/>
          <a:p>
            <a:pPr algn="ctr" eaLnBrk="0" hangingPunct="0">
              <a:spcBef>
                <a:spcPct val="50000"/>
              </a:spcBef>
            </a:pPr>
            <a:r>
              <a:rPr lang="en-GB" b="1">
                <a:solidFill>
                  <a:srgbClr val="120C80"/>
                </a:solidFill>
              </a:rPr>
              <a:t>2</a:t>
            </a:r>
          </a:p>
        </p:txBody>
      </p:sp>
      <p:cxnSp>
        <p:nvCxnSpPr>
          <p:cNvPr id="49" name="AutoShape 112"/>
          <p:cNvCxnSpPr>
            <a:cxnSpLocks noChangeShapeType="1"/>
            <a:stCxn id="46" idx="6"/>
            <a:endCxn id="48" idx="2"/>
          </p:cNvCxnSpPr>
          <p:nvPr/>
        </p:nvCxnSpPr>
        <p:spPr bwMode="auto">
          <a:xfrm>
            <a:off x="1790700" y="4960938"/>
            <a:ext cx="2667000" cy="1587"/>
          </a:xfrm>
          <a:prstGeom prst="straightConnector1">
            <a:avLst/>
          </a:prstGeom>
          <a:noFill/>
          <a:ln w="28575">
            <a:solidFill>
              <a:schemeClr val="tx1"/>
            </a:solidFill>
            <a:round/>
            <a:headEnd/>
            <a:tailEnd type="triangle" w="med" len="med"/>
          </a:ln>
        </p:spPr>
      </p:cxnSp>
      <p:cxnSp>
        <p:nvCxnSpPr>
          <p:cNvPr id="52" name="AutoShape 112"/>
          <p:cNvCxnSpPr>
            <a:cxnSpLocks noChangeShapeType="1"/>
            <a:stCxn id="48" idx="6"/>
            <a:endCxn id="47" idx="2"/>
          </p:cNvCxnSpPr>
          <p:nvPr/>
        </p:nvCxnSpPr>
        <p:spPr bwMode="auto">
          <a:xfrm>
            <a:off x="4838700" y="4960938"/>
            <a:ext cx="2697163" cy="1587"/>
          </a:xfrm>
          <a:prstGeom prst="straightConnector1">
            <a:avLst/>
          </a:prstGeom>
          <a:noFill/>
          <a:ln w="28575">
            <a:solidFill>
              <a:schemeClr val="tx1"/>
            </a:solidFill>
            <a:round/>
            <a:headEnd/>
            <a:tailEnd type="triangle" w="med" len="med"/>
          </a:ln>
        </p:spPr>
      </p:cxnSp>
      <p:pic>
        <p:nvPicPr>
          <p:cNvPr id="54274" name="Picture 2" descr="C:\00_WORK\02_by_Brands\ENOVIA\ENOVIA V6\Coexistence_Strategy_SOA\pics\fmp_import01.gif"/>
          <p:cNvPicPr>
            <a:picLocks noChangeAspect="1" noChangeArrowheads="1"/>
          </p:cNvPicPr>
          <p:nvPr/>
        </p:nvPicPr>
        <p:blipFill>
          <a:blip r:embed="rId3"/>
          <a:srcRect/>
          <a:stretch>
            <a:fillRect/>
          </a:stretch>
        </p:blipFill>
        <p:spPr bwMode="auto">
          <a:xfrm>
            <a:off x="762000" y="2397919"/>
            <a:ext cx="1676400" cy="1335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273" name="Picture 1" descr="C:\00_WORK\02_by_Brands\ENOVIA\ENOVIA V6\Coexistence_Strategy_SOA\pics\fmp_import04.gif"/>
          <p:cNvPicPr>
            <a:picLocks noChangeAspect="1" noChangeArrowheads="1"/>
          </p:cNvPicPr>
          <p:nvPr/>
        </p:nvPicPr>
        <p:blipFill>
          <a:blip r:embed="rId4"/>
          <a:srcRect/>
          <a:stretch>
            <a:fillRect/>
          </a:stretch>
        </p:blipFill>
        <p:spPr bwMode="auto">
          <a:xfrm>
            <a:off x="139981" y="2209800"/>
            <a:ext cx="926819"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275" name="Picture 3" descr="C:\00_WORK\02_by_Brands\ENOVIA\ENOVIA V6\Coexistence_Strategy_SOA\pics\fmp_import02.gif"/>
          <p:cNvPicPr>
            <a:picLocks noChangeAspect="1" noChangeArrowheads="1"/>
          </p:cNvPicPr>
          <p:nvPr/>
        </p:nvPicPr>
        <p:blipFill>
          <a:blip r:embed="rId5"/>
          <a:srcRect/>
          <a:stretch>
            <a:fillRect/>
          </a:stretch>
        </p:blipFill>
        <p:spPr bwMode="auto">
          <a:xfrm>
            <a:off x="3828957" y="2397919"/>
            <a:ext cx="1638486" cy="1305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276" name="Picture 4" descr="C:\00_WORK\02_by_Brands\ENOVIA\ENOVIA V6\Coexistence_Strategy_SOA\pics\fmp_import03.gif"/>
          <p:cNvPicPr>
            <a:picLocks noChangeAspect="1" noChangeArrowheads="1"/>
          </p:cNvPicPr>
          <p:nvPr/>
        </p:nvPicPr>
        <p:blipFill>
          <a:blip r:embed="rId6"/>
          <a:srcRect/>
          <a:stretch>
            <a:fillRect/>
          </a:stretch>
        </p:blipFill>
        <p:spPr bwMode="auto">
          <a:xfrm>
            <a:off x="6901926" y="2397919"/>
            <a:ext cx="1649413" cy="131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9" name="AutoShape 30"/>
          <p:cNvSpPr>
            <a:spLocks noChangeArrowheads="1"/>
          </p:cNvSpPr>
          <p:nvPr/>
        </p:nvSpPr>
        <p:spPr bwMode="auto">
          <a:xfrm>
            <a:off x="762000" y="4079875"/>
            <a:ext cx="1676400" cy="514350"/>
          </a:xfrm>
          <a:prstGeom prst="roundRect">
            <a:avLst>
              <a:gd name="adj" fmla="val 16667"/>
            </a:avLst>
          </a:prstGeom>
          <a:ln>
            <a:noFill/>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200" b="1" dirty="0">
                <a:solidFill>
                  <a:srgbClr val="120C80"/>
                </a:solidFill>
              </a:rPr>
              <a:t>Select CATIA V5 files from V6</a:t>
            </a:r>
          </a:p>
        </p:txBody>
      </p:sp>
      <p:sp>
        <p:nvSpPr>
          <p:cNvPr id="60" name="AutoShape 30"/>
          <p:cNvSpPr>
            <a:spLocks noChangeArrowheads="1"/>
          </p:cNvSpPr>
          <p:nvPr/>
        </p:nvSpPr>
        <p:spPr bwMode="auto">
          <a:xfrm>
            <a:off x="3516313" y="3876675"/>
            <a:ext cx="2209800" cy="717550"/>
          </a:xfrm>
          <a:prstGeom prst="roundRect">
            <a:avLst>
              <a:gd name="adj" fmla="val 16667"/>
            </a:avLst>
          </a:prstGeom>
          <a:ln>
            <a:noFill/>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200" b="1" dirty="0">
                <a:solidFill>
                  <a:srgbClr val="120C80"/>
                </a:solidFill>
              </a:rPr>
              <a:t>Convert CATIA V5 data on the fly / batch and store them into V6 database</a:t>
            </a:r>
          </a:p>
        </p:txBody>
      </p:sp>
      <p:sp>
        <p:nvSpPr>
          <p:cNvPr id="61" name="AutoShape 30"/>
          <p:cNvSpPr>
            <a:spLocks noChangeArrowheads="1"/>
          </p:cNvSpPr>
          <p:nvPr/>
        </p:nvSpPr>
        <p:spPr bwMode="auto">
          <a:xfrm>
            <a:off x="6921500" y="4079875"/>
            <a:ext cx="1609725" cy="514350"/>
          </a:xfrm>
          <a:prstGeom prst="roundRect">
            <a:avLst>
              <a:gd name="adj" fmla="val 16667"/>
            </a:avLst>
          </a:prstGeom>
          <a:ln>
            <a:noFill/>
            <a:headEnd/>
            <a:tailEnd/>
          </a:ln>
        </p:spPr>
        <p:style>
          <a:lnRef idx="1">
            <a:schemeClr val="accent3"/>
          </a:lnRef>
          <a:fillRef idx="2">
            <a:schemeClr val="accent3"/>
          </a:fillRef>
          <a:effectRef idx="1">
            <a:schemeClr val="accent3"/>
          </a:effectRef>
          <a:fontRef idx="minor">
            <a:schemeClr val="dk1"/>
          </a:fontRef>
        </p:style>
        <p:txBody>
          <a:bodyPr lIns="45720" tIns="46800" rIns="45720" bIns="46800">
            <a:spAutoFit/>
          </a:bodyPr>
          <a:lstStyle/>
          <a:p>
            <a:pPr algn="ctr" eaLnBrk="0" hangingPunct="0">
              <a:defRPr/>
            </a:pPr>
            <a:r>
              <a:rPr lang="en-GB" sz="1200" b="1" dirty="0">
                <a:solidFill>
                  <a:srgbClr val="120C80"/>
                </a:solidFill>
              </a:rPr>
              <a:t>Use migrated data in V6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4274"/>
                                        </p:tgtEl>
                                        <p:attrNameLst>
                                          <p:attrName>style.visibility</p:attrName>
                                        </p:attrNameLst>
                                      </p:cBhvr>
                                      <p:to>
                                        <p:strVal val="visible"/>
                                      </p:to>
                                    </p:set>
                                    <p:animEffect transition="in" filter="fade">
                                      <p:cBhvr>
                                        <p:cTn id="13" dur="500"/>
                                        <p:tgtEl>
                                          <p:spTgt spid="54274"/>
                                        </p:tgtEl>
                                      </p:cBhvr>
                                    </p:animEffect>
                                  </p:childTnLst>
                                </p:cTn>
                              </p:par>
                              <p:par>
                                <p:cTn id="14" presetID="10" presetClass="entr" presetSubtype="0" fill="hold" nodeType="withEffect">
                                  <p:stCondLst>
                                    <p:cond delay="0"/>
                                  </p:stCondLst>
                                  <p:childTnLst>
                                    <p:set>
                                      <p:cBhvr>
                                        <p:cTn id="15" dur="1" fill="hold">
                                          <p:stCondLst>
                                            <p:cond delay="0"/>
                                          </p:stCondLst>
                                        </p:cTn>
                                        <p:tgtEl>
                                          <p:spTgt spid="54273"/>
                                        </p:tgtEl>
                                        <p:attrNameLst>
                                          <p:attrName>style.visibility</p:attrName>
                                        </p:attrNameLst>
                                      </p:cBhvr>
                                      <p:to>
                                        <p:strVal val="visible"/>
                                      </p:to>
                                    </p:set>
                                    <p:animEffect transition="in" filter="fade">
                                      <p:cBhvr>
                                        <p:cTn id="16" dur="500"/>
                                        <p:tgtEl>
                                          <p:spTgt spid="542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54275"/>
                                        </p:tgtEl>
                                        <p:attrNameLst>
                                          <p:attrName>style.visibility</p:attrName>
                                        </p:attrNameLst>
                                      </p:cBhvr>
                                      <p:to>
                                        <p:strVal val="visible"/>
                                      </p:to>
                                    </p:set>
                                    <p:animEffect transition="in" filter="fade">
                                      <p:cBhvr>
                                        <p:cTn id="24" dur="500"/>
                                        <p:tgtEl>
                                          <p:spTgt spid="542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4276"/>
                                        </p:tgtEl>
                                        <p:attrNameLst>
                                          <p:attrName>style.visibility</p:attrName>
                                        </p:attrNameLst>
                                      </p:cBhvr>
                                      <p:to>
                                        <p:strVal val="visible"/>
                                      </p:to>
                                    </p:set>
                                    <p:animEffect transition="in" filter="fade">
                                      <p:cBhvr>
                                        <p:cTn id="35" dur="500"/>
                                        <p:tgtEl>
                                          <p:spTgt spid="542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9" grpId="0" animBg="1"/>
      <p:bldP spid="60" grpId="0" animBg="1"/>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p:cNvPicPr>
            <a:picLocks noChangeAspect="1" noChangeArrowheads="1"/>
          </p:cNvPicPr>
          <p:nvPr/>
        </p:nvPicPr>
        <p:blipFill>
          <a:blip r:embed="rId3" cstate="print"/>
          <a:srcRect l="7006" t="8594" r="6369" b="10156"/>
          <a:stretch>
            <a:fillRect/>
          </a:stretch>
        </p:blipFill>
        <p:spPr bwMode="auto">
          <a:xfrm>
            <a:off x="6096000" y="990600"/>
            <a:ext cx="1295399"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ounded Rectangle 17"/>
          <p:cNvSpPr/>
          <p:nvPr/>
        </p:nvSpPr>
        <p:spPr bwMode="auto">
          <a:xfrm>
            <a:off x="5984875" y="2662238"/>
            <a:ext cx="1635125" cy="269875"/>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spAutoFit/>
          </a:bodyPr>
          <a:lstStyle/>
          <a:p>
            <a:pPr algn="ctr" eaLnBrk="0" hangingPunct="0">
              <a:spcBef>
                <a:spcPct val="50000"/>
              </a:spcBef>
              <a:defRPr/>
            </a:pPr>
            <a:r>
              <a:rPr lang="fr-FR" sz="1050" b="1" dirty="0">
                <a:solidFill>
                  <a:schemeClr val="bg1"/>
                </a:solidFill>
                <a:cs typeface="+mn-cs"/>
              </a:rPr>
              <a:t>ENOVIA VPM Central</a:t>
            </a:r>
          </a:p>
        </p:txBody>
      </p:sp>
      <p:sp>
        <p:nvSpPr>
          <p:cNvPr id="19" name="Rounded Rectangle 60"/>
          <p:cNvSpPr>
            <a:spLocks noChangeArrowheads="1"/>
          </p:cNvSpPr>
          <p:nvPr/>
        </p:nvSpPr>
        <p:spPr bwMode="auto">
          <a:xfrm>
            <a:off x="1008063" y="2690813"/>
            <a:ext cx="1292225" cy="292100"/>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190470" name="Rounded Rectangle 60"/>
          <p:cNvSpPr>
            <a:spLocks noChangeArrowheads="1"/>
          </p:cNvSpPr>
          <p:nvPr/>
        </p:nvSpPr>
        <p:spPr bwMode="auto">
          <a:xfrm>
            <a:off x="6002338" y="2344738"/>
            <a:ext cx="1292225" cy="287337"/>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sp>
        <p:nvSpPr>
          <p:cNvPr id="21" name="Rounded Rectangle 60"/>
          <p:cNvSpPr>
            <a:spLocks noChangeArrowheads="1"/>
          </p:cNvSpPr>
          <p:nvPr/>
        </p:nvSpPr>
        <p:spPr bwMode="auto">
          <a:xfrm>
            <a:off x="5943600" y="3000375"/>
            <a:ext cx="2590800" cy="400050"/>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pic>
        <p:nvPicPr>
          <p:cNvPr id="22" name="Picture 2"/>
          <p:cNvPicPr>
            <a:picLocks noChangeAspect="1" noChangeArrowheads="1"/>
          </p:cNvPicPr>
          <p:nvPr/>
        </p:nvPicPr>
        <p:blipFill>
          <a:blip r:embed="rId4" cstate="print"/>
          <a:srcRect l="6714" t="7783" r="6445" b="6787"/>
          <a:stretch>
            <a:fillRect/>
          </a:stretch>
        </p:blipFill>
        <p:spPr bwMode="auto">
          <a:xfrm>
            <a:off x="7543800" y="1295400"/>
            <a:ext cx="1297698" cy="1040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4"/>
          <p:cNvPicPr>
            <a:picLocks noChangeAspect="1" noChangeArrowheads="1"/>
          </p:cNvPicPr>
          <p:nvPr/>
        </p:nvPicPr>
        <p:blipFill>
          <a:blip r:embed="rId5" cstate="print"/>
          <a:srcRect l="6708" t="7813" r="20491" b="29944"/>
          <a:stretch>
            <a:fillRect/>
          </a:stretch>
        </p:blipFill>
        <p:spPr bwMode="auto">
          <a:xfrm>
            <a:off x="1600200" y="1676400"/>
            <a:ext cx="1115054"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5"/>
          <p:cNvPicPr>
            <a:picLocks noChangeAspect="1" noChangeArrowheads="1"/>
          </p:cNvPicPr>
          <p:nvPr/>
        </p:nvPicPr>
        <p:blipFill>
          <a:blip r:embed="rId6" cstate="print"/>
          <a:srcRect l="30774" t="25781" r="7643" b="10156"/>
          <a:stretch>
            <a:fillRect/>
          </a:stretch>
        </p:blipFill>
        <p:spPr bwMode="auto">
          <a:xfrm>
            <a:off x="838200" y="1219200"/>
            <a:ext cx="1295400" cy="1098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0475" name="Picture 53" descr="v6"/>
          <p:cNvPicPr>
            <a:picLocks noChangeAspect="1" noChangeArrowheads="1"/>
          </p:cNvPicPr>
          <p:nvPr/>
        </p:nvPicPr>
        <p:blipFill>
          <a:blip r:embed="rId7"/>
          <a:srcRect/>
          <a:stretch>
            <a:fillRect/>
          </a:stretch>
        </p:blipFill>
        <p:spPr bwMode="auto">
          <a:xfrm>
            <a:off x="7364413" y="2078038"/>
            <a:ext cx="1550987" cy="1503362"/>
          </a:xfrm>
          <a:prstGeom prst="rect">
            <a:avLst/>
          </a:prstGeom>
          <a:noFill/>
          <a:ln w="9525">
            <a:noFill/>
            <a:miter lim="800000"/>
            <a:headEnd/>
            <a:tailEnd/>
          </a:ln>
        </p:spPr>
      </p:pic>
      <p:sp>
        <p:nvSpPr>
          <p:cNvPr id="17" name="Flowchart: Magnetic Disk 52"/>
          <p:cNvSpPr>
            <a:spLocks noChangeArrowheads="1"/>
          </p:cNvSpPr>
          <p:nvPr/>
        </p:nvSpPr>
        <p:spPr bwMode="auto">
          <a:xfrm>
            <a:off x="990600" y="3019425"/>
            <a:ext cx="1905000" cy="381000"/>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pPr>
            <a:r>
              <a:rPr lang="fr-FR" sz="1000" b="1">
                <a:solidFill>
                  <a:srgbClr val="000000"/>
                </a:solidFill>
              </a:rPr>
              <a:t>ENOVIA VPM V4/V5 ST5</a:t>
            </a:r>
          </a:p>
        </p:txBody>
      </p:sp>
      <p:sp>
        <p:nvSpPr>
          <p:cNvPr id="51" name="Right Arrow 50"/>
          <p:cNvSpPr/>
          <p:nvPr/>
        </p:nvSpPr>
        <p:spPr>
          <a:xfrm>
            <a:off x="3657600" y="1600200"/>
            <a:ext cx="1905000" cy="1371600"/>
          </a:xfrm>
          <a:prstGeom prst="rightArrow">
            <a:avLst/>
          </a:prstGeom>
          <a:solidFill>
            <a:schemeClr val="accent3">
              <a:lumMod val="85000"/>
            </a:schemeClr>
          </a:solidFill>
          <a:ln>
            <a:solidFill>
              <a:schemeClr val="accent4">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2400" b="1">
                <a:solidFill>
                  <a:schemeClr val="tx1"/>
                </a:solidFill>
              </a:rPr>
              <a:t>DBDI</a:t>
            </a:r>
            <a:endParaRPr lang="en-US" sz="2400" b="1">
              <a:solidFill>
                <a:schemeClr val="tx1"/>
              </a:solidFill>
            </a:endParaRPr>
          </a:p>
        </p:txBody>
      </p:sp>
      <p:sp>
        <p:nvSpPr>
          <p:cNvPr id="190500" name="Title 1"/>
          <p:cNvSpPr>
            <a:spLocks/>
          </p:cNvSpPr>
          <p:nvPr/>
        </p:nvSpPr>
        <p:spPr bwMode="auto">
          <a:xfrm>
            <a:off x="768350" y="150813"/>
            <a:ext cx="8375650" cy="450850"/>
          </a:xfrm>
          <a:prstGeom prst="rect">
            <a:avLst/>
          </a:prstGeom>
          <a:noFill/>
          <a:ln w="9525">
            <a:noFill/>
            <a:miter lim="800000"/>
            <a:headEnd/>
            <a:tailEnd/>
          </a:ln>
        </p:spPr>
        <p:txBody>
          <a:bodyPr lIns="0" tIns="0" rIns="0" bIns="0" anchor="b"/>
          <a:lstStyle/>
          <a:p>
            <a:pPr>
              <a:lnSpc>
                <a:spcPct val="90000"/>
              </a:lnSpc>
            </a:pPr>
            <a:r>
              <a:rPr lang="en-US" sz="2600" b="1">
                <a:solidFill>
                  <a:srgbClr val="120C80"/>
                </a:solidFill>
              </a:rPr>
              <a:t>E – Data Carry Over / Migration</a:t>
            </a:r>
            <a:endParaRPr lang="en-US" sz="2600" b="1">
              <a:solidFill>
                <a:srgbClr val="FF0000"/>
              </a:solidFill>
            </a:endParaRPr>
          </a:p>
        </p:txBody>
      </p:sp>
      <p:sp>
        <p:nvSpPr>
          <p:cNvPr id="190501" name="Rectangle 57"/>
          <p:cNvSpPr>
            <a:spLocks noChangeArrowheads="1"/>
          </p:cNvSpPr>
          <p:nvPr/>
        </p:nvSpPr>
        <p:spPr bwMode="auto">
          <a:xfrm>
            <a:off x="735013" y="730250"/>
            <a:ext cx="8408987" cy="336550"/>
          </a:xfrm>
          <a:prstGeom prst="rect">
            <a:avLst/>
          </a:prstGeom>
          <a:noFill/>
          <a:ln w="9525">
            <a:noFill/>
            <a:miter lim="800000"/>
            <a:headEnd/>
            <a:tailEnd/>
          </a:ln>
        </p:spPr>
        <p:txBody>
          <a:bodyPr>
            <a:spAutoFit/>
          </a:bodyPr>
          <a:lstStyle/>
          <a:p>
            <a:r>
              <a:rPr lang="it-IT" sz="1600" b="1" i="1">
                <a:solidFill>
                  <a:srgbClr val="FF0000"/>
                </a:solidFill>
              </a:rPr>
              <a:t>Moving from CATIA V4/V5 &amp; ENOVIA VPMV4/VPMV5/ST5 to CATIA V6</a:t>
            </a:r>
          </a:p>
        </p:txBody>
      </p:sp>
      <p:grpSp>
        <p:nvGrpSpPr>
          <p:cNvPr id="190504" name="Group 40"/>
          <p:cNvGrpSpPr>
            <a:grpSpLocks/>
          </p:cNvGrpSpPr>
          <p:nvPr/>
        </p:nvGrpSpPr>
        <p:grpSpPr bwMode="auto">
          <a:xfrm>
            <a:off x="735013" y="3581400"/>
            <a:ext cx="8408987" cy="2624138"/>
            <a:chOff x="463" y="2256"/>
            <a:chExt cx="5297" cy="1653"/>
          </a:xfrm>
        </p:grpSpPr>
        <p:grpSp>
          <p:nvGrpSpPr>
            <p:cNvPr id="190503" name="Group 39"/>
            <p:cNvGrpSpPr>
              <a:grpSpLocks/>
            </p:cNvGrpSpPr>
            <p:nvPr/>
          </p:nvGrpSpPr>
          <p:grpSpPr bwMode="auto">
            <a:xfrm>
              <a:off x="576" y="2531"/>
              <a:ext cx="5057" cy="1378"/>
              <a:chOff x="576" y="2531"/>
              <a:chExt cx="5057" cy="1378"/>
            </a:xfrm>
          </p:grpSpPr>
          <p:pic>
            <p:nvPicPr>
              <p:cNvPr id="46" name="Picture 45" descr="PSA2"/>
              <p:cNvPicPr>
                <a:picLocks noChangeAspect="1" noChangeArrowheads="1"/>
              </p:cNvPicPr>
              <p:nvPr/>
            </p:nvPicPr>
            <p:blipFill>
              <a:blip r:embed="rId8" cstate="print"/>
              <a:srcRect/>
              <a:stretch>
                <a:fillRect/>
              </a:stretch>
            </p:blipFill>
            <p:spPr bwMode="auto">
              <a:xfrm>
                <a:off x="3786" y="2675"/>
                <a:ext cx="726" cy="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0491" name="Rounded Rectangle 60"/>
              <p:cNvSpPr>
                <a:spLocks noChangeArrowheads="1"/>
              </p:cNvSpPr>
              <p:nvPr/>
            </p:nvSpPr>
            <p:spPr bwMode="auto">
              <a:xfrm>
                <a:off x="3936" y="2531"/>
                <a:ext cx="621" cy="181"/>
              </a:xfrm>
              <a:prstGeom prst="roundRect">
                <a:avLst>
                  <a:gd name="adj" fmla="val 16667"/>
                </a:avLst>
              </a:prstGeom>
              <a:solidFill>
                <a:srgbClr val="00B0F0"/>
              </a:solidFill>
              <a:ln w="9525" algn="ctr">
                <a:solidFill>
                  <a:schemeClr val="bg1"/>
                </a:solidFill>
                <a:round/>
                <a:headEnd/>
                <a:tailEnd type="arrow" w="med" len="med"/>
              </a:ln>
            </p:spPr>
            <p:txBody>
              <a:bodyPr lIns="90000" tIns="46800" rIns="36000" bIns="46800">
                <a:spAutoFit/>
              </a:bodyPr>
              <a:lstStyle/>
              <a:p>
                <a:pPr algn="ctr" eaLnBrk="0" hangingPunct="0">
                  <a:spcBef>
                    <a:spcPct val="50000"/>
                  </a:spcBef>
                </a:pPr>
                <a:r>
                  <a:rPr lang="fr-FR" sz="1100" b="1">
                    <a:solidFill>
                      <a:schemeClr val="bg1"/>
                    </a:solidFill>
                  </a:rPr>
                  <a:t>CATIA V6</a:t>
                </a:r>
              </a:p>
            </p:txBody>
          </p:sp>
          <p:sp>
            <p:nvSpPr>
              <p:cNvPr id="41" name="Rounded Rectangle 40"/>
              <p:cNvSpPr/>
              <p:nvPr/>
            </p:nvSpPr>
            <p:spPr bwMode="auto">
              <a:xfrm>
                <a:off x="3769" y="3277"/>
                <a:ext cx="863" cy="277"/>
              </a:xfrm>
              <a:prstGeom prst="roundRect">
                <a:avLst/>
              </a:prstGeom>
              <a:solidFill>
                <a:srgbClr val="00B0F0"/>
              </a:solidFill>
              <a:ln w="9525" cap="flat" cmpd="sng" algn="ctr">
                <a:solidFill>
                  <a:schemeClr val="bg1"/>
                </a:solidFill>
                <a:prstDash val="solid"/>
                <a:round/>
                <a:headEnd type="none" w="med" len="med"/>
                <a:tailEnd type="arrow" w="med" len="med"/>
              </a:ln>
              <a:effectLst/>
            </p:spPr>
            <p:txBody>
              <a:bodyPr lIns="90000" tIns="46800" rIns="36000" bIns="46800">
                <a:spAutoFit/>
              </a:bodyPr>
              <a:lstStyle/>
              <a:p>
                <a:pPr algn="ctr" eaLnBrk="0" hangingPunct="0">
                  <a:spcBef>
                    <a:spcPct val="50000"/>
                  </a:spcBef>
                  <a:defRPr/>
                </a:pPr>
                <a:r>
                  <a:rPr lang="fr-FR" sz="1050" b="1" dirty="0">
                    <a:solidFill>
                      <a:schemeClr val="bg1"/>
                    </a:solidFill>
                    <a:cs typeface="+mn-cs"/>
                  </a:rPr>
                  <a:t>ENOVIA VPM Central</a:t>
                </a:r>
              </a:p>
            </p:txBody>
          </p:sp>
          <p:pic>
            <p:nvPicPr>
              <p:cNvPr id="45" name="Picture 2"/>
              <p:cNvPicPr>
                <a:picLocks noChangeAspect="1" noChangeArrowheads="1"/>
              </p:cNvPicPr>
              <p:nvPr/>
            </p:nvPicPr>
            <p:blipFill>
              <a:blip r:embed="rId9"/>
              <a:srcRect/>
              <a:stretch>
                <a:fillRect/>
              </a:stretch>
            </p:blipFill>
            <p:spPr bwMode="auto">
              <a:xfrm>
                <a:off x="1152" y="2736"/>
                <a:ext cx="720" cy="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Rounded Rectangle 60"/>
              <p:cNvSpPr>
                <a:spLocks noChangeArrowheads="1"/>
              </p:cNvSpPr>
              <p:nvPr/>
            </p:nvSpPr>
            <p:spPr bwMode="auto">
              <a:xfrm>
                <a:off x="720" y="2592"/>
                <a:ext cx="814" cy="184"/>
              </a:xfrm>
              <a:prstGeom prst="roundRect">
                <a:avLst>
                  <a:gd name="adj" fmla="val 16667"/>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CATIA V4/V5</a:t>
                </a:r>
              </a:p>
            </p:txBody>
          </p:sp>
          <p:sp>
            <p:nvSpPr>
              <p:cNvPr id="27" name="Flowchart: Magnetic Disk 52"/>
              <p:cNvSpPr>
                <a:spLocks noChangeArrowheads="1"/>
              </p:cNvSpPr>
              <p:nvPr/>
            </p:nvSpPr>
            <p:spPr bwMode="auto">
              <a:xfrm>
                <a:off x="576" y="3361"/>
                <a:ext cx="1248" cy="209"/>
              </a:xfrm>
              <a:prstGeom prst="roundRect">
                <a:avLst/>
              </a:prstGeom>
              <a:solidFill>
                <a:srgbClr val="FF9900"/>
              </a:solidFill>
              <a:ln w="9525" algn="ctr">
                <a:solidFill>
                  <a:schemeClr val="bg1"/>
                </a:solidFill>
                <a:round/>
                <a:headEnd/>
                <a:tailEnd/>
              </a:ln>
            </p:spPr>
            <p:txBody>
              <a:bodyPr lIns="90000" tIns="46800" rIns="36000" bIns="46800" anchor="ctr"/>
              <a:lstStyle/>
              <a:p>
                <a:pPr algn="ctr" eaLnBrk="0" hangingPunct="0">
                  <a:spcBef>
                    <a:spcPct val="50000"/>
                  </a:spcBef>
                  <a:defRPr/>
                </a:pPr>
                <a:r>
                  <a:rPr lang="fr-FR" sz="1050" b="1" dirty="0">
                    <a:solidFill>
                      <a:schemeClr val="accent4"/>
                    </a:solidFill>
                    <a:cs typeface="+mn-cs"/>
                  </a:rPr>
                  <a:t>ENOVIA Designer Central</a:t>
                </a:r>
              </a:p>
            </p:txBody>
          </p:sp>
          <p:sp>
            <p:nvSpPr>
              <p:cNvPr id="34" name="Rounded Rectangle 60"/>
              <p:cNvSpPr>
                <a:spLocks noChangeArrowheads="1"/>
              </p:cNvSpPr>
              <p:nvPr/>
            </p:nvSpPr>
            <p:spPr bwMode="auto">
              <a:xfrm>
                <a:off x="576" y="3600"/>
                <a:ext cx="4800" cy="192"/>
              </a:xfrm>
              <a:prstGeom prst="roundRect">
                <a:avLst>
                  <a:gd name="adj" fmla="val 16667"/>
                </a:avLst>
              </a:prstGeom>
              <a:solidFill>
                <a:schemeClr val="accent6">
                  <a:lumMod val="20000"/>
                  <a:lumOff val="80000"/>
                </a:schemeClr>
              </a:solidFill>
              <a:ln w="9525" algn="ctr">
                <a:solidFill>
                  <a:schemeClr val="bg1"/>
                </a:solidFill>
                <a:round/>
                <a:headEnd/>
                <a:tailEnd type="arrow" w="med" len="med"/>
              </a:ln>
            </p:spPr>
            <p:txBody>
              <a:bodyPr lIns="90000" tIns="46800" rIns="36000" bIns="46800" anchor="ctr"/>
              <a:lstStyle/>
              <a:p>
                <a:pPr algn="ctr" eaLnBrk="0" hangingPunct="0">
                  <a:spcBef>
                    <a:spcPct val="50000"/>
                  </a:spcBef>
                  <a:defRPr/>
                </a:pPr>
                <a:r>
                  <a:rPr lang="fr-FR" sz="1100" b="1" dirty="0">
                    <a:solidFill>
                      <a:schemeClr val="accent4"/>
                    </a:solidFill>
                    <a:cs typeface="+mn-cs"/>
                  </a:rPr>
                  <a:t>V6 Collaboration Platform  </a:t>
                </a:r>
              </a:p>
            </p:txBody>
          </p:sp>
          <p:sp>
            <p:nvSpPr>
              <p:cNvPr id="2" name="Right Arrow 50"/>
              <p:cNvSpPr/>
              <p:nvPr/>
            </p:nvSpPr>
            <p:spPr>
              <a:xfrm>
                <a:off x="2352" y="2640"/>
                <a:ext cx="1200" cy="864"/>
              </a:xfrm>
              <a:prstGeom prst="rightArrow">
                <a:avLst/>
              </a:prstGeom>
              <a:solidFill>
                <a:schemeClr val="accent3">
                  <a:lumMod val="85000"/>
                </a:schemeClr>
              </a:solidFill>
              <a:ln>
                <a:solidFill>
                  <a:schemeClr val="accent4">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2400" b="1">
                    <a:solidFill>
                      <a:schemeClr val="tx1"/>
                    </a:solidFill>
                  </a:rPr>
                  <a:t>DBDI</a:t>
                </a:r>
                <a:endParaRPr lang="en-US" sz="2400" b="1">
                  <a:solidFill>
                    <a:schemeClr val="tx1"/>
                  </a:solidFill>
                </a:endParaRPr>
              </a:p>
            </p:txBody>
          </p:sp>
          <p:pic>
            <p:nvPicPr>
              <p:cNvPr id="190499" name="Picture 53" descr="v6"/>
              <p:cNvPicPr>
                <a:picLocks noChangeAspect="1" noChangeArrowheads="1"/>
              </p:cNvPicPr>
              <p:nvPr/>
            </p:nvPicPr>
            <p:blipFill>
              <a:blip r:embed="rId7"/>
              <a:srcRect/>
              <a:stretch>
                <a:fillRect/>
              </a:stretch>
            </p:blipFill>
            <p:spPr bwMode="auto">
              <a:xfrm>
                <a:off x="4656" y="2928"/>
                <a:ext cx="977" cy="947"/>
              </a:xfrm>
              <a:prstGeom prst="rect">
                <a:avLst/>
              </a:prstGeom>
              <a:noFill/>
              <a:ln w="9525">
                <a:noFill/>
                <a:miter lim="800000"/>
                <a:headEnd/>
                <a:tailEnd/>
              </a:ln>
            </p:spPr>
          </p:pic>
        </p:grpSp>
        <p:sp>
          <p:nvSpPr>
            <p:cNvPr id="190502" name="Rectangle 57"/>
            <p:cNvSpPr>
              <a:spLocks noChangeArrowheads="1"/>
            </p:cNvSpPr>
            <p:nvPr/>
          </p:nvSpPr>
          <p:spPr bwMode="auto">
            <a:xfrm>
              <a:off x="463" y="2256"/>
              <a:ext cx="5297" cy="212"/>
            </a:xfrm>
            <a:prstGeom prst="rect">
              <a:avLst/>
            </a:prstGeom>
            <a:noFill/>
            <a:ln w="9525">
              <a:noFill/>
              <a:miter lim="800000"/>
              <a:headEnd/>
              <a:tailEnd/>
            </a:ln>
          </p:spPr>
          <p:txBody>
            <a:bodyPr>
              <a:spAutoFit/>
            </a:bodyPr>
            <a:lstStyle/>
            <a:p>
              <a:r>
                <a:rPr lang="it-IT" sz="1600" b="1" i="1">
                  <a:solidFill>
                    <a:srgbClr val="FF0000"/>
                  </a:solidFill>
                </a:rPr>
                <a:t>Moving from CATIA V4/V5 &amp; ENOVIA DC5 to CATIA V6</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750888" y="123825"/>
            <a:ext cx="8131175" cy="495300"/>
          </a:xfrm>
        </p:spPr>
        <p:txBody>
          <a:bodyPr/>
          <a:lstStyle/>
          <a:p>
            <a:r>
              <a:rPr lang="en-US" smtClean="0"/>
              <a:t>E- Migration</a:t>
            </a:r>
            <a:r>
              <a:rPr lang="en-US" sz="2000" smtClean="0"/>
              <a:t> </a:t>
            </a:r>
            <a:r>
              <a:rPr lang="en-US" smtClean="0"/>
              <a:t>Roadmap</a:t>
            </a:r>
          </a:p>
        </p:txBody>
      </p:sp>
      <p:sp>
        <p:nvSpPr>
          <p:cNvPr id="201731" name="Line 3"/>
          <p:cNvSpPr>
            <a:spLocks noChangeShapeType="1"/>
          </p:cNvSpPr>
          <p:nvPr/>
        </p:nvSpPr>
        <p:spPr bwMode="auto">
          <a:xfrm>
            <a:off x="26988" y="2644775"/>
            <a:ext cx="2892425" cy="0"/>
          </a:xfrm>
          <a:prstGeom prst="line">
            <a:avLst/>
          </a:prstGeom>
          <a:noFill/>
          <a:ln w="38100">
            <a:solidFill>
              <a:schemeClr val="accent2"/>
            </a:solidFill>
            <a:round/>
            <a:headEnd/>
            <a:tailEnd/>
          </a:ln>
        </p:spPr>
        <p:txBody>
          <a:bodyPr/>
          <a:lstStyle/>
          <a:p>
            <a:endParaRPr lang="fr-FR"/>
          </a:p>
        </p:txBody>
      </p:sp>
      <p:sp>
        <p:nvSpPr>
          <p:cNvPr id="201732" name="Line 4"/>
          <p:cNvSpPr>
            <a:spLocks noChangeShapeType="1"/>
          </p:cNvSpPr>
          <p:nvPr/>
        </p:nvSpPr>
        <p:spPr bwMode="auto">
          <a:xfrm>
            <a:off x="3176588" y="2263775"/>
            <a:ext cx="2890837" cy="0"/>
          </a:xfrm>
          <a:prstGeom prst="line">
            <a:avLst/>
          </a:prstGeom>
          <a:noFill/>
          <a:ln w="38100">
            <a:solidFill>
              <a:schemeClr val="accent2"/>
            </a:solidFill>
            <a:round/>
            <a:headEnd/>
            <a:tailEnd/>
          </a:ln>
        </p:spPr>
        <p:txBody>
          <a:bodyPr/>
          <a:lstStyle/>
          <a:p>
            <a:endParaRPr lang="fr-FR"/>
          </a:p>
        </p:txBody>
      </p:sp>
      <p:sp>
        <p:nvSpPr>
          <p:cNvPr id="201733" name="Line 5"/>
          <p:cNvSpPr>
            <a:spLocks noChangeShapeType="1"/>
          </p:cNvSpPr>
          <p:nvPr/>
        </p:nvSpPr>
        <p:spPr bwMode="auto">
          <a:xfrm>
            <a:off x="6291263" y="1870075"/>
            <a:ext cx="2892425" cy="0"/>
          </a:xfrm>
          <a:prstGeom prst="line">
            <a:avLst/>
          </a:prstGeom>
          <a:noFill/>
          <a:ln w="38100">
            <a:solidFill>
              <a:schemeClr val="accent2"/>
            </a:solidFill>
            <a:round/>
            <a:headEnd/>
            <a:tailEnd/>
          </a:ln>
        </p:spPr>
        <p:txBody>
          <a:bodyPr/>
          <a:lstStyle/>
          <a:p>
            <a:endParaRPr lang="fr-FR"/>
          </a:p>
        </p:txBody>
      </p:sp>
      <p:sp>
        <p:nvSpPr>
          <p:cNvPr id="201734" name="Line 6"/>
          <p:cNvSpPr>
            <a:spLocks noChangeShapeType="1"/>
          </p:cNvSpPr>
          <p:nvPr/>
        </p:nvSpPr>
        <p:spPr bwMode="auto">
          <a:xfrm flipV="1">
            <a:off x="2917825" y="2260600"/>
            <a:ext cx="285750" cy="368300"/>
          </a:xfrm>
          <a:prstGeom prst="line">
            <a:avLst/>
          </a:prstGeom>
          <a:noFill/>
          <a:ln w="38100">
            <a:solidFill>
              <a:schemeClr val="accent2"/>
            </a:solidFill>
            <a:round/>
            <a:headEnd/>
            <a:tailEnd/>
          </a:ln>
        </p:spPr>
        <p:txBody>
          <a:bodyPr/>
          <a:lstStyle/>
          <a:p>
            <a:endParaRPr lang="fr-FR"/>
          </a:p>
        </p:txBody>
      </p:sp>
      <p:sp>
        <p:nvSpPr>
          <p:cNvPr id="201735" name="Line 7"/>
          <p:cNvSpPr>
            <a:spLocks noChangeShapeType="1"/>
          </p:cNvSpPr>
          <p:nvPr/>
        </p:nvSpPr>
        <p:spPr bwMode="auto">
          <a:xfrm flipV="1">
            <a:off x="6043613" y="1876425"/>
            <a:ext cx="261937" cy="401638"/>
          </a:xfrm>
          <a:prstGeom prst="line">
            <a:avLst/>
          </a:prstGeom>
          <a:noFill/>
          <a:ln w="38100">
            <a:solidFill>
              <a:schemeClr val="accent2"/>
            </a:solidFill>
            <a:round/>
            <a:headEnd/>
            <a:tailEnd/>
          </a:ln>
        </p:spPr>
        <p:txBody>
          <a:bodyPr/>
          <a:lstStyle/>
          <a:p>
            <a:endParaRPr lang="fr-FR"/>
          </a:p>
        </p:txBody>
      </p:sp>
      <p:sp>
        <p:nvSpPr>
          <p:cNvPr id="201736" name="Text Box 8"/>
          <p:cNvSpPr txBox="1">
            <a:spLocks noChangeArrowheads="1"/>
          </p:cNvSpPr>
          <p:nvPr/>
        </p:nvSpPr>
        <p:spPr bwMode="auto">
          <a:xfrm>
            <a:off x="258763" y="1970088"/>
            <a:ext cx="1798637" cy="517525"/>
          </a:xfrm>
          <a:prstGeom prst="rect">
            <a:avLst/>
          </a:prstGeom>
          <a:noFill/>
          <a:ln w="9525">
            <a:noFill/>
            <a:miter lim="800000"/>
            <a:headEnd/>
            <a:tailEnd/>
          </a:ln>
        </p:spPr>
        <p:txBody>
          <a:bodyPr wrap="none">
            <a:spAutoFit/>
          </a:bodyPr>
          <a:lstStyle/>
          <a:p>
            <a:r>
              <a:rPr lang="en-US" sz="1400" b="1">
                <a:solidFill>
                  <a:srgbClr val="120C80"/>
                </a:solidFill>
              </a:rPr>
              <a:t>V6R2009x</a:t>
            </a:r>
          </a:p>
          <a:p>
            <a:r>
              <a:rPr lang="en-US" sz="1400" b="1">
                <a:solidFill>
                  <a:srgbClr val="120C80"/>
                </a:solidFill>
              </a:rPr>
              <a:t>Limited Availability</a:t>
            </a:r>
          </a:p>
        </p:txBody>
      </p:sp>
      <p:sp>
        <p:nvSpPr>
          <p:cNvPr id="201737" name="Text Box 8"/>
          <p:cNvSpPr txBox="1">
            <a:spLocks noChangeArrowheads="1"/>
          </p:cNvSpPr>
          <p:nvPr/>
        </p:nvSpPr>
        <p:spPr bwMode="auto">
          <a:xfrm>
            <a:off x="3505200" y="1371600"/>
            <a:ext cx="1828800" cy="730250"/>
          </a:xfrm>
          <a:prstGeom prst="rect">
            <a:avLst/>
          </a:prstGeom>
          <a:noFill/>
          <a:ln w="9525">
            <a:noFill/>
            <a:miter lim="800000"/>
            <a:headEnd/>
            <a:tailEnd/>
          </a:ln>
        </p:spPr>
        <p:txBody>
          <a:bodyPr wrap="none">
            <a:spAutoFit/>
          </a:bodyPr>
          <a:lstStyle/>
          <a:p>
            <a:r>
              <a:rPr lang="en-US" sz="1400" b="1">
                <a:solidFill>
                  <a:srgbClr val="120C80"/>
                </a:solidFill>
              </a:rPr>
              <a:t>V6R2010</a:t>
            </a:r>
          </a:p>
          <a:p>
            <a:r>
              <a:rPr lang="en-US" sz="1400" b="1">
                <a:solidFill>
                  <a:srgbClr val="120C80"/>
                </a:solidFill>
              </a:rPr>
              <a:t>General Availability</a:t>
            </a:r>
          </a:p>
          <a:p>
            <a:r>
              <a:rPr lang="en-US" sz="1400" b="1">
                <a:solidFill>
                  <a:srgbClr val="120C80"/>
                </a:solidFill>
              </a:rPr>
              <a:t>(To be confirmed)</a:t>
            </a:r>
          </a:p>
        </p:txBody>
      </p:sp>
      <p:sp>
        <p:nvSpPr>
          <p:cNvPr id="201738" name="Text Box 8"/>
          <p:cNvSpPr txBox="1">
            <a:spLocks noChangeArrowheads="1"/>
          </p:cNvSpPr>
          <p:nvPr/>
        </p:nvSpPr>
        <p:spPr bwMode="auto">
          <a:xfrm>
            <a:off x="6750050" y="1371600"/>
            <a:ext cx="1385888" cy="304800"/>
          </a:xfrm>
          <a:prstGeom prst="rect">
            <a:avLst/>
          </a:prstGeom>
          <a:noFill/>
          <a:ln w="9525">
            <a:noFill/>
            <a:miter lim="800000"/>
            <a:headEnd/>
            <a:tailEnd/>
          </a:ln>
        </p:spPr>
        <p:txBody>
          <a:bodyPr wrap="none">
            <a:spAutoFit/>
          </a:bodyPr>
          <a:lstStyle/>
          <a:p>
            <a:r>
              <a:rPr lang="en-US" sz="1400" b="1">
                <a:solidFill>
                  <a:srgbClr val="120C80"/>
                </a:solidFill>
              </a:rPr>
              <a:t>Next Releases</a:t>
            </a:r>
          </a:p>
        </p:txBody>
      </p:sp>
      <p:sp>
        <p:nvSpPr>
          <p:cNvPr id="15" name="Rectangle 9"/>
          <p:cNvSpPr txBox="1">
            <a:spLocks noChangeArrowheads="1"/>
          </p:cNvSpPr>
          <p:nvPr/>
        </p:nvSpPr>
        <p:spPr>
          <a:xfrm>
            <a:off x="228600" y="2771775"/>
            <a:ext cx="2589213" cy="2714625"/>
          </a:xfrm>
          <a:prstGeom prst="rect">
            <a:avLst/>
          </a:prstGeom>
        </p:spPr>
        <p:txBody>
          <a:bodyPr>
            <a:normAutofit/>
          </a:bodyPr>
          <a:lstStyle/>
          <a:p>
            <a:pPr marL="180975" indent="-180975">
              <a:spcBef>
                <a:spcPct val="20000"/>
              </a:spcBef>
              <a:buSzPct val="70000"/>
              <a:buFontTx/>
              <a:buBlip>
                <a:blip r:embed="rId3"/>
              </a:buBlip>
            </a:pPr>
            <a:r>
              <a:rPr lang="en-US" sz="1400" b="1">
                <a:solidFill>
                  <a:srgbClr val="28288A"/>
                </a:solidFill>
                <a:latin typeface="Calibri" pitchFamily="34" charset="0"/>
              </a:rPr>
              <a:t>Product Structure</a:t>
            </a:r>
          </a:p>
          <a:p>
            <a:pPr marL="714375" lvl="1" indent="-257175">
              <a:buSzPct val="70000"/>
              <a:buFontTx/>
              <a:buBlip>
                <a:blip r:embed="rId4"/>
              </a:buBlip>
            </a:pPr>
            <a:r>
              <a:rPr lang="en-US" sz="1400">
                <a:solidFill>
                  <a:srgbClr val="28288A"/>
                </a:solidFill>
                <a:latin typeface="Calibri" pitchFamily="34" charset="0"/>
              </a:rPr>
              <a:t>Part</a:t>
            </a:r>
          </a:p>
          <a:p>
            <a:pPr marL="714375" lvl="1" indent="-257175">
              <a:buSzPct val="70000"/>
              <a:buFontTx/>
              <a:buBlip>
                <a:blip r:embed="rId4"/>
              </a:buBlip>
            </a:pPr>
            <a:r>
              <a:rPr lang="en-US" sz="1400">
                <a:solidFill>
                  <a:srgbClr val="28288A"/>
                </a:solidFill>
                <a:latin typeface="Calibri" pitchFamily="34" charset="0"/>
              </a:rPr>
              <a:t>Document</a:t>
            </a:r>
          </a:p>
          <a:p>
            <a:pPr marL="714375" lvl="1" indent="-257175">
              <a:buSzPct val="70000"/>
              <a:buFontTx/>
              <a:buBlip>
                <a:blip r:embed="rId4"/>
              </a:buBlip>
            </a:pPr>
            <a:r>
              <a:rPr lang="en-US" sz="1400">
                <a:solidFill>
                  <a:srgbClr val="28288A"/>
                </a:solidFill>
                <a:latin typeface="Calibri" pitchFamily="34" charset="0"/>
              </a:rPr>
              <a:t>Assembly Links</a:t>
            </a:r>
          </a:p>
          <a:p>
            <a:pPr marL="180975" indent="-180975">
              <a:spcBef>
                <a:spcPct val="20000"/>
              </a:spcBef>
              <a:buSzPct val="70000"/>
              <a:buFontTx/>
              <a:buBlip>
                <a:blip r:embed="rId3"/>
              </a:buBlip>
            </a:pPr>
            <a:r>
              <a:rPr lang="en-US" sz="1200" b="1">
                <a:solidFill>
                  <a:srgbClr val="28288A"/>
                </a:solidFill>
              </a:rPr>
              <a:t>Data</a:t>
            </a:r>
          </a:p>
          <a:p>
            <a:pPr marL="714375" lvl="1" indent="-257175">
              <a:buSzPct val="70000"/>
              <a:buFontTx/>
              <a:buBlip>
                <a:blip r:embed="rId4"/>
              </a:buBlip>
            </a:pPr>
            <a:r>
              <a:rPr lang="en-US" sz="1200">
                <a:solidFill>
                  <a:srgbClr val="28288A"/>
                </a:solidFill>
              </a:rPr>
              <a:t>CATPart</a:t>
            </a:r>
            <a:endParaRPr lang="en-US" sz="1400">
              <a:solidFill>
                <a:srgbClr val="28288A"/>
              </a:solidFill>
            </a:endParaRPr>
          </a:p>
          <a:p>
            <a:pPr marL="180975" indent="-180975">
              <a:spcBef>
                <a:spcPct val="20000"/>
              </a:spcBef>
              <a:buSzPct val="70000"/>
              <a:buFontTx/>
              <a:buBlip>
                <a:blip r:embed="rId3"/>
              </a:buBlip>
            </a:pPr>
            <a:r>
              <a:rPr lang="en-US" sz="1200" b="1">
                <a:solidFill>
                  <a:srgbClr val="28288A"/>
                </a:solidFill>
              </a:rPr>
              <a:t>Configuration</a:t>
            </a:r>
          </a:p>
          <a:p>
            <a:pPr marL="714375" lvl="1" indent="-257175">
              <a:buSzPct val="70000"/>
              <a:buFontTx/>
              <a:buBlip>
                <a:blip r:embed="rId4"/>
              </a:buBlip>
            </a:pPr>
            <a:r>
              <a:rPr lang="en-US" sz="1200">
                <a:solidFill>
                  <a:srgbClr val="28288A"/>
                </a:solidFill>
              </a:rPr>
              <a:t>NONE</a:t>
            </a:r>
          </a:p>
          <a:p>
            <a:pPr marL="714375" lvl="1" indent="-257175">
              <a:spcBef>
                <a:spcPct val="20000"/>
              </a:spcBef>
              <a:buSzPct val="70000"/>
            </a:pPr>
            <a:endParaRPr lang="en-US" sz="1200">
              <a:solidFill>
                <a:srgbClr val="28288A"/>
              </a:solidFill>
            </a:endParaRPr>
          </a:p>
          <a:p>
            <a:pPr marL="714375" lvl="1" indent="-257175">
              <a:buSzPct val="70000"/>
              <a:buFontTx/>
              <a:buBlip>
                <a:blip r:embed="rId4"/>
              </a:buBlip>
            </a:pPr>
            <a:endParaRPr lang="en-US" sz="1200">
              <a:solidFill>
                <a:srgbClr val="28288A"/>
              </a:solidFill>
            </a:endParaRPr>
          </a:p>
          <a:p>
            <a:pPr marL="180975" indent="-180975">
              <a:buSzPct val="70000"/>
            </a:pPr>
            <a:endParaRPr lang="en-US" sz="1200">
              <a:solidFill>
                <a:srgbClr val="28288A"/>
              </a:solidFill>
            </a:endParaRPr>
          </a:p>
          <a:p>
            <a:pPr marL="714375" lvl="1" indent="-257175">
              <a:spcBef>
                <a:spcPct val="20000"/>
              </a:spcBef>
              <a:buSzPct val="70000"/>
              <a:buFontTx/>
              <a:buBlip>
                <a:blip r:embed="rId4"/>
              </a:buBlip>
            </a:pPr>
            <a:endParaRPr lang="en-US" sz="1400">
              <a:solidFill>
                <a:srgbClr val="28288A"/>
              </a:solidFill>
            </a:endParaRPr>
          </a:p>
          <a:p>
            <a:pPr marL="180975" indent="-180975">
              <a:spcBef>
                <a:spcPct val="20000"/>
              </a:spcBef>
              <a:buSzPct val="70000"/>
              <a:buFontTx/>
              <a:buBlip>
                <a:blip r:embed="rId3"/>
              </a:buBlip>
            </a:pPr>
            <a:endParaRPr lang="en-US" sz="1400" b="1">
              <a:solidFill>
                <a:srgbClr val="28288A"/>
              </a:solidFill>
              <a:latin typeface="Calibri" pitchFamily="34" charset="0"/>
            </a:endParaRPr>
          </a:p>
        </p:txBody>
      </p:sp>
      <p:sp>
        <p:nvSpPr>
          <p:cNvPr id="10" name="Rectangle 9"/>
          <p:cNvSpPr txBox="1">
            <a:spLocks noChangeArrowheads="1"/>
          </p:cNvSpPr>
          <p:nvPr/>
        </p:nvSpPr>
        <p:spPr>
          <a:xfrm>
            <a:off x="6554788" y="2009775"/>
            <a:ext cx="2589212" cy="4619625"/>
          </a:xfrm>
          <a:prstGeom prst="rect">
            <a:avLst/>
          </a:prstGeom>
        </p:spPr>
        <p:txBody>
          <a:bodyPr>
            <a:normAutofit/>
          </a:bodyPr>
          <a:lstStyle/>
          <a:p>
            <a:pPr marL="180975" indent="-180975">
              <a:spcBef>
                <a:spcPct val="20000"/>
              </a:spcBef>
              <a:buSzPct val="70000"/>
              <a:buFontTx/>
              <a:buBlip>
                <a:blip r:embed="rId3"/>
              </a:buBlip>
            </a:pPr>
            <a:r>
              <a:rPr lang="en-US" sz="1400" b="1">
                <a:solidFill>
                  <a:srgbClr val="28288A"/>
                </a:solidFill>
                <a:latin typeface="Calibri" pitchFamily="34" charset="0"/>
              </a:rPr>
              <a:t>Product Structure</a:t>
            </a:r>
          </a:p>
          <a:p>
            <a:pPr marL="714375" lvl="1" indent="-257175">
              <a:buSzPct val="70000"/>
              <a:buFontTx/>
              <a:buBlip>
                <a:blip r:embed="rId4"/>
              </a:buBlip>
            </a:pPr>
            <a:r>
              <a:rPr lang="en-US" sz="1400">
                <a:solidFill>
                  <a:srgbClr val="28288A"/>
                </a:solidFill>
                <a:latin typeface="Calibri" pitchFamily="34" charset="0"/>
              </a:rPr>
              <a:t>Part</a:t>
            </a:r>
          </a:p>
          <a:p>
            <a:pPr marL="714375" lvl="1" indent="-257175">
              <a:buSzPct val="70000"/>
              <a:buFontTx/>
              <a:buBlip>
                <a:blip r:embed="rId4"/>
              </a:buBlip>
            </a:pPr>
            <a:r>
              <a:rPr lang="en-US" sz="1400">
                <a:solidFill>
                  <a:srgbClr val="28288A"/>
                </a:solidFill>
                <a:latin typeface="Calibri" pitchFamily="34" charset="0"/>
              </a:rPr>
              <a:t>Document</a:t>
            </a:r>
          </a:p>
          <a:p>
            <a:pPr marL="714375" lvl="1" indent="-257175">
              <a:buSzPct val="70000"/>
              <a:buFontTx/>
              <a:buBlip>
                <a:blip r:embed="rId4"/>
              </a:buBlip>
            </a:pPr>
            <a:r>
              <a:rPr lang="en-US" sz="1400">
                <a:solidFill>
                  <a:srgbClr val="28288A"/>
                </a:solidFill>
                <a:latin typeface="Calibri" pitchFamily="34" charset="0"/>
              </a:rPr>
              <a:t>Assembly Links</a:t>
            </a:r>
          </a:p>
          <a:p>
            <a:pPr marL="180975" indent="-180975">
              <a:spcBef>
                <a:spcPct val="20000"/>
              </a:spcBef>
              <a:buSzPct val="70000"/>
              <a:buFontTx/>
              <a:buBlip>
                <a:blip r:embed="rId3"/>
              </a:buBlip>
            </a:pPr>
            <a:r>
              <a:rPr lang="en-US" sz="1200" b="1">
                <a:solidFill>
                  <a:srgbClr val="28288A"/>
                </a:solidFill>
              </a:rPr>
              <a:t>Data</a:t>
            </a:r>
          </a:p>
          <a:p>
            <a:pPr marL="714375" lvl="1" indent="-257175">
              <a:buSzPct val="70000"/>
              <a:buFontTx/>
              <a:buBlip>
                <a:blip r:embed="rId4"/>
              </a:buBlip>
            </a:pPr>
            <a:r>
              <a:rPr lang="en-US" sz="1200">
                <a:solidFill>
                  <a:srgbClr val="28288A"/>
                </a:solidFill>
              </a:rPr>
              <a:t>CATPart</a:t>
            </a:r>
          </a:p>
          <a:p>
            <a:pPr marL="714375" lvl="1" indent="-257175">
              <a:buSzPct val="70000"/>
              <a:buFontTx/>
              <a:buBlip>
                <a:blip r:embed="rId4"/>
              </a:buBlip>
            </a:pPr>
            <a:r>
              <a:rPr lang="en-US" sz="1200">
                <a:solidFill>
                  <a:srgbClr val="28288A"/>
                </a:solidFill>
              </a:rPr>
              <a:t>CATProduct</a:t>
            </a:r>
          </a:p>
          <a:p>
            <a:pPr marL="714375" lvl="1" indent="-257175">
              <a:buSzPct val="70000"/>
              <a:buFontTx/>
              <a:buBlip>
                <a:blip r:embed="rId4"/>
              </a:buBlip>
            </a:pPr>
            <a:r>
              <a:rPr lang="en-US" sz="1200">
                <a:solidFill>
                  <a:srgbClr val="28288A"/>
                </a:solidFill>
              </a:rPr>
              <a:t>CATDrawing</a:t>
            </a:r>
          </a:p>
          <a:p>
            <a:pPr marL="714375" lvl="1" indent="-257175">
              <a:buSzPct val="70000"/>
              <a:buFontTx/>
              <a:buBlip>
                <a:blip r:embed="rId4"/>
              </a:buBlip>
            </a:pPr>
            <a:r>
              <a:rPr lang="en-US" sz="1200">
                <a:solidFill>
                  <a:srgbClr val="28288A"/>
                </a:solidFill>
              </a:rPr>
              <a:t>CATalog</a:t>
            </a:r>
          </a:p>
          <a:p>
            <a:pPr marL="714375" lvl="1" indent="-257175">
              <a:buSzPct val="70000"/>
              <a:buFontTx/>
              <a:buBlip>
                <a:blip r:embed="rId4"/>
              </a:buBlip>
            </a:pPr>
            <a:r>
              <a:rPr lang="en-US" sz="1200">
                <a:solidFill>
                  <a:srgbClr val="28288A"/>
                </a:solidFill>
              </a:rPr>
              <a:t>Design table</a:t>
            </a:r>
          </a:p>
          <a:p>
            <a:pPr marL="714375" lvl="1" indent="-257175">
              <a:buSzPct val="70000"/>
              <a:buFontTx/>
              <a:buBlip>
                <a:blip r:embed="rId4"/>
              </a:buBlip>
            </a:pPr>
            <a:r>
              <a:rPr lang="en-US" sz="1200">
                <a:solidFill>
                  <a:srgbClr val="28288A"/>
                </a:solidFill>
              </a:rPr>
              <a:t>Non CAD documents</a:t>
            </a:r>
          </a:p>
          <a:p>
            <a:pPr marL="180975" indent="-180975">
              <a:buSzPct val="70000"/>
              <a:buFontTx/>
              <a:buBlip>
                <a:blip r:embed="rId4"/>
              </a:buBlip>
            </a:pPr>
            <a:r>
              <a:rPr lang="en-US" sz="1200" b="1">
                <a:solidFill>
                  <a:srgbClr val="28288A"/>
                </a:solidFill>
              </a:rPr>
              <a:t>Relational</a:t>
            </a:r>
          </a:p>
          <a:p>
            <a:pPr marL="714375" lvl="1" indent="-257175">
              <a:buSzPct val="70000"/>
              <a:buFontTx/>
              <a:buBlip>
                <a:blip r:embed="rId4"/>
              </a:buBlip>
            </a:pPr>
            <a:r>
              <a:rPr lang="en-US" sz="1200">
                <a:solidFill>
                  <a:srgbClr val="28288A"/>
                </a:solidFill>
              </a:rPr>
              <a:t>Doc-Doc links</a:t>
            </a:r>
          </a:p>
          <a:p>
            <a:pPr marL="714375" lvl="1" indent="-257175">
              <a:buSzPct val="70000"/>
              <a:buFontTx/>
              <a:buBlip>
                <a:blip r:embed="rId4"/>
              </a:buBlip>
            </a:pPr>
            <a:r>
              <a:rPr lang="en-US" sz="1200">
                <a:solidFill>
                  <a:srgbClr val="28288A"/>
                </a:solidFill>
              </a:rPr>
              <a:t>Contextual links</a:t>
            </a:r>
          </a:p>
          <a:p>
            <a:pPr marL="714375" lvl="1" indent="-257175">
              <a:buSzPct val="70000"/>
              <a:buFontTx/>
              <a:buBlip>
                <a:blip r:embed="rId4"/>
              </a:buBlip>
            </a:pPr>
            <a:r>
              <a:rPr lang="en-US" sz="1200">
                <a:solidFill>
                  <a:srgbClr val="28288A"/>
                </a:solidFill>
              </a:rPr>
              <a:t>Assembly constraints</a:t>
            </a:r>
          </a:p>
          <a:p>
            <a:pPr marL="714375" lvl="1" indent="-257175">
              <a:buSzPct val="70000"/>
              <a:buFontTx/>
              <a:buBlip>
                <a:blip r:embed="rId4"/>
              </a:buBlip>
            </a:pPr>
            <a:r>
              <a:rPr lang="en-US" sz="1200">
                <a:solidFill>
                  <a:srgbClr val="28288A"/>
                </a:solidFill>
              </a:rPr>
              <a:t>MML Links</a:t>
            </a:r>
          </a:p>
          <a:p>
            <a:pPr marL="714375" lvl="1" indent="-257175">
              <a:buSzPct val="70000"/>
              <a:buFontTx/>
              <a:buBlip>
                <a:blip r:embed="rId4"/>
              </a:buBlip>
            </a:pPr>
            <a:r>
              <a:rPr lang="en-US" sz="1200">
                <a:solidFill>
                  <a:srgbClr val="28288A"/>
                </a:solidFill>
              </a:rPr>
              <a:t>Publications exposed</a:t>
            </a:r>
            <a:endParaRPr lang="en-US" sz="1400">
              <a:solidFill>
                <a:srgbClr val="28288A"/>
              </a:solidFill>
            </a:endParaRPr>
          </a:p>
          <a:p>
            <a:pPr marL="180975" indent="-180975">
              <a:spcBef>
                <a:spcPct val="20000"/>
              </a:spcBef>
              <a:buSzPct val="70000"/>
              <a:buFontTx/>
              <a:buBlip>
                <a:blip r:embed="rId3"/>
              </a:buBlip>
            </a:pPr>
            <a:r>
              <a:rPr lang="en-US" sz="1200" b="1">
                <a:solidFill>
                  <a:srgbClr val="28288A"/>
                </a:solidFill>
              </a:rPr>
              <a:t>Configuration</a:t>
            </a:r>
          </a:p>
          <a:p>
            <a:pPr marL="714375" lvl="1" indent="-257175">
              <a:buSzPct val="70000"/>
              <a:buFontTx/>
              <a:buBlip>
                <a:blip r:embed="rId4"/>
              </a:buBlip>
            </a:pPr>
            <a:r>
              <a:rPr lang="en-US" sz="1200">
                <a:solidFill>
                  <a:srgbClr val="28288A"/>
                </a:solidFill>
              </a:rPr>
              <a:t>Dictionary</a:t>
            </a:r>
          </a:p>
          <a:p>
            <a:pPr marL="714375" lvl="1" indent="-257175">
              <a:buSzPct val="70000"/>
              <a:buFontTx/>
              <a:buBlip>
                <a:blip r:embed="rId4"/>
              </a:buBlip>
            </a:pPr>
            <a:r>
              <a:rPr lang="en-US" sz="1200">
                <a:solidFill>
                  <a:srgbClr val="28288A"/>
                </a:solidFill>
              </a:rPr>
              <a:t>Effectivity</a:t>
            </a:r>
          </a:p>
          <a:p>
            <a:pPr marL="714375" lvl="1" indent="-257175">
              <a:buSzPct val="70000"/>
              <a:buFontTx/>
              <a:buBlip>
                <a:blip r:embed="rId4"/>
              </a:buBlip>
            </a:pPr>
            <a:r>
              <a:rPr lang="en-US" sz="1200">
                <a:solidFill>
                  <a:srgbClr val="28288A"/>
                </a:solidFill>
              </a:rPr>
              <a:t>Milestones</a:t>
            </a:r>
            <a:endParaRPr lang="en-US" sz="1200" b="1">
              <a:solidFill>
                <a:srgbClr val="28288A"/>
              </a:solidFill>
            </a:endParaRPr>
          </a:p>
          <a:p>
            <a:pPr marL="180975" indent="-180975">
              <a:buSzPct val="70000"/>
              <a:buFontTx/>
              <a:buBlip>
                <a:blip r:embed="rId4"/>
              </a:buBlip>
            </a:pPr>
            <a:r>
              <a:rPr lang="en-US" sz="1200" b="1">
                <a:solidFill>
                  <a:srgbClr val="28288A"/>
                </a:solidFill>
              </a:rPr>
              <a:t>Versioning</a:t>
            </a:r>
          </a:p>
          <a:p>
            <a:pPr marL="180975" indent="-180975">
              <a:buSzPct val="70000"/>
              <a:buFontTx/>
              <a:buBlip>
                <a:blip r:embed="rId4"/>
              </a:buBlip>
            </a:pPr>
            <a:r>
              <a:rPr lang="en-US" sz="1200" b="1">
                <a:solidFill>
                  <a:srgbClr val="28288A"/>
                </a:solidFill>
              </a:rPr>
              <a:t>Maturity</a:t>
            </a:r>
          </a:p>
          <a:p>
            <a:pPr marL="180975" indent="-180975">
              <a:buSzPct val="70000"/>
              <a:buFontTx/>
              <a:buBlip>
                <a:blip r:embed="rId4"/>
              </a:buBlip>
            </a:pPr>
            <a:r>
              <a:rPr lang="en-US" sz="1200" b="1">
                <a:solidFill>
                  <a:srgbClr val="28288A"/>
                </a:solidFill>
              </a:rPr>
              <a:t>Ownership</a:t>
            </a:r>
            <a:endParaRPr lang="en-US" sz="1400">
              <a:solidFill>
                <a:srgbClr val="28288A"/>
              </a:solidFill>
            </a:endParaRPr>
          </a:p>
          <a:p>
            <a:pPr marL="180975" indent="-180975">
              <a:buSzPct val="70000"/>
            </a:pPr>
            <a:endParaRPr lang="en-US" sz="1400">
              <a:solidFill>
                <a:srgbClr val="28288A"/>
              </a:solidFill>
            </a:endParaRPr>
          </a:p>
          <a:p>
            <a:pPr marL="714375" lvl="1" indent="-257175">
              <a:spcBef>
                <a:spcPct val="20000"/>
              </a:spcBef>
              <a:buSzPct val="70000"/>
            </a:pPr>
            <a:endParaRPr lang="en-US" sz="1400">
              <a:solidFill>
                <a:srgbClr val="28288A"/>
              </a:solidFill>
            </a:endParaRPr>
          </a:p>
          <a:p>
            <a:pPr marL="180975" indent="-180975">
              <a:spcBef>
                <a:spcPct val="20000"/>
              </a:spcBef>
              <a:buSzPct val="70000"/>
              <a:buFontTx/>
              <a:buBlip>
                <a:blip r:embed="rId3"/>
              </a:buBlip>
            </a:pPr>
            <a:endParaRPr lang="en-US" sz="1400" b="1">
              <a:solidFill>
                <a:srgbClr val="28288A"/>
              </a:solidFill>
              <a:latin typeface="Calibri" pitchFamily="34" charset="0"/>
            </a:endParaRPr>
          </a:p>
        </p:txBody>
      </p:sp>
      <p:sp>
        <p:nvSpPr>
          <p:cNvPr id="16" name="Rectangle 9"/>
          <p:cNvSpPr txBox="1">
            <a:spLocks noChangeArrowheads="1"/>
          </p:cNvSpPr>
          <p:nvPr/>
        </p:nvSpPr>
        <p:spPr>
          <a:xfrm>
            <a:off x="3505200" y="2362200"/>
            <a:ext cx="2589213" cy="3124200"/>
          </a:xfrm>
          <a:prstGeom prst="rect">
            <a:avLst/>
          </a:prstGeom>
        </p:spPr>
        <p:txBody>
          <a:bodyPr>
            <a:normAutofit/>
          </a:bodyPr>
          <a:lstStyle/>
          <a:p>
            <a:pPr marL="180975" indent="-180975">
              <a:spcBef>
                <a:spcPct val="20000"/>
              </a:spcBef>
              <a:buSzPct val="70000"/>
              <a:buFontTx/>
              <a:buBlip>
                <a:blip r:embed="rId3"/>
              </a:buBlip>
            </a:pPr>
            <a:r>
              <a:rPr lang="en-US" sz="1400" b="1">
                <a:solidFill>
                  <a:srgbClr val="28288A"/>
                </a:solidFill>
                <a:latin typeface="Calibri" pitchFamily="34" charset="0"/>
              </a:rPr>
              <a:t>Product Structure</a:t>
            </a:r>
          </a:p>
          <a:p>
            <a:pPr marL="714375" lvl="1" indent="-257175">
              <a:buSzPct val="70000"/>
              <a:buFontTx/>
              <a:buBlip>
                <a:blip r:embed="rId4"/>
              </a:buBlip>
            </a:pPr>
            <a:r>
              <a:rPr lang="en-US" sz="1400">
                <a:solidFill>
                  <a:srgbClr val="28288A"/>
                </a:solidFill>
                <a:latin typeface="Calibri" pitchFamily="34" charset="0"/>
              </a:rPr>
              <a:t>Part</a:t>
            </a:r>
          </a:p>
          <a:p>
            <a:pPr marL="714375" lvl="1" indent="-257175">
              <a:buSzPct val="70000"/>
              <a:buFontTx/>
              <a:buBlip>
                <a:blip r:embed="rId4"/>
              </a:buBlip>
            </a:pPr>
            <a:r>
              <a:rPr lang="en-US" sz="1400">
                <a:solidFill>
                  <a:srgbClr val="28288A"/>
                </a:solidFill>
                <a:latin typeface="Calibri" pitchFamily="34" charset="0"/>
              </a:rPr>
              <a:t>Document</a:t>
            </a:r>
          </a:p>
          <a:p>
            <a:pPr marL="714375" lvl="1" indent="-257175">
              <a:buSzPct val="70000"/>
              <a:buFontTx/>
              <a:buBlip>
                <a:blip r:embed="rId4"/>
              </a:buBlip>
            </a:pPr>
            <a:r>
              <a:rPr lang="en-US" sz="1400">
                <a:solidFill>
                  <a:srgbClr val="28288A"/>
                </a:solidFill>
                <a:latin typeface="Calibri" pitchFamily="34" charset="0"/>
              </a:rPr>
              <a:t>Assembly Links</a:t>
            </a:r>
          </a:p>
          <a:p>
            <a:pPr marL="180975" indent="-180975">
              <a:spcBef>
                <a:spcPct val="20000"/>
              </a:spcBef>
              <a:buSzPct val="70000"/>
              <a:buFontTx/>
              <a:buBlip>
                <a:blip r:embed="rId3"/>
              </a:buBlip>
            </a:pPr>
            <a:r>
              <a:rPr lang="en-US" sz="1200" b="1">
                <a:solidFill>
                  <a:srgbClr val="28288A"/>
                </a:solidFill>
              </a:rPr>
              <a:t>Data</a:t>
            </a:r>
          </a:p>
          <a:p>
            <a:pPr marL="714375" lvl="1" indent="-257175">
              <a:buSzPct val="70000"/>
              <a:buFontTx/>
              <a:buBlip>
                <a:blip r:embed="rId4"/>
              </a:buBlip>
            </a:pPr>
            <a:r>
              <a:rPr lang="en-US" sz="1200">
                <a:solidFill>
                  <a:srgbClr val="28288A"/>
                </a:solidFill>
              </a:rPr>
              <a:t>CATPart</a:t>
            </a:r>
          </a:p>
          <a:p>
            <a:pPr marL="714375" lvl="1" indent="-257175">
              <a:buSzPct val="70000"/>
              <a:buFontTx/>
              <a:buBlip>
                <a:blip r:embed="rId4"/>
              </a:buBlip>
            </a:pPr>
            <a:r>
              <a:rPr lang="en-US" sz="1200">
                <a:solidFill>
                  <a:srgbClr val="28288A"/>
                </a:solidFill>
              </a:rPr>
              <a:t>CATProduct</a:t>
            </a:r>
          </a:p>
          <a:p>
            <a:pPr marL="180975" indent="-180975">
              <a:buSzPct val="70000"/>
              <a:buFontTx/>
              <a:buBlip>
                <a:blip r:embed="rId4"/>
              </a:buBlip>
            </a:pPr>
            <a:r>
              <a:rPr lang="en-US" sz="1200" b="1">
                <a:solidFill>
                  <a:srgbClr val="28288A"/>
                </a:solidFill>
              </a:rPr>
              <a:t>Relational</a:t>
            </a:r>
          </a:p>
          <a:p>
            <a:pPr marL="714375" lvl="1" indent="-257175">
              <a:buSzPct val="70000"/>
              <a:buFontTx/>
              <a:buBlip>
                <a:blip r:embed="rId4"/>
              </a:buBlip>
            </a:pPr>
            <a:r>
              <a:rPr lang="en-US" sz="1200">
                <a:solidFill>
                  <a:srgbClr val="28288A"/>
                </a:solidFill>
              </a:rPr>
              <a:t>Doc-Doc links</a:t>
            </a:r>
            <a:endParaRPr lang="en-US" sz="1400">
              <a:solidFill>
                <a:srgbClr val="28288A"/>
              </a:solidFill>
            </a:endParaRPr>
          </a:p>
          <a:p>
            <a:pPr marL="180975" indent="-180975">
              <a:spcBef>
                <a:spcPct val="20000"/>
              </a:spcBef>
              <a:buSzPct val="70000"/>
              <a:buFontTx/>
              <a:buBlip>
                <a:blip r:embed="rId3"/>
              </a:buBlip>
            </a:pPr>
            <a:r>
              <a:rPr lang="en-US" sz="1200" b="1">
                <a:solidFill>
                  <a:srgbClr val="28288A"/>
                </a:solidFill>
              </a:rPr>
              <a:t>Configuration (LA)</a:t>
            </a:r>
          </a:p>
          <a:p>
            <a:pPr marL="714375" lvl="1" indent="-257175">
              <a:buSzPct val="70000"/>
              <a:buFontTx/>
              <a:buBlip>
                <a:blip r:embed="rId4"/>
              </a:buBlip>
            </a:pPr>
            <a:r>
              <a:rPr lang="en-US" sz="1200">
                <a:solidFill>
                  <a:srgbClr val="28288A"/>
                </a:solidFill>
              </a:rPr>
              <a:t>Dictionary</a:t>
            </a:r>
          </a:p>
          <a:p>
            <a:pPr marL="714375" lvl="1" indent="-257175">
              <a:buSzPct val="70000"/>
              <a:buFontTx/>
              <a:buBlip>
                <a:blip r:embed="rId4"/>
              </a:buBlip>
            </a:pPr>
            <a:r>
              <a:rPr lang="en-US" sz="1200">
                <a:solidFill>
                  <a:srgbClr val="28288A"/>
                </a:solidFill>
              </a:rPr>
              <a:t>Effectivity</a:t>
            </a:r>
          </a:p>
          <a:p>
            <a:pPr marL="180975" indent="-180975">
              <a:buSzPct val="70000"/>
              <a:buFontTx/>
              <a:buBlip>
                <a:blip r:embed="rId4"/>
              </a:buBlip>
            </a:pPr>
            <a:r>
              <a:rPr lang="en-US" sz="1200" b="1">
                <a:solidFill>
                  <a:srgbClr val="28288A"/>
                </a:solidFill>
              </a:rPr>
              <a:t>Versioning</a:t>
            </a:r>
            <a:endParaRPr lang="en-US" sz="1200">
              <a:solidFill>
                <a:srgbClr val="28288A"/>
              </a:solidFill>
            </a:endParaRPr>
          </a:p>
          <a:p>
            <a:pPr marL="714375" lvl="1" indent="-257175">
              <a:spcBef>
                <a:spcPct val="20000"/>
              </a:spcBef>
              <a:buSzPct val="70000"/>
              <a:buFontTx/>
              <a:buBlip>
                <a:blip r:embed="rId4"/>
              </a:buBlip>
            </a:pPr>
            <a:endParaRPr lang="en-US" sz="1400">
              <a:solidFill>
                <a:srgbClr val="28288A"/>
              </a:solidFill>
            </a:endParaRPr>
          </a:p>
          <a:p>
            <a:pPr marL="180975" indent="-180975">
              <a:spcBef>
                <a:spcPct val="20000"/>
              </a:spcBef>
              <a:buSzPct val="70000"/>
              <a:buFontTx/>
              <a:buBlip>
                <a:blip r:embed="rId3"/>
              </a:buBlip>
            </a:pPr>
            <a:endParaRPr lang="en-US" sz="1400" b="1">
              <a:solidFill>
                <a:srgbClr val="28288A"/>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5"/>
          <p:cNvSpPr>
            <a:spLocks noGrp="1" noChangeArrowheads="1"/>
          </p:cNvSpPr>
          <p:nvPr>
            <p:ph type="ctrTitle"/>
          </p:nvPr>
        </p:nvSpPr>
        <p:spPr>
          <a:xfrm>
            <a:off x="152400" y="1600200"/>
            <a:ext cx="8686800" cy="1295400"/>
          </a:xfrm>
        </p:spPr>
        <p:txBody>
          <a:bodyPr anchor="ctr"/>
          <a:lstStyle/>
          <a:p>
            <a:pPr eaLnBrk="1" hangingPunct="1"/>
            <a:r>
              <a:rPr lang="en-US" sz="3200" b="0" smtClean="0"/>
              <a:t>V6 Transition Strategies</a:t>
            </a:r>
            <a:br>
              <a:rPr lang="en-US" sz="3200" b="0" smtClean="0"/>
            </a:br>
            <a:r>
              <a:rPr lang="en-US" sz="2800" b="0" i="1" smtClean="0">
                <a:solidFill>
                  <a:srgbClr val="FF0000"/>
                </a:solidFill>
              </a:rPr>
              <a:t>Conclusion</a:t>
            </a:r>
            <a:endParaRPr lang="en-US" sz="2400" b="0" i="1"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Content Placeholder 3"/>
          <p:cNvPicPr>
            <a:picLocks noChangeArrowheads="1"/>
          </p:cNvPicPr>
          <p:nvPr/>
        </p:nvPicPr>
        <p:blipFill>
          <a:blip r:embed="rId3"/>
          <a:srcRect b="15338"/>
          <a:stretch>
            <a:fillRect/>
          </a:stretch>
        </p:blipFill>
        <p:spPr bwMode="auto">
          <a:xfrm>
            <a:off x="1755775" y="944563"/>
            <a:ext cx="5949950" cy="4370387"/>
          </a:xfrm>
          <a:prstGeom prst="rect">
            <a:avLst/>
          </a:prstGeom>
          <a:noFill/>
          <a:ln w="9525">
            <a:noFill/>
            <a:miter lim="800000"/>
            <a:headEnd/>
            <a:tailEnd/>
          </a:ln>
        </p:spPr>
      </p:pic>
      <p:sp>
        <p:nvSpPr>
          <p:cNvPr id="38914" name="Title 1"/>
          <p:cNvSpPr>
            <a:spLocks noGrp="1"/>
          </p:cNvSpPr>
          <p:nvPr>
            <p:ph type="title"/>
          </p:nvPr>
        </p:nvSpPr>
        <p:spPr>
          <a:xfrm>
            <a:off x="768350" y="150813"/>
            <a:ext cx="8375650" cy="450850"/>
          </a:xfrm>
        </p:spPr>
        <p:txBody>
          <a:bodyPr/>
          <a:lstStyle/>
          <a:p>
            <a:pPr eaLnBrk="1" hangingPunct="1"/>
            <a:r>
              <a:rPr lang="en-US" smtClean="0"/>
              <a:t>V6 Transition: CATIA/ENOVIA Customers Typology</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64"/>
          <p:cNvSpPr>
            <a:spLocks noGrp="1"/>
          </p:cNvSpPr>
          <p:nvPr>
            <p:ph type="title"/>
          </p:nvPr>
        </p:nvSpPr>
        <p:spPr/>
        <p:txBody>
          <a:bodyPr/>
          <a:lstStyle/>
          <a:p>
            <a:pPr eaLnBrk="1" hangingPunct="1"/>
            <a:r>
              <a:rPr lang="en-US" smtClean="0"/>
              <a:t>A – CATIA V4/V5, File Based</a:t>
            </a:r>
          </a:p>
        </p:txBody>
      </p:sp>
      <p:sp>
        <p:nvSpPr>
          <p:cNvPr id="21" name="Rectangle 20"/>
          <p:cNvSpPr/>
          <p:nvPr/>
        </p:nvSpPr>
        <p:spPr>
          <a:xfrm>
            <a:off x="269875" y="1401763"/>
            <a:ext cx="2622550" cy="1169987"/>
          </a:xfrm>
          <a:prstGeom prst="rect">
            <a:avLst/>
          </a:prstGeom>
        </p:spPr>
        <p:style>
          <a:lnRef idx="1">
            <a:schemeClr val="accent6">
              <a:alpha val="90000"/>
              <a:hueOff val="0"/>
              <a:satOff val="0"/>
              <a:lumOff val="0"/>
              <a:alphaOff val="0"/>
            </a:schemeClr>
          </a:lnRef>
          <a:fillRef idx="3">
            <a:schemeClr val="accent6">
              <a:alpha val="90000"/>
              <a:hueOff val="0"/>
              <a:satOff val="0"/>
              <a:lumOff val="0"/>
              <a:alphaOff val="0"/>
            </a:schemeClr>
          </a:fillRef>
          <a:effectRef idx="2">
            <a:schemeClr val="accent6">
              <a:alpha val="90000"/>
              <a:hueOff val="0"/>
              <a:satOff val="0"/>
              <a:lumOff val="0"/>
              <a:alphaOff val="0"/>
            </a:schemeClr>
          </a:effectRef>
          <a:fontRef idx="minor">
            <a:schemeClr val="lt1"/>
          </a:fontRef>
        </p:style>
      </p:sp>
      <p:sp>
        <p:nvSpPr>
          <p:cNvPr id="22" name="Rectangle 21"/>
          <p:cNvSpPr/>
          <p:nvPr/>
        </p:nvSpPr>
        <p:spPr>
          <a:xfrm>
            <a:off x="269875" y="1401763"/>
            <a:ext cx="2622550" cy="1169987"/>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r>
              <a:rPr lang="fi-FI" sz="2000" b="1" dirty="0">
                <a:solidFill>
                  <a:schemeClr val="accent3"/>
                </a:solidFill>
              </a:rPr>
              <a:t>Manage CATIA V4/V5 Data &amp; Lifecycle in ENOVIA V6</a:t>
            </a:r>
            <a:endParaRPr lang="fr-FR" sz="2000" b="1" dirty="0">
              <a:solidFill>
                <a:schemeClr val="accent3"/>
              </a:solidFill>
            </a:endParaRPr>
          </a:p>
        </p:txBody>
      </p:sp>
      <p:pic>
        <p:nvPicPr>
          <p:cNvPr id="61444" name="Picture 53" descr="New Referential Stip Lvl 3_6.17.2008.jpg"/>
          <p:cNvPicPr>
            <a:picLocks noChangeAspect="1"/>
          </p:cNvPicPr>
          <p:nvPr/>
        </p:nvPicPr>
        <p:blipFill>
          <a:blip r:embed="rId3"/>
          <a:srcRect r="71667"/>
          <a:stretch>
            <a:fillRect/>
          </a:stretch>
        </p:blipFill>
        <p:spPr bwMode="auto">
          <a:xfrm>
            <a:off x="6172200" y="1404938"/>
            <a:ext cx="1916113" cy="1193800"/>
          </a:xfrm>
          <a:prstGeom prst="rect">
            <a:avLst/>
          </a:prstGeom>
          <a:noFill/>
          <a:ln w="9525">
            <a:noFill/>
            <a:miter lim="800000"/>
            <a:headEnd/>
            <a:tailEnd/>
          </a:ln>
        </p:spPr>
      </p:pic>
      <p:grpSp>
        <p:nvGrpSpPr>
          <p:cNvPr id="61445" name="Group 6"/>
          <p:cNvGrpSpPr>
            <a:grpSpLocks/>
          </p:cNvGrpSpPr>
          <p:nvPr/>
        </p:nvGrpSpPr>
        <p:grpSpPr bwMode="auto">
          <a:xfrm>
            <a:off x="6181725" y="1401763"/>
            <a:ext cx="2622550" cy="1169987"/>
            <a:chOff x="2993528" y="487225"/>
            <a:chExt cx="2623542" cy="1169522"/>
          </a:xfrm>
        </p:grpSpPr>
        <p:sp>
          <p:nvSpPr>
            <p:cNvPr id="17" name="Rectangle 16"/>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sp>
        <p:sp>
          <p:nvSpPr>
            <p:cNvPr id="18" name="Rectangle 17"/>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r>
                <a:rPr lang="it-IT" sz="2000" b="1" dirty="0">
                  <a:solidFill>
                    <a:schemeClr val="accent3"/>
                  </a:solidFill>
                </a:rPr>
                <a:t>Data Carry Over / Migration</a:t>
              </a:r>
            </a:p>
          </p:txBody>
        </p:sp>
      </p:grpSp>
      <p:sp>
        <p:nvSpPr>
          <p:cNvPr id="15" name="Rectangle 14"/>
          <p:cNvSpPr/>
          <p:nvPr/>
        </p:nvSpPr>
        <p:spPr>
          <a:xfrm>
            <a:off x="6181725" y="2693988"/>
            <a:ext cx="2622550" cy="3249612"/>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16" name="Rectangle 15"/>
          <p:cNvSpPr/>
          <p:nvPr/>
        </p:nvSpPr>
        <p:spPr>
          <a:xfrm>
            <a:off x="6181725" y="2693988"/>
            <a:ext cx="2622550" cy="32496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a:lstStyle/>
          <a:p>
            <a:pPr marL="171450" lvl="1" indent="-171450" defTabSz="800100">
              <a:lnSpc>
                <a:spcPct val="90000"/>
              </a:lnSpc>
              <a:spcAft>
                <a:spcPct val="15000"/>
              </a:spcAft>
              <a:buFontTx/>
              <a:buChar char="•"/>
              <a:defRPr/>
            </a:pPr>
            <a:r>
              <a:rPr lang="en-US" sz="1600" b="1">
                <a:solidFill>
                  <a:srgbClr val="000000"/>
                </a:solidFill>
              </a:rPr>
              <a:t>Design ONLY in CATIA V6 on ENOVIA VPM Central</a:t>
            </a:r>
          </a:p>
          <a:p>
            <a:pPr marL="171450" lvl="1" indent="-171450" defTabSz="800100">
              <a:spcAft>
                <a:spcPct val="15000"/>
              </a:spcAft>
              <a:buFontTx/>
              <a:buChar char="•"/>
              <a:defRPr/>
            </a:pPr>
            <a:r>
              <a:rPr lang="en-US" sz="1600" b="1">
                <a:solidFill>
                  <a:srgbClr val="000000"/>
                </a:solidFill>
              </a:rPr>
              <a:t> Reuse / carry over CATIA V4/V5 parts in V6</a:t>
            </a:r>
          </a:p>
          <a:p>
            <a:pPr marL="171450" lvl="1" indent="-171450" defTabSz="800100">
              <a:lnSpc>
                <a:spcPct val="90000"/>
              </a:lnSpc>
              <a:spcAft>
                <a:spcPct val="15000"/>
              </a:spcAft>
              <a:buFontTx/>
              <a:buChar char="•"/>
              <a:defRPr/>
            </a:pPr>
            <a:endParaRPr lang="en-US" b="1">
              <a:solidFill>
                <a:srgbClr val="000000"/>
              </a:solidFill>
            </a:endParaRPr>
          </a:p>
        </p:txBody>
      </p:sp>
      <p:sp>
        <p:nvSpPr>
          <p:cNvPr id="11" name="Rectangle 10"/>
          <p:cNvSpPr/>
          <p:nvPr/>
        </p:nvSpPr>
        <p:spPr>
          <a:xfrm>
            <a:off x="3160713" y="2693988"/>
            <a:ext cx="2624137" cy="3249612"/>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12" name="Rectangle 11"/>
          <p:cNvSpPr/>
          <p:nvPr/>
        </p:nvSpPr>
        <p:spPr>
          <a:xfrm>
            <a:off x="3160713" y="2693988"/>
            <a:ext cx="2624137" cy="32496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sz="1600" b="1" dirty="0"/>
              <a:t>Keep CATIA V4/V5 community</a:t>
            </a:r>
          </a:p>
          <a:p>
            <a:pPr marL="171450" lvl="1" indent="-171450" defTabSz="800100">
              <a:lnSpc>
                <a:spcPct val="90000"/>
              </a:lnSpc>
              <a:spcAft>
                <a:spcPct val="15000"/>
              </a:spcAft>
              <a:buFontTx/>
              <a:buChar char="••"/>
              <a:defRPr/>
            </a:pPr>
            <a:r>
              <a:rPr lang="en-US" sz="1600" b="1" dirty="0"/>
              <a:t>Introduce CATIA V6 for dedicated project or process</a:t>
            </a:r>
          </a:p>
          <a:p>
            <a:pPr marL="171450" lvl="1" indent="-171450" defTabSz="800100">
              <a:lnSpc>
                <a:spcPct val="90000"/>
              </a:lnSpc>
              <a:spcAft>
                <a:spcPct val="15000"/>
              </a:spcAft>
              <a:buFontTx/>
              <a:buChar char="••"/>
              <a:defRPr/>
            </a:pPr>
            <a:r>
              <a:rPr lang="en-US" sz="1600" b="1" dirty="0"/>
              <a:t>Share design context  between CATIA V4/V5 and CATIA V6</a:t>
            </a:r>
          </a:p>
        </p:txBody>
      </p:sp>
      <p:pic>
        <p:nvPicPr>
          <p:cNvPr id="61450" name="Picture 53" descr="New Referential Stip Lvl 3_6.17.2008.jpg"/>
          <p:cNvPicPr>
            <a:picLocks noChangeAspect="1"/>
          </p:cNvPicPr>
          <p:nvPr/>
        </p:nvPicPr>
        <p:blipFill>
          <a:blip r:embed="rId3"/>
          <a:srcRect r="71667"/>
          <a:stretch>
            <a:fillRect/>
          </a:stretch>
        </p:blipFill>
        <p:spPr bwMode="auto">
          <a:xfrm>
            <a:off x="3159125" y="1397000"/>
            <a:ext cx="1914525" cy="1193800"/>
          </a:xfrm>
          <a:prstGeom prst="rect">
            <a:avLst/>
          </a:prstGeom>
          <a:noFill/>
          <a:ln w="9525">
            <a:noFill/>
            <a:miter lim="800000"/>
            <a:headEnd/>
            <a:tailEnd/>
          </a:ln>
        </p:spPr>
      </p:pic>
      <p:grpSp>
        <p:nvGrpSpPr>
          <p:cNvPr id="61451" name="Group 26"/>
          <p:cNvGrpSpPr>
            <a:grpSpLocks/>
          </p:cNvGrpSpPr>
          <p:nvPr/>
        </p:nvGrpSpPr>
        <p:grpSpPr bwMode="auto">
          <a:xfrm>
            <a:off x="3167063" y="1393825"/>
            <a:ext cx="2624137" cy="1168400"/>
            <a:chOff x="2993528" y="487225"/>
            <a:chExt cx="2623542" cy="1169522"/>
          </a:xfrm>
        </p:grpSpPr>
        <p:sp>
          <p:nvSpPr>
            <p:cNvPr id="28" name="Rectangle 27"/>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sp>
        <p:sp>
          <p:nvSpPr>
            <p:cNvPr id="29" name="Rectangle 28"/>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r>
                <a:rPr lang="it-IT" sz="2000" b="1" dirty="0">
                  <a:solidFill>
                    <a:schemeClr val="accent3"/>
                  </a:solidFill>
                </a:rPr>
                <a:t>Collaborative Design</a:t>
              </a:r>
            </a:p>
          </p:txBody>
        </p:sp>
      </p:grpSp>
      <p:sp>
        <p:nvSpPr>
          <p:cNvPr id="30" name="Rectangle 29"/>
          <p:cNvSpPr/>
          <p:nvPr/>
        </p:nvSpPr>
        <p:spPr>
          <a:xfrm>
            <a:off x="762000" y="685800"/>
            <a:ext cx="4618038" cy="461963"/>
          </a:xfrm>
          <a:prstGeom prst="rect">
            <a:avLst/>
          </a:prstGeom>
        </p:spPr>
        <p:txBody>
          <a:bodyPr wrap="none">
            <a:spAutoFit/>
          </a:bodyPr>
          <a:lstStyle/>
          <a:p>
            <a:pPr>
              <a:defRPr/>
            </a:pPr>
            <a:r>
              <a:rPr lang="en-US" sz="2400" b="1" kern="0" dirty="0">
                <a:solidFill>
                  <a:srgbClr val="120C80"/>
                </a:solidFill>
                <a:latin typeface="Arial"/>
                <a:ea typeface="+mj-ea"/>
                <a:cs typeface="+mn-cs"/>
              </a:rPr>
              <a:t>V6R2010 Readiness – Q2 2009</a:t>
            </a:r>
            <a:endParaRPr lang="en-US" sz="1600" dirty="0">
              <a:cs typeface="+mn-cs"/>
            </a:endParaRPr>
          </a:p>
        </p:txBody>
      </p:sp>
      <p:graphicFrame>
        <p:nvGraphicFramePr>
          <p:cNvPr id="31" name="Table 30"/>
          <p:cNvGraphicFramePr>
            <a:graphicFrameLocks noGrp="1"/>
          </p:cNvGraphicFramePr>
          <p:nvPr/>
        </p:nvGraphicFramePr>
        <p:xfrm>
          <a:off x="6248400" y="6172200"/>
          <a:ext cx="1446963" cy="5029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46963"/>
              </a:tblGrid>
              <a:tr h="0">
                <a:tc>
                  <a:txBody>
                    <a:bodyPr/>
                    <a:lstStyle/>
                    <a:p>
                      <a:pPr algn="r"/>
                      <a:r>
                        <a:rPr lang="en-US" sz="1050" b="0" dirty="0" smtClean="0">
                          <a:solidFill>
                            <a:schemeClr val="tx1"/>
                          </a:solidFill>
                        </a:rPr>
                        <a:t>General Availability</a:t>
                      </a:r>
                      <a:endParaRPr lang="en-US"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6FF33"/>
                    </a:solidFill>
                  </a:tcPr>
                </a:tc>
              </a:tr>
              <a:tr h="0">
                <a:tc>
                  <a:txBody>
                    <a:bodyPr/>
                    <a:lstStyle/>
                    <a:p>
                      <a:pPr algn="r"/>
                      <a:r>
                        <a:rPr lang="en-US" sz="1050" b="0" dirty="0" smtClean="0">
                          <a:solidFill>
                            <a:schemeClr val="tx1"/>
                          </a:solidFill>
                        </a:rPr>
                        <a:t>Limited Availability</a:t>
                      </a:r>
                      <a:endParaRPr lang="en-US"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CC"/>
                    </a:solidFill>
                  </a:tcPr>
                </a:tc>
              </a:tr>
            </a:tbl>
          </a:graphicData>
        </a:graphic>
      </p:graphicFrame>
      <p:sp>
        <p:nvSpPr>
          <p:cNvPr id="32" name="Rectangle 31"/>
          <p:cNvSpPr/>
          <p:nvPr/>
        </p:nvSpPr>
        <p:spPr>
          <a:xfrm>
            <a:off x="269875" y="2693988"/>
            <a:ext cx="2622550" cy="3249612"/>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sz="1600" b="1" dirty="0">
                <a:solidFill>
                  <a:schemeClr val="accent4"/>
                </a:solidFill>
              </a:rPr>
              <a:t>Keep CATIA V4/V5 community </a:t>
            </a:r>
          </a:p>
          <a:p>
            <a:pPr marL="171450" lvl="1" indent="-171450" defTabSz="800100">
              <a:lnSpc>
                <a:spcPct val="90000"/>
              </a:lnSpc>
              <a:spcAft>
                <a:spcPct val="15000"/>
              </a:spcAft>
              <a:buFontTx/>
              <a:buChar char="••"/>
              <a:defRPr/>
            </a:pPr>
            <a:r>
              <a:rPr lang="en-US" sz="1600" b="1" dirty="0">
                <a:solidFill>
                  <a:schemeClr val="accent4"/>
                </a:solidFill>
              </a:rPr>
              <a:t>Manage V4/V5 data in V6 through ENOVIA Designer Central</a:t>
            </a:r>
          </a:p>
        </p:txBody>
      </p:sp>
      <p:sp>
        <p:nvSpPr>
          <p:cNvPr id="61460" name="WordArt 20"/>
          <p:cNvSpPr>
            <a:spLocks noChangeArrowheads="1" noChangeShapeType="1" noTextEdit="1"/>
          </p:cNvSpPr>
          <p:nvPr/>
        </p:nvSpPr>
        <p:spPr bwMode="auto">
          <a:xfrm>
            <a:off x="3429000" y="51054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pPr eaLnBrk="1" hangingPunct="1"/>
            <a:r>
              <a:rPr lang="en-US" smtClean="0"/>
              <a:t>B - CATIA V4/V5, ENOVIA VPM V4</a:t>
            </a:r>
          </a:p>
        </p:txBody>
      </p:sp>
      <p:sp>
        <p:nvSpPr>
          <p:cNvPr id="15" name="Rectangle 14"/>
          <p:cNvSpPr/>
          <p:nvPr/>
        </p:nvSpPr>
        <p:spPr>
          <a:xfrm>
            <a:off x="3082925" y="2722563"/>
            <a:ext cx="2693988" cy="3460750"/>
          </a:xfrm>
          <a:prstGeom prst="rect">
            <a:avLst/>
          </a:prstGeom>
          <a:solidFill>
            <a:srgbClr val="66FF33"/>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3082925" y="2722563"/>
            <a:ext cx="2693988" cy="3460750"/>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lIns="74676" tIns="74676" rIns="99568" bIns="112014" spcCol="1270"/>
          <a:lstStyle/>
          <a:p>
            <a:pPr marL="114300" lvl="1" indent="-114300" defTabSz="622300">
              <a:spcAft>
                <a:spcPct val="15000"/>
              </a:spcAft>
              <a:buFontTx/>
              <a:buChar char="••"/>
              <a:defRPr/>
            </a:pPr>
            <a:r>
              <a:rPr lang="en-US" b="1" dirty="0">
                <a:solidFill>
                  <a:schemeClr val="accent4"/>
                </a:solidFill>
              </a:rPr>
              <a:t>Design ONLY in CATIA V6 on ENOVIA VPM Central</a:t>
            </a:r>
          </a:p>
          <a:p>
            <a:pPr marL="114300" lvl="1" indent="-114300" defTabSz="622300">
              <a:spcAft>
                <a:spcPct val="15000"/>
              </a:spcAft>
              <a:buFontTx/>
              <a:buChar char="••"/>
              <a:defRPr/>
            </a:pPr>
            <a:r>
              <a:rPr lang="en-US" b="1" dirty="0">
                <a:solidFill>
                  <a:schemeClr val="accent4"/>
                </a:solidFill>
              </a:rPr>
              <a:t>Reuse / carry over CATIA V4/V5 parts in V6</a:t>
            </a:r>
          </a:p>
        </p:txBody>
      </p:sp>
      <p:pic>
        <p:nvPicPr>
          <p:cNvPr id="81924" name="Picture 53" descr="New Referential Stip Lvl 3_6.17.2008.jpg"/>
          <p:cNvPicPr>
            <a:picLocks noChangeAspect="1"/>
          </p:cNvPicPr>
          <p:nvPr/>
        </p:nvPicPr>
        <p:blipFill>
          <a:blip r:embed="rId3"/>
          <a:srcRect r="71667"/>
          <a:stretch>
            <a:fillRect/>
          </a:stretch>
        </p:blipFill>
        <p:spPr bwMode="auto">
          <a:xfrm>
            <a:off x="3065463" y="1290638"/>
            <a:ext cx="1985962" cy="1238250"/>
          </a:xfrm>
          <a:prstGeom prst="rect">
            <a:avLst/>
          </a:prstGeom>
          <a:noFill/>
          <a:ln w="9525">
            <a:noFill/>
            <a:miter lim="800000"/>
            <a:headEnd/>
            <a:tailEnd/>
          </a:ln>
        </p:spPr>
      </p:pic>
      <p:grpSp>
        <p:nvGrpSpPr>
          <p:cNvPr id="81925" name="Group 6"/>
          <p:cNvGrpSpPr>
            <a:grpSpLocks/>
          </p:cNvGrpSpPr>
          <p:nvPr/>
        </p:nvGrpSpPr>
        <p:grpSpPr bwMode="auto">
          <a:xfrm>
            <a:off x="3074988" y="1287463"/>
            <a:ext cx="2719387" cy="1212850"/>
            <a:chOff x="2993528" y="487225"/>
            <a:chExt cx="2623542" cy="1169522"/>
          </a:xfrm>
        </p:grpSpPr>
        <p:sp>
          <p:nvSpPr>
            <p:cNvPr id="28" name="Rectangle 27"/>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89000">
                <a:lnSpc>
                  <a:spcPct val="90000"/>
                </a:lnSpc>
                <a:spcAft>
                  <a:spcPct val="35000"/>
                </a:spcAft>
                <a:defRPr/>
              </a:pPr>
              <a:r>
                <a:rPr lang="en-US" b="1" dirty="0"/>
                <a:t>Data Carry Over / Migration</a:t>
              </a:r>
              <a:endParaRPr lang="fr-FR" b="1" dirty="0"/>
            </a:p>
          </p:txBody>
        </p:sp>
        <p:sp>
          <p:nvSpPr>
            <p:cNvPr id="29" name="Rectangle 28"/>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sp>
        <p:nvSpPr>
          <p:cNvPr id="11" name="Rectangle 10"/>
          <p:cNvSpPr/>
          <p:nvPr/>
        </p:nvSpPr>
        <p:spPr>
          <a:xfrm>
            <a:off x="6119813" y="2722563"/>
            <a:ext cx="2693987" cy="3460750"/>
          </a:xfrm>
          <a:prstGeom prst="rect">
            <a:avLst/>
          </a:prstGeom>
          <a:solidFill>
            <a:srgbClr val="66FF33"/>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6119813" y="2722563"/>
            <a:ext cx="2693987" cy="3460750"/>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lIns="74676" tIns="74676" rIns="99568" bIns="112014" spcCol="1270"/>
          <a:lstStyle/>
          <a:p>
            <a:pPr marL="114300" lvl="1" indent="-114300" defTabSz="622300">
              <a:spcAft>
                <a:spcPct val="15000"/>
              </a:spcAft>
              <a:buFontTx/>
              <a:buChar char="••"/>
              <a:defRPr/>
            </a:pPr>
            <a:r>
              <a:rPr lang="en-US" b="1" dirty="0">
                <a:solidFill>
                  <a:schemeClr val="accent4"/>
                </a:solidFill>
              </a:rPr>
              <a:t>Keep CATIA V4/V5 community on ENOVIA VPM V4</a:t>
            </a:r>
          </a:p>
          <a:p>
            <a:pPr marL="114300" lvl="1" indent="-114300" defTabSz="622300">
              <a:spcAft>
                <a:spcPct val="15000"/>
              </a:spcAft>
              <a:buFontTx/>
              <a:buChar char="••"/>
              <a:defRPr/>
            </a:pPr>
            <a:r>
              <a:rPr lang="en-US" b="1" dirty="0">
                <a:solidFill>
                  <a:schemeClr val="accent4"/>
                </a:solidFill>
              </a:rPr>
              <a:t>Introduce CATIA V6 for dedicated project or process</a:t>
            </a:r>
          </a:p>
          <a:p>
            <a:pPr marL="114300" lvl="1" indent="-114300" defTabSz="622300">
              <a:spcAft>
                <a:spcPct val="15000"/>
              </a:spcAft>
              <a:buFontTx/>
              <a:buChar char="••"/>
              <a:defRPr/>
            </a:pPr>
            <a:r>
              <a:rPr lang="en-US" b="1" dirty="0">
                <a:solidFill>
                  <a:schemeClr val="accent4"/>
                </a:solidFill>
              </a:rPr>
              <a:t>Design collaboration between CATIA V4/V5 and CATIA V6</a:t>
            </a:r>
          </a:p>
        </p:txBody>
      </p:sp>
      <p:pic>
        <p:nvPicPr>
          <p:cNvPr id="81928" name="Picture 53" descr="New Referential Stip Lvl 3_6.17.2008.jpg"/>
          <p:cNvPicPr>
            <a:picLocks noChangeAspect="1"/>
          </p:cNvPicPr>
          <p:nvPr/>
        </p:nvPicPr>
        <p:blipFill>
          <a:blip r:embed="rId3"/>
          <a:srcRect r="71667"/>
          <a:stretch>
            <a:fillRect/>
          </a:stretch>
        </p:blipFill>
        <p:spPr bwMode="auto">
          <a:xfrm>
            <a:off x="6102350" y="1290638"/>
            <a:ext cx="1985963" cy="1238250"/>
          </a:xfrm>
          <a:prstGeom prst="rect">
            <a:avLst/>
          </a:prstGeom>
          <a:noFill/>
          <a:ln w="9525">
            <a:noFill/>
            <a:miter lim="800000"/>
            <a:headEnd/>
            <a:tailEnd/>
          </a:ln>
        </p:spPr>
      </p:pic>
      <p:grpSp>
        <p:nvGrpSpPr>
          <p:cNvPr id="81929" name="Group 6"/>
          <p:cNvGrpSpPr>
            <a:grpSpLocks/>
          </p:cNvGrpSpPr>
          <p:nvPr/>
        </p:nvGrpSpPr>
        <p:grpSpPr bwMode="auto">
          <a:xfrm>
            <a:off x="6111875" y="1287463"/>
            <a:ext cx="2719388" cy="1212850"/>
            <a:chOff x="2993528" y="487225"/>
            <a:chExt cx="2623542" cy="1169522"/>
          </a:xfrm>
        </p:grpSpPr>
        <p:sp>
          <p:nvSpPr>
            <p:cNvPr id="33" name="Rectangle 32"/>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89000">
                <a:lnSpc>
                  <a:spcPct val="90000"/>
                </a:lnSpc>
                <a:spcAft>
                  <a:spcPct val="35000"/>
                </a:spcAft>
                <a:defRPr/>
              </a:pPr>
              <a:r>
                <a:rPr lang="it-IT" b="1" dirty="0"/>
                <a:t>Collaborative </a:t>
              </a:r>
              <a:r>
                <a:rPr lang="en-US" b="1" dirty="0"/>
                <a:t>Design</a:t>
              </a:r>
              <a:endParaRPr lang="fr-FR" b="1" dirty="0"/>
            </a:p>
          </p:txBody>
        </p:sp>
        <p:sp>
          <p:nvSpPr>
            <p:cNvPr id="34" name="Rectangle 33"/>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sp>
        <p:nvSpPr>
          <p:cNvPr id="32" name="Rectangle 31"/>
          <p:cNvSpPr/>
          <p:nvPr/>
        </p:nvSpPr>
        <p:spPr>
          <a:xfrm>
            <a:off x="150813" y="1287463"/>
            <a:ext cx="2693987" cy="1243012"/>
          </a:xfrm>
          <a:prstGeom prst="rect">
            <a:avLst/>
          </a:prstGeom>
        </p:spPr>
        <p:style>
          <a:lnRef idx="1">
            <a:schemeClr val="accent2">
              <a:alpha val="90000"/>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txBody>
          <a:bodyPr anchor="ctr"/>
          <a:lstStyle/>
          <a:p>
            <a:pPr algn="ctr" defTabSz="889000">
              <a:lnSpc>
                <a:spcPct val="90000"/>
              </a:lnSpc>
              <a:spcAft>
                <a:spcPct val="35000"/>
              </a:spcAft>
              <a:defRPr/>
            </a:pPr>
            <a:r>
              <a:rPr lang="en-US" b="1" dirty="0"/>
              <a:t>xBOM Collaboration &amp; Engineering Change Management</a:t>
            </a:r>
          </a:p>
        </p:txBody>
      </p:sp>
      <p:sp>
        <p:nvSpPr>
          <p:cNvPr id="35" name="Rectangle 34"/>
          <p:cNvSpPr/>
          <p:nvPr/>
        </p:nvSpPr>
        <p:spPr>
          <a:xfrm>
            <a:off x="150813" y="1287463"/>
            <a:ext cx="2693987" cy="124301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lnSpc>
                <a:spcPct val="90000"/>
              </a:lnSpc>
              <a:spcAft>
                <a:spcPct val="35000"/>
              </a:spcAft>
              <a:defRPr/>
            </a:pPr>
            <a:endParaRPr lang="en-US" sz="2000" b="1" dirty="0"/>
          </a:p>
        </p:txBody>
      </p:sp>
      <p:sp>
        <p:nvSpPr>
          <p:cNvPr id="37" name="Rectangle 36"/>
          <p:cNvSpPr/>
          <p:nvPr/>
        </p:nvSpPr>
        <p:spPr>
          <a:xfrm>
            <a:off x="150813" y="2722563"/>
            <a:ext cx="2693987" cy="3460750"/>
          </a:xfrm>
          <a:prstGeom prst="rect">
            <a:avLst/>
          </a:prstGeom>
          <a:solidFill>
            <a:srgbClr val="66FF33"/>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38" name="Rectangle 37"/>
          <p:cNvSpPr/>
          <p:nvPr/>
        </p:nvSpPr>
        <p:spPr>
          <a:xfrm>
            <a:off x="150813" y="2722563"/>
            <a:ext cx="2693987" cy="3460750"/>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lIns="74676" tIns="74676" rIns="99568" bIns="112014" spcCol="1270"/>
          <a:lstStyle/>
          <a:p>
            <a:pPr marL="114300" lvl="1" indent="-114300" defTabSz="622300">
              <a:spcAft>
                <a:spcPct val="15000"/>
              </a:spcAft>
              <a:buFontTx/>
              <a:buChar char="••"/>
              <a:defRPr/>
            </a:pPr>
            <a:r>
              <a:rPr lang="en-US" b="1" dirty="0">
                <a:solidFill>
                  <a:schemeClr val="accent4"/>
                </a:solidFill>
              </a:rPr>
              <a:t>Keep CATIA V4/V5 community on ENOVIA VPM V4</a:t>
            </a:r>
            <a:endParaRPr lang="en-US" dirty="0">
              <a:solidFill>
                <a:schemeClr val="accent4"/>
              </a:solidFill>
            </a:endParaRPr>
          </a:p>
          <a:p>
            <a:pPr marL="114300" lvl="1" indent="-114300" defTabSz="622300">
              <a:spcAft>
                <a:spcPct val="15000"/>
              </a:spcAft>
              <a:buFontTx/>
              <a:buChar char="••"/>
              <a:defRPr/>
            </a:pPr>
            <a:r>
              <a:rPr lang="en-US" b="1" dirty="0">
                <a:solidFill>
                  <a:schemeClr val="accent4"/>
                </a:solidFill>
              </a:rPr>
              <a:t>Create in V6 a composite Engineering Bill-Of-Material  including CATIA V4/V5 parts.</a:t>
            </a:r>
            <a:endParaRPr lang="en-US" dirty="0">
              <a:solidFill>
                <a:schemeClr val="accent4"/>
              </a:solidFill>
            </a:endParaRPr>
          </a:p>
          <a:p>
            <a:pPr marL="114300" lvl="1" indent="-114300" defTabSz="622300">
              <a:spcAft>
                <a:spcPct val="15000"/>
              </a:spcAft>
              <a:buFontTx/>
              <a:buChar char="••"/>
              <a:defRPr/>
            </a:pPr>
            <a:r>
              <a:rPr lang="en-US" b="1" dirty="0">
                <a:solidFill>
                  <a:schemeClr val="accent4"/>
                </a:solidFill>
              </a:rPr>
              <a:t>Orchestrate EBOM / Product Structure modifications</a:t>
            </a:r>
          </a:p>
        </p:txBody>
      </p:sp>
      <p:graphicFrame>
        <p:nvGraphicFramePr>
          <p:cNvPr id="30" name="Table 29"/>
          <p:cNvGraphicFramePr>
            <a:graphicFrameLocks noGrp="1"/>
          </p:cNvGraphicFramePr>
          <p:nvPr/>
        </p:nvGraphicFramePr>
        <p:xfrm>
          <a:off x="6477837" y="5951220"/>
          <a:ext cx="1446963" cy="7543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46963"/>
              </a:tblGrid>
              <a:tr h="0">
                <a:tc>
                  <a:txBody>
                    <a:bodyPr/>
                    <a:lstStyle/>
                    <a:p>
                      <a:pPr algn="r"/>
                      <a:r>
                        <a:rPr lang="en-US" sz="1050" b="0" dirty="0" smtClean="0">
                          <a:solidFill>
                            <a:schemeClr val="tx1"/>
                          </a:solidFill>
                        </a:rPr>
                        <a:t>General Availability</a:t>
                      </a:r>
                      <a:endParaRPr lang="en-US" sz="105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66FF33"/>
                    </a:solidFill>
                  </a:tcPr>
                </a:tc>
              </a:tr>
              <a:tr h="0">
                <a:tc>
                  <a:txBody>
                    <a:bodyPr/>
                    <a:lstStyle/>
                    <a:p>
                      <a:pPr algn="r"/>
                      <a:r>
                        <a:rPr lang="en-US" sz="1050" b="0" dirty="0" smtClean="0">
                          <a:solidFill>
                            <a:schemeClr val="tx1"/>
                          </a:solidFill>
                        </a:rPr>
                        <a:t>Limited Availability</a:t>
                      </a:r>
                      <a:endParaRPr lang="en-US" sz="105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CFFCC"/>
                    </a:solidFill>
                  </a:tcPr>
                </a:tc>
              </a:tr>
              <a:tr h="0">
                <a:tc>
                  <a:txBody>
                    <a:bodyPr/>
                    <a:lstStyle/>
                    <a:p>
                      <a:pPr algn="r"/>
                      <a:r>
                        <a:rPr lang="en-US" sz="1050" b="0" dirty="0" smtClean="0">
                          <a:solidFill>
                            <a:schemeClr val="tx1"/>
                          </a:solidFill>
                        </a:rPr>
                        <a:t>Proof-of-Concept</a:t>
                      </a:r>
                      <a:endParaRPr lang="en-US" sz="105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bl>
          </a:graphicData>
        </a:graphic>
      </p:graphicFrame>
      <p:sp>
        <p:nvSpPr>
          <p:cNvPr id="36" name="Rectangle 35"/>
          <p:cNvSpPr/>
          <p:nvPr/>
        </p:nvSpPr>
        <p:spPr>
          <a:xfrm>
            <a:off x="762000" y="685800"/>
            <a:ext cx="4789488" cy="461963"/>
          </a:xfrm>
          <a:prstGeom prst="rect">
            <a:avLst/>
          </a:prstGeom>
        </p:spPr>
        <p:txBody>
          <a:bodyPr wrap="none">
            <a:spAutoFit/>
          </a:bodyPr>
          <a:lstStyle/>
          <a:p>
            <a:pPr>
              <a:defRPr/>
            </a:pPr>
            <a:r>
              <a:rPr lang="en-US" sz="2400" b="1" kern="0" dirty="0">
                <a:solidFill>
                  <a:srgbClr val="120C80"/>
                </a:solidFill>
                <a:latin typeface="Arial"/>
                <a:ea typeface="+mj-ea"/>
                <a:cs typeface="+mn-cs"/>
              </a:rPr>
              <a:t>V6R2010 Readiness – Q2 2009</a:t>
            </a:r>
            <a:endParaRPr lang="en-US" sz="1600" dirty="0">
              <a:cs typeface="+mn-cs"/>
            </a:endParaRPr>
          </a:p>
        </p:txBody>
      </p:sp>
      <p:sp>
        <p:nvSpPr>
          <p:cNvPr id="81941" name="WordArt 21"/>
          <p:cNvSpPr>
            <a:spLocks noChangeArrowheads="1" noChangeShapeType="1" noTextEdit="1"/>
          </p:cNvSpPr>
          <p:nvPr/>
        </p:nvSpPr>
        <p:spPr bwMode="auto">
          <a:xfrm>
            <a:off x="5486400" y="4572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en-US" smtClean="0"/>
              <a:t>C - CATIA V4/V5, ENOVIA VPM V5</a:t>
            </a:r>
          </a:p>
        </p:txBody>
      </p:sp>
      <p:sp>
        <p:nvSpPr>
          <p:cNvPr id="27" name="Rectangle 26"/>
          <p:cNvSpPr/>
          <p:nvPr/>
        </p:nvSpPr>
        <p:spPr>
          <a:xfrm>
            <a:off x="119063" y="1614488"/>
            <a:ext cx="2016125" cy="871537"/>
          </a:xfrm>
          <a:prstGeom prst="rect">
            <a:avLst/>
          </a:prstGeom>
        </p:spPr>
        <p:style>
          <a:lnRef idx="1">
            <a:schemeClr val="accent2">
              <a:alpha val="90000"/>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sp>
      <p:sp>
        <p:nvSpPr>
          <p:cNvPr id="28" name="Rectangle 27"/>
          <p:cNvSpPr/>
          <p:nvPr/>
        </p:nvSpPr>
        <p:spPr>
          <a:xfrm>
            <a:off x="119063" y="1614488"/>
            <a:ext cx="2016125" cy="871537"/>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lnSpc>
                <a:spcPct val="90000"/>
              </a:lnSpc>
              <a:spcAft>
                <a:spcPct val="35000"/>
              </a:spcAft>
              <a:defRPr/>
            </a:pPr>
            <a:r>
              <a:rPr lang="en-US" sz="2000" b="1" dirty="0"/>
              <a:t>V6 Program Management </a:t>
            </a:r>
            <a:endParaRPr lang="fr-FR" sz="2000" dirty="0"/>
          </a:p>
        </p:txBody>
      </p:sp>
      <p:sp>
        <p:nvSpPr>
          <p:cNvPr id="25" name="Rectangle 24"/>
          <p:cNvSpPr/>
          <p:nvPr/>
        </p:nvSpPr>
        <p:spPr>
          <a:xfrm>
            <a:off x="115888" y="2652713"/>
            <a:ext cx="2016125" cy="3214687"/>
          </a:xfrm>
          <a:prstGeom prst="rect">
            <a:avLst/>
          </a:prstGeom>
          <a:solidFill>
            <a:srgbClr val="66FF33"/>
          </a:solidFill>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6" name="Rectangle 25"/>
          <p:cNvSpPr/>
          <p:nvPr/>
        </p:nvSpPr>
        <p:spPr>
          <a:xfrm>
            <a:off x="115888" y="2652713"/>
            <a:ext cx="2016125" cy="3214687"/>
          </a:xfrm>
          <a:prstGeom prst="rect">
            <a:avLst/>
          </a:prstGeom>
          <a:solidFill>
            <a:srgbClr val="66FF33"/>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lIns="69342" tIns="69342" rIns="92456" bIns="104013" spcCol="1270"/>
          <a:lstStyle/>
          <a:p>
            <a:pPr marL="114300" lvl="1" indent="-114300" defTabSz="577850">
              <a:spcAft>
                <a:spcPct val="15000"/>
              </a:spcAft>
              <a:buFontTx/>
              <a:buChar char="••"/>
              <a:defRPr/>
            </a:pPr>
            <a:r>
              <a:rPr lang="en-US" sz="1400" b="1" dirty="0">
                <a:solidFill>
                  <a:schemeClr val="accent4"/>
                </a:solidFill>
              </a:rPr>
              <a:t>Keep CATIA V4/V5 community on ENOVIA VPM V5</a:t>
            </a:r>
          </a:p>
          <a:p>
            <a:pPr marL="114300" lvl="1" indent="-114300" defTabSz="577850">
              <a:spcAft>
                <a:spcPct val="15000"/>
              </a:spcAft>
              <a:buFontTx/>
              <a:buChar char="••"/>
              <a:defRPr/>
            </a:pPr>
            <a:r>
              <a:rPr lang="en-US" sz="1400" b="1" dirty="0">
                <a:solidFill>
                  <a:schemeClr val="accent4"/>
                </a:solidFill>
              </a:rPr>
              <a:t>Start managing product development programs in V6</a:t>
            </a:r>
          </a:p>
        </p:txBody>
      </p:sp>
      <p:sp>
        <p:nvSpPr>
          <p:cNvPr id="23" name="Rectangle 22"/>
          <p:cNvSpPr/>
          <p:nvPr/>
        </p:nvSpPr>
        <p:spPr>
          <a:xfrm>
            <a:off x="2365375" y="1614488"/>
            <a:ext cx="2016125" cy="871537"/>
          </a:xfrm>
          <a:prstGeom prst="rect">
            <a:avLst/>
          </a:prstGeom>
        </p:spPr>
        <p:style>
          <a:lnRef idx="1">
            <a:schemeClr val="accent2">
              <a:alpha val="90000"/>
              <a:hueOff val="0"/>
              <a:satOff val="0"/>
              <a:lumOff val="0"/>
              <a:alphaOff val="-13333"/>
            </a:schemeClr>
          </a:lnRef>
          <a:fillRef idx="3">
            <a:schemeClr val="accent2">
              <a:alpha val="90000"/>
              <a:hueOff val="0"/>
              <a:satOff val="0"/>
              <a:lumOff val="0"/>
              <a:alphaOff val="-13333"/>
            </a:schemeClr>
          </a:fillRef>
          <a:effectRef idx="2">
            <a:schemeClr val="accent2">
              <a:alpha val="90000"/>
              <a:hueOff val="0"/>
              <a:satOff val="0"/>
              <a:lumOff val="0"/>
              <a:alphaOff val="-13333"/>
            </a:schemeClr>
          </a:effectRef>
          <a:fontRef idx="minor">
            <a:schemeClr val="lt1"/>
          </a:fontRef>
        </p:style>
      </p:sp>
      <p:sp>
        <p:nvSpPr>
          <p:cNvPr id="24" name="Rectangle 23"/>
          <p:cNvSpPr/>
          <p:nvPr/>
        </p:nvSpPr>
        <p:spPr>
          <a:xfrm>
            <a:off x="2365375" y="1614488"/>
            <a:ext cx="2016125" cy="871537"/>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lnSpc>
                <a:spcPct val="90000"/>
              </a:lnSpc>
              <a:spcAft>
                <a:spcPct val="35000"/>
              </a:spcAft>
              <a:defRPr/>
            </a:pPr>
            <a:r>
              <a:rPr lang="en-US" sz="1400" b="1" dirty="0"/>
              <a:t>xBOM Collaboration &amp; Engineering Change Management</a:t>
            </a:r>
          </a:p>
        </p:txBody>
      </p:sp>
      <p:sp>
        <p:nvSpPr>
          <p:cNvPr id="21" name="Rectangle 20"/>
          <p:cNvSpPr/>
          <p:nvPr/>
        </p:nvSpPr>
        <p:spPr>
          <a:xfrm>
            <a:off x="2362200" y="2652713"/>
            <a:ext cx="2016125" cy="3214687"/>
          </a:xfrm>
          <a:prstGeom prst="rect">
            <a:avLst/>
          </a:prstGeom>
          <a:solidFill>
            <a:srgbClr val="66FF33">
              <a:alpha val="90000"/>
            </a:srgbClr>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362200" y="2652713"/>
            <a:ext cx="2016125" cy="32146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9342" tIns="69342" rIns="92456" bIns="104013" spcCol="1270"/>
          <a:lstStyle/>
          <a:p>
            <a:pPr marL="114300" lvl="1" indent="-114300" defTabSz="622300">
              <a:spcAft>
                <a:spcPct val="15000"/>
              </a:spcAft>
              <a:buFontTx/>
              <a:buChar char="••"/>
              <a:defRPr/>
            </a:pPr>
            <a:r>
              <a:rPr lang="en-US" sz="1400" b="1" dirty="0">
                <a:solidFill>
                  <a:schemeClr val="accent4"/>
                </a:solidFill>
              </a:rPr>
              <a:t>Keep CATIA V4/V5 community on ENOVIA VPM V5</a:t>
            </a:r>
            <a:endParaRPr lang="en-US" sz="1400" dirty="0">
              <a:solidFill>
                <a:schemeClr val="accent4"/>
              </a:solidFill>
            </a:endParaRPr>
          </a:p>
          <a:p>
            <a:pPr marL="114300" lvl="1" indent="-114300" defTabSz="622300">
              <a:spcAft>
                <a:spcPct val="15000"/>
              </a:spcAft>
              <a:buFontTx/>
              <a:buChar char="••"/>
              <a:defRPr/>
            </a:pPr>
            <a:r>
              <a:rPr lang="en-US" sz="1400" b="1" dirty="0">
                <a:solidFill>
                  <a:schemeClr val="accent4"/>
                </a:solidFill>
              </a:rPr>
              <a:t>Create in V6 a composite Engineering Bill-Of-Material  including CATIA V4/V5 parts</a:t>
            </a:r>
            <a:endParaRPr lang="en-US" sz="1400" dirty="0">
              <a:solidFill>
                <a:schemeClr val="accent4"/>
              </a:solidFill>
            </a:endParaRPr>
          </a:p>
          <a:p>
            <a:pPr marL="114300" lvl="1" indent="-114300" defTabSz="622300">
              <a:spcAft>
                <a:spcPct val="15000"/>
              </a:spcAft>
              <a:buFontTx/>
              <a:buChar char="••"/>
              <a:defRPr/>
            </a:pPr>
            <a:r>
              <a:rPr lang="en-US" sz="1400" b="1" dirty="0">
                <a:solidFill>
                  <a:schemeClr val="accent4"/>
                </a:solidFill>
              </a:rPr>
              <a:t>Orchestrate EBOM / Product Structure modifications</a:t>
            </a:r>
          </a:p>
        </p:txBody>
      </p:sp>
      <p:sp>
        <p:nvSpPr>
          <p:cNvPr id="17" name="Rectangle 16"/>
          <p:cNvSpPr/>
          <p:nvPr/>
        </p:nvSpPr>
        <p:spPr>
          <a:xfrm>
            <a:off x="6961188" y="2665413"/>
            <a:ext cx="2016125" cy="3214687"/>
          </a:xfrm>
          <a:prstGeom prst="rect">
            <a:avLst/>
          </a:prstGeom>
          <a:solidFill>
            <a:srgbClr val="66FF33">
              <a:alpha val="90000"/>
            </a:srgbClr>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6975475" y="2665413"/>
            <a:ext cx="2016125" cy="32146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9342" tIns="69342" rIns="92456" bIns="104013" spcCol="1270"/>
          <a:lstStyle/>
          <a:p>
            <a:pPr marL="114300" lvl="1" indent="-114300" defTabSz="622300">
              <a:spcAft>
                <a:spcPct val="15000"/>
              </a:spcAft>
              <a:buFontTx/>
              <a:buChar char="••"/>
              <a:defRPr/>
            </a:pPr>
            <a:r>
              <a:rPr lang="en-US" sz="1400" b="1" dirty="0">
                <a:solidFill>
                  <a:schemeClr val="accent4"/>
                </a:solidFill>
              </a:rPr>
              <a:t>Keep CATIA V4/V5 community on ENOVIA VPM V5</a:t>
            </a:r>
          </a:p>
          <a:p>
            <a:pPr marL="114300" lvl="1" indent="-114300" defTabSz="622300">
              <a:spcAft>
                <a:spcPct val="15000"/>
              </a:spcAft>
              <a:buFontTx/>
              <a:buChar char="••"/>
              <a:defRPr/>
            </a:pPr>
            <a:r>
              <a:rPr lang="en-US" sz="1400" b="1" dirty="0">
                <a:solidFill>
                  <a:schemeClr val="accent4"/>
                </a:solidFill>
              </a:rPr>
              <a:t>Introduce CATIA V6 for dedicated project or process</a:t>
            </a:r>
          </a:p>
          <a:p>
            <a:pPr marL="114300" lvl="1" indent="-114300" defTabSz="622300">
              <a:spcAft>
                <a:spcPct val="15000"/>
              </a:spcAft>
              <a:buFontTx/>
              <a:buChar char="••"/>
              <a:defRPr/>
            </a:pPr>
            <a:r>
              <a:rPr lang="en-US" sz="1400" b="1" dirty="0">
                <a:solidFill>
                  <a:schemeClr val="accent4"/>
                </a:solidFill>
              </a:rPr>
              <a:t>Design collaboration between CATIA V4/V5 and CATIA V6</a:t>
            </a:r>
          </a:p>
        </p:txBody>
      </p:sp>
      <p:pic>
        <p:nvPicPr>
          <p:cNvPr id="106508" name="Picture 53" descr="New Referential Stip Lvl 3_6.17.2008.jpg"/>
          <p:cNvPicPr>
            <a:picLocks noChangeAspect="1"/>
          </p:cNvPicPr>
          <p:nvPr/>
        </p:nvPicPr>
        <p:blipFill>
          <a:blip r:embed="rId3"/>
          <a:srcRect r="71667"/>
          <a:stretch>
            <a:fillRect/>
          </a:stretch>
        </p:blipFill>
        <p:spPr bwMode="auto">
          <a:xfrm>
            <a:off x="6959600" y="1603375"/>
            <a:ext cx="1477963" cy="939800"/>
          </a:xfrm>
          <a:prstGeom prst="rect">
            <a:avLst/>
          </a:prstGeom>
          <a:noFill/>
          <a:ln w="9525">
            <a:noFill/>
            <a:miter lim="800000"/>
            <a:headEnd/>
            <a:tailEnd/>
          </a:ln>
        </p:spPr>
      </p:pic>
      <p:grpSp>
        <p:nvGrpSpPr>
          <p:cNvPr id="106509" name="Group 6"/>
          <p:cNvGrpSpPr>
            <a:grpSpLocks/>
          </p:cNvGrpSpPr>
          <p:nvPr/>
        </p:nvGrpSpPr>
        <p:grpSpPr bwMode="auto">
          <a:xfrm>
            <a:off x="6965950" y="1600200"/>
            <a:ext cx="2025650" cy="920750"/>
            <a:chOff x="2993528" y="487225"/>
            <a:chExt cx="2623542" cy="1169522"/>
          </a:xfrm>
        </p:grpSpPr>
        <p:sp>
          <p:nvSpPr>
            <p:cNvPr id="33" name="Rectangle 32"/>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a:defRPr/>
              </a:pPr>
              <a:r>
                <a:rPr lang="en-US" sz="2000" b="1" dirty="0"/>
                <a:t>Collaborative Design</a:t>
              </a:r>
            </a:p>
          </p:txBody>
        </p:sp>
        <p:sp>
          <p:nvSpPr>
            <p:cNvPr id="34" name="Rectangle 33"/>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sp>
        <p:nvSpPr>
          <p:cNvPr id="54" name="Rectangle 53"/>
          <p:cNvSpPr/>
          <p:nvPr/>
        </p:nvSpPr>
        <p:spPr>
          <a:xfrm>
            <a:off x="4638675" y="2665413"/>
            <a:ext cx="2016125" cy="3214687"/>
          </a:xfrm>
          <a:prstGeom prst="rect">
            <a:avLst/>
          </a:prstGeom>
          <a:solidFill>
            <a:srgbClr val="66FF33">
              <a:alpha val="90000"/>
            </a:srgbClr>
          </a:solidFill>
          <a:effectLst>
            <a:outerShdw blurRad="50800" dist="38100" dir="2700000" algn="tl" rotWithShape="0">
              <a:prstClr val="black">
                <a:alpha val="40000"/>
              </a:prstClr>
            </a:outerShdw>
          </a:effectLst>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55" name="Rectangle 54"/>
          <p:cNvSpPr/>
          <p:nvPr/>
        </p:nvSpPr>
        <p:spPr>
          <a:xfrm>
            <a:off x="4689475" y="2665413"/>
            <a:ext cx="2016125" cy="32146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9342" tIns="69342" rIns="92456" bIns="104013" spcCol="1270"/>
          <a:lstStyle/>
          <a:p>
            <a:pPr marL="114300" lvl="1" indent="-114300" defTabSz="622300">
              <a:spcAft>
                <a:spcPct val="15000"/>
              </a:spcAft>
              <a:buFontTx/>
              <a:buChar char="••"/>
              <a:defRPr/>
            </a:pPr>
            <a:r>
              <a:rPr lang="en-US" sz="1400" b="1" dirty="0">
                <a:solidFill>
                  <a:schemeClr val="accent4"/>
                </a:solidFill>
              </a:rPr>
              <a:t>Design ONLY in CATIA V6 on ENOVIA VPM Central</a:t>
            </a:r>
          </a:p>
          <a:p>
            <a:pPr marL="114300" lvl="1" indent="-114300" defTabSz="622300">
              <a:spcAft>
                <a:spcPct val="15000"/>
              </a:spcAft>
              <a:buFontTx/>
              <a:buChar char="••"/>
              <a:defRPr/>
            </a:pPr>
            <a:r>
              <a:rPr lang="en-US" sz="1400" b="1" dirty="0">
                <a:solidFill>
                  <a:schemeClr val="accent4"/>
                </a:solidFill>
              </a:rPr>
              <a:t>Reuse / carry over CATIA V4/V5 parts in V6</a:t>
            </a:r>
          </a:p>
        </p:txBody>
      </p:sp>
      <p:pic>
        <p:nvPicPr>
          <p:cNvPr id="106512" name="Picture 53" descr="New Referential Stip Lvl 3_6.17.2008.jpg"/>
          <p:cNvPicPr>
            <a:picLocks noChangeAspect="1"/>
          </p:cNvPicPr>
          <p:nvPr/>
        </p:nvPicPr>
        <p:blipFill>
          <a:blip r:embed="rId3"/>
          <a:srcRect r="71667"/>
          <a:stretch>
            <a:fillRect/>
          </a:stretch>
        </p:blipFill>
        <p:spPr bwMode="auto">
          <a:xfrm>
            <a:off x="4637088" y="1611313"/>
            <a:ext cx="1479550" cy="941387"/>
          </a:xfrm>
          <a:prstGeom prst="rect">
            <a:avLst/>
          </a:prstGeom>
          <a:noFill/>
          <a:ln w="9525">
            <a:noFill/>
            <a:miter lim="800000"/>
            <a:headEnd/>
            <a:tailEnd/>
          </a:ln>
        </p:spPr>
      </p:pic>
      <p:grpSp>
        <p:nvGrpSpPr>
          <p:cNvPr id="106513" name="Group 6"/>
          <p:cNvGrpSpPr>
            <a:grpSpLocks/>
          </p:cNvGrpSpPr>
          <p:nvPr/>
        </p:nvGrpSpPr>
        <p:grpSpPr bwMode="auto">
          <a:xfrm>
            <a:off x="4643438" y="1608138"/>
            <a:ext cx="2025650" cy="922337"/>
            <a:chOff x="2993528" y="487225"/>
            <a:chExt cx="2623542" cy="1169522"/>
          </a:xfrm>
        </p:grpSpPr>
        <p:sp>
          <p:nvSpPr>
            <p:cNvPr id="52" name="Rectangle 51"/>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89000">
                <a:lnSpc>
                  <a:spcPct val="90000"/>
                </a:lnSpc>
                <a:spcAft>
                  <a:spcPct val="35000"/>
                </a:spcAft>
                <a:defRPr/>
              </a:pPr>
              <a:r>
                <a:rPr lang="en-US" sz="2000" b="1" dirty="0"/>
                <a:t>Data Carry Over / Migration</a:t>
              </a:r>
              <a:endParaRPr lang="fr-FR" sz="2000" b="1" dirty="0"/>
            </a:p>
          </p:txBody>
        </p:sp>
        <p:sp>
          <p:nvSpPr>
            <p:cNvPr id="53" name="Rectangle 52"/>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graphicFrame>
        <p:nvGraphicFramePr>
          <p:cNvPr id="37" name="Table 36"/>
          <p:cNvGraphicFramePr>
            <a:graphicFrameLocks noGrp="1"/>
          </p:cNvGraphicFramePr>
          <p:nvPr/>
        </p:nvGraphicFramePr>
        <p:xfrm>
          <a:off x="6324600" y="5951220"/>
          <a:ext cx="1446963" cy="7543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46963"/>
              </a:tblGrid>
              <a:tr h="0">
                <a:tc>
                  <a:txBody>
                    <a:bodyPr/>
                    <a:lstStyle/>
                    <a:p>
                      <a:pPr algn="r"/>
                      <a:r>
                        <a:rPr lang="en-US" sz="1050" b="0" dirty="0" smtClean="0">
                          <a:solidFill>
                            <a:schemeClr val="tx1"/>
                          </a:solidFill>
                        </a:rPr>
                        <a:t>General Availability</a:t>
                      </a:r>
                      <a:endParaRPr lang="en-US"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6FF33"/>
                    </a:solidFill>
                  </a:tcPr>
                </a:tc>
              </a:tr>
              <a:tr h="0">
                <a:tc>
                  <a:txBody>
                    <a:bodyPr/>
                    <a:lstStyle/>
                    <a:p>
                      <a:pPr algn="r"/>
                      <a:r>
                        <a:rPr lang="en-US" sz="1050" b="0" dirty="0" smtClean="0">
                          <a:solidFill>
                            <a:schemeClr val="tx1"/>
                          </a:solidFill>
                        </a:rPr>
                        <a:t>Limited Availability</a:t>
                      </a:r>
                      <a:endParaRPr lang="en-US"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CC"/>
                    </a:solidFill>
                  </a:tcPr>
                </a:tc>
              </a:tr>
              <a:tr h="0">
                <a:tc>
                  <a:txBody>
                    <a:bodyPr/>
                    <a:lstStyle/>
                    <a:p>
                      <a:pPr algn="r"/>
                      <a:r>
                        <a:rPr lang="en-US" sz="1050" b="0" dirty="0" smtClean="0">
                          <a:solidFill>
                            <a:schemeClr val="tx1"/>
                          </a:solidFill>
                        </a:rPr>
                        <a:t>Proof-of-Concept</a:t>
                      </a:r>
                      <a:endParaRPr lang="en-US"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r>
            </a:tbl>
          </a:graphicData>
        </a:graphic>
      </p:graphicFrame>
      <p:sp>
        <p:nvSpPr>
          <p:cNvPr id="38" name="Rectangle 37"/>
          <p:cNvSpPr/>
          <p:nvPr/>
        </p:nvSpPr>
        <p:spPr>
          <a:xfrm>
            <a:off x="762000" y="685800"/>
            <a:ext cx="4618038" cy="461963"/>
          </a:xfrm>
          <a:prstGeom prst="rect">
            <a:avLst/>
          </a:prstGeom>
        </p:spPr>
        <p:txBody>
          <a:bodyPr wrap="none">
            <a:spAutoFit/>
          </a:bodyPr>
          <a:lstStyle/>
          <a:p>
            <a:pPr>
              <a:defRPr/>
            </a:pPr>
            <a:r>
              <a:rPr lang="en-US" sz="2400" b="1" kern="0" dirty="0">
                <a:solidFill>
                  <a:srgbClr val="120C80"/>
                </a:solidFill>
                <a:latin typeface="Arial"/>
                <a:ea typeface="+mj-ea"/>
                <a:cs typeface="+mn-cs"/>
              </a:rPr>
              <a:t>V6R2010 Readiness – Q2 2009</a:t>
            </a:r>
            <a:endParaRPr lang="en-US" sz="1600" dirty="0">
              <a:cs typeface="+mn-cs"/>
            </a:endParaRPr>
          </a:p>
        </p:txBody>
      </p:sp>
      <p:sp>
        <p:nvSpPr>
          <p:cNvPr id="106521" name="WordArt 25"/>
          <p:cNvSpPr>
            <a:spLocks noChangeArrowheads="1" noChangeShapeType="1" noTextEdit="1"/>
          </p:cNvSpPr>
          <p:nvPr/>
        </p:nvSpPr>
        <p:spPr bwMode="auto">
          <a:xfrm>
            <a:off x="4648200" y="51054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
        <p:nvSpPr>
          <p:cNvPr id="106522" name="WordArt 26"/>
          <p:cNvSpPr>
            <a:spLocks noChangeArrowheads="1" noChangeShapeType="1" noTextEdit="1"/>
          </p:cNvSpPr>
          <p:nvPr/>
        </p:nvSpPr>
        <p:spPr bwMode="auto">
          <a:xfrm>
            <a:off x="6934200" y="51054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64"/>
          <p:cNvSpPr>
            <a:spLocks noGrp="1"/>
          </p:cNvSpPr>
          <p:nvPr>
            <p:ph type="title"/>
          </p:nvPr>
        </p:nvSpPr>
        <p:spPr/>
        <p:txBody>
          <a:bodyPr/>
          <a:lstStyle/>
          <a:p>
            <a:pPr eaLnBrk="1" hangingPunct="1"/>
            <a:r>
              <a:rPr lang="en-US" smtClean="0"/>
              <a:t>D – CATIA V5, ENOVIA SmarTeam</a:t>
            </a:r>
          </a:p>
        </p:txBody>
      </p:sp>
      <p:grpSp>
        <p:nvGrpSpPr>
          <p:cNvPr id="3" name="Group 7"/>
          <p:cNvGrpSpPr/>
          <p:nvPr/>
        </p:nvGrpSpPr>
        <p:grpSpPr>
          <a:xfrm>
            <a:off x="1685851" y="2654525"/>
            <a:ext cx="2693193" cy="3460578"/>
            <a:chOff x="3073003" y="2140121"/>
            <a:chExt cx="2693193" cy="2260481"/>
          </a:xfrm>
          <a:effectLst>
            <a:outerShdw blurRad="50800" dist="38100" dir="2700000" algn="tl" rotWithShape="0">
              <a:prstClr val="black">
                <a:alpha val="40000"/>
              </a:prstClr>
            </a:outerShdw>
          </a:effectLst>
        </p:grpSpPr>
        <p:sp>
          <p:nvSpPr>
            <p:cNvPr id="25" name="Rectangle 24"/>
            <p:cNvSpPr/>
            <p:nvPr/>
          </p:nvSpPr>
          <p:spPr>
            <a:xfrm>
              <a:off x="3073003" y="2140121"/>
              <a:ext cx="2693193" cy="2260481"/>
            </a:xfrm>
            <a:prstGeom prst="rect">
              <a:avLst/>
            </a:prstGeom>
            <a:solidFill>
              <a:srgbClr val="00FF00">
                <a:alpha val="90000"/>
              </a:srgbClr>
            </a:solidFill>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6" name="Rectangle 25"/>
            <p:cNvSpPr/>
            <p:nvPr/>
          </p:nvSpPr>
          <p:spPr>
            <a:xfrm>
              <a:off x="3073003" y="2140121"/>
              <a:ext cx="2693193" cy="22604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4676" tIns="74676" rIns="99568" bIns="112014" spcCol="1270"/>
            <a:lstStyle/>
            <a:p>
              <a:pPr marL="114300" lvl="1" indent="-114300" defTabSz="622300">
                <a:spcAft>
                  <a:spcPct val="15000"/>
                </a:spcAft>
                <a:buFontTx/>
                <a:buChar char="••"/>
                <a:defRPr/>
              </a:pPr>
              <a:r>
                <a:rPr lang="en-US" b="1" dirty="0"/>
                <a:t>Keep CATIA V5 community on ENOVIA Smarteam V5</a:t>
              </a:r>
            </a:p>
            <a:p>
              <a:pPr marL="114300" lvl="1" indent="-114300" defTabSz="622300">
                <a:spcAft>
                  <a:spcPct val="15000"/>
                </a:spcAft>
                <a:buFontTx/>
                <a:buChar char="••"/>
                <a:defRPr/>
              </a:pPr>
              <a:r>
                <a:rPr lang="en-US" b="1" dirty="0">
                  <a:solidFill>
                    <a:schemeClr val="accent4"/>
                  </a:solidFill>
                </a:rPr>
                <a:t>Introduce CATIA V6 for dedicated project or process</a:t>
              </a:r>
            </a:p>
            <a:p>
              <a:pPr marL="114300" lvl="1" indent="-114300" defTabSz="622300">
                <a:spcAft>
                  <a:spcPct val="15000"/>
                </a:spcAft>
                <a:buFontTx/>
                <a:buChar char="••"/>
                <a:defRPr/>
              </a:pPr>
              <a:r>
                <a:rPr lang="en-US" b="1" dirty="0"/>
                <a:t>Design collaboration between CATIA V5 and CATIA V6</a:t>
              </a:r>
            </a:p>
          </p:txBody>
        </p:sp>
      </p:grpSp>
      <p:grpSp>
        <p:nvGrpSpPr>
          <p:cNvPr id="122883" name="Group 29"/>
          <p:cNvGrpSpPr>
            <a:grpSpLocks noChangeAspect="1"/>
          </p:cNvGrpSpPr>
          <p:nvPr/>
        </p:nvGrpSpPr>
        <p:grpSpPr bwMode="auto">
          <a:xfrm>
            <a:off x="1676400" y="1227138"/>
            <a:ext cx="2730500" cy="1243012"/>
            <a:chOff x="3251200" y="1401624"/>
            <a:chExt cx="2632570" cy="1197643"/>
          </a:xfrm>
        </p:grpSpPr>
        <p:pic>
          <p:nvPicPr>
            <p:cNvPr id="122892" name="Picture 53" descr="New Referential Stip Lvl 3_6.17.2008.jpg"/>
            <p:cNvPicPr>
              <a:picLocks noChangeAspect="1"/>
            </p:cNvPicPr>
            <p:nvPr/>
          </p:nvPicPr>
          <p:blipFill>
            <a:blip r:embed="rId3"/>
            <a:srcRect r="71667"/>
            <a:stretch>
              <a:fillRect/>
            </a:stretch>
          </p:blipFill>
          <p:spPr bwMode="auto">
            <a:xfrm>
              <a:off x="3251200" y="1405467"/>
              <a:ext cx="1915714" cy="1193800"/>
            </a:xfrm>
            <a:prstGeom prst="rect">
              <a:avLst/>
            </a:prstGeom>
            <a:noFill/>
            <a:ln w="9525">
              <a:noFill/>
              <a:miter lim="800000"/>
              <a:headEnd/>
              <a:tailEnd/>
            </a:ln>
          </p:spPr>
        </p:pic>
        <p:grpSp>
          <p:nvGrpSpPr>
            <p:cNvPr id="122893" name="Group 6"/>
            <p:cNvGrpSpPr>
              <a:grpSpLocks/>
            </p:cNvGrpSpPr>
            <p:nvPr/>
          </p:nvGrpSpPr>
          <p:grpSpPr bwMode="auto">
            <a:xfrm>
              <a:off x="3260228" y="1401624"/>
              <a:ext cx="2623542" cy="1169522"/>
              <a:chOff x="2993528" y="487225"/>
              <a:chExt cx="2623542" cy="1169522"/>
            </a:xfrm>
          </p:grpSpPr>
          <p:sp>
            <p:nvSpPr>
              <p:cNvPr id="23" name="Rectangle 22"/>
              <p:cNvSpPr/>
              <p:nvPr/>
            </p:nvSpPr>
            <p:spPr>
              <a:xfrm>
                <a:off x="2993683" y="487225"/>
                <a:ext cx="2623387" cy="1170111"/>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89000">
                  <a:lnSpc>
                    <a:spcPct val="90000"/>
                  </a:lnSpc>
                  <a:spcAft>
                    <a:spcPct val="35000"/>
                  </a:spcAft>
                  <a:defRPr/>
                </a:pPr>
                <a:r>
                  <a:rPr lang="it-IT" b="1" dirty="0"/>
                  <a:t>Collaborative </a:t>
                </a:r>
                <a:r>
                  <a:rPr lang="en-US" b="1" dirty="0"/>
                  <a:t>Design</a:t>
                </a:r>
                <a:endParaRPr lang="fr-FR" b="1" dirty="0"/>
              </a:p>
            </p:txBody>
          </p:sp>
          <p:sp>
            <p:nvSpPr>
              <p:cNvPr id="24" name="Rectangle 23"/>
              <p:cNvSpPr/>
              <p:nvPr/>
            </p:nvSpPr>
            <p:spPr>
              <a:xfrm>
                <a:off x="2993683" y="487225"/>
                <a:ext cx="2623387" cy="1170111"/>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grpSp>
      <p:grpSp>
        <p:nvGrpSpPr>
          <p:cNvPr id="7" name="Group 9"/>
          <p:cNvGrpSpPr/>
          <p:nvPr/>
        </p:nvGrpSpPr>
        <p:grpSpPr>
          <a:xfrm>
            <a:off x="4756092" y="2654525"/>
            <a:ext cx="2693193" cy="3460578"/>
            <a:chOff x="6143244" y="2140121"/>
            <a:chExt cx="2693193" cy="2260481"/>
          </a:xfrm>
          <a:solidFill>
            <a:srgbClr val="CCFFCC"/>
          </a:solidFill>
          <a:effectLst>
            <a:outerShdw blurRad="50800" dist="38100" dir="2700000" algn="tl" rotWithShape="0">
              <a:prstClr val="black">
                <a:alpha val="40000"/>
              </a:prstClr>
            </a:outerShdw>
          </a:effectLst>
        </p:grpSpPr>
        <p:sp>
          <p:nvSpPr>
            <p:cNvPr id="34" name="Rectangle 33"/>
            <p:cNvSpPr/>
            <p:nvPr/>
          </p:nvSpPr>
          <p:spPr>
            <a:xfrm>
              <a:off x="6143244" y="2140121"/>
              <a:ext cx="2693193" cy="2260481"/>
            </a:xfrm>
            <a:prstGeom prst="rect">
              <a:avLst/>
            </a:prstGeom>
            <a:grpFill/>
          </p:spPr>
          <p:style>
            <a:lnRef idx="1">
              <a:schemeClr val="accent2">
                <a:alpha val="90000"/>
                <a:tint val="40000"/>
                <a:hueOff val="0"/>
                <a:satOff val="0"/>
                <a:lumOff val="0"/>
                <a:alphaOff val="0"/>
              </a:schemeClr>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35" name="Rectangle 11"/>
            <p:cNvSpPr/>
            <p:nvPr/>
          </p:nvSpPr>
          <p:spPr>
            <a:xfrm>
              <a:off x="6143244" y="2140121"/>
              <a:ext cx="2693193" cy="226048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74676" tIns="74676" rIns="99568" bIns="112014" spcCol="1270"/>
            <a:lstStyle/>
            <a:p>
              <a:pPr marL="171450" lvl="1" indent="-171450" defTabSz="800100">
                <a:lnSpc>
                  <a:spcPct val="90000"/>
                </a:lnSpc>
                <a:spcAft>
                  <a:spcPct val="15000"/>
                </a:spcAft>
                <a:buFontTx/>
                <a:buChar char="••"/>
                <a:defRPr/>
              </a:pPr>
              <a:r>
                <a:rPr lang="en-US" b="1" dirty="0">
                  <a:solidFill>
                    <a:schemeClr val="accent4"/>
                  </a:solidFill>
                </a:rPr>
                <a:t>Design ONLY in CATIA V6</a:t>
              </a:r>
            </a:p>
            <a:p>
              <a:pPr marL="176213" lvl="1" indent="-176213" defTabSz="622300">
                <a:spcAft>
                  <a:spcPct val="15000"/>
                </a:spcAft>
                <a:buFontTx/>
                <a:buChar char="••"/>
                <a:defRPr/>
              </a:pPr>
              <a:r>
                <a:rPr lang="en-US" b="1" dirty="0">
                  <a:solidFill>
                    <a:schemeClr val="accent4"/>
                  </a:solidFill>
                </a:rPr>
                <a:t>Reuse / carry over CATIA V5 parts in V6</a:t>
              </a:r>
            </a:p>
          </p:txBody>
        </p:sp>
      </p:grpSp>
      <p:grpSp>
        <p:nvGrpSpPr>
          <p:cNvPr id="122885" name="Group 29"/>
          <p:cNvGrpSpPr>
            <a:grpSpLocks noChangeAspect="1"/>
          </p:cNvGrpSpPr>
          <p:nvPr/>
        </p:nvGrpSpPr>
        <p:grpSpPr bwMode="auto">
          <a:xfrm>
            <a:off x="4706938" y="1227138"/>
            <a:ext cx="2730500" cy="1243012"/>
            <a:chOff x="3251200" y="1401624"/>
            <a:chExt cx="2632570" cy="1197643"/>
          </a:xfrm>
        </p:grpSpPr>
        <p:pic>
          <p:nvPicPr>
            <p:cNvPr id="122888" name="Picture 53" descr="New Referential Stip Lvl 3_6.17.2008.jpg"/>
            <p:cNvPicPr>
              <a:picLocks noChangeAspect="1"/>
            </p:cNvPicPr>
            <p:nvPr/>
          </p:nvPicPr>
          <p:blipFill>
            <a:blip r:embed="rId3"/>
            <a:srcRect r="71667"/>
            <a:stretch>
              <a:fillRect/>
            </a:stretch>
          </p:blipFill>
          <p:spPr bwMode="auto">
            <a:xfrm>
              <a:off x="3251200" y="1405467"/>
              <a:ext cx="1915714" cy="1193800"/>
            </a:xfrm>
            <a:prstGeom prst="rect">
              <a:avLst/>
            </a:prstGeom>
            <a:noFill/>
            <a:ln w="9525">
              <a:noFill/>
              <a:miter lim="800000"/>
              <a:headEnd/>
              <a:tailEnd/>
            </a:ln>
          </p:spPr>
        </p:pic>
        <p:grpSp>
          <p:nvGrpSpPr>
            <p:cNvPr id="122889" name="Group 6"/>
            <p:cNvGrpSpPr>
              <a:grpSpLocks/>
            </p:cNvGrpSpPr>
            <p:nvPr/>
          </p:nvGrpSpPr>
          <p:grpSpPr bwMode="auto">
            <a:xfrm>
              <a:off x="3260228" y="1401624"/>
              <a:ext cx="2623542" cy="1169522"/>
              <a:chOff x="2993528" y="487225"/>
              <a:chExt cx="2623542" cy="1169522"/>
            </a:xfrm>
          </p:grpSpPr>
          <p:sp>
            <p:nvSpPr>
              <p:cNvPr id="32" name="Rectangle 31"/>
              <p:cNvSpPr/>
              <p:nvPr/>
            </p:nvSpPr>
            <p:spPr>
              <a:xfrm>
                <a:off x="2993683" y="487225"/>
                <a:ext cx="2623387" cy="1170111"/>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89000">
                  <a:lnSpc>
                    <a:spcPct val="90000"/>
                  </a:lnSpc>
                  <a:spcAft>
                    <a:spcPct val="35000"/>
                  </a:spcAft>
                  <a:defRPr/>
                </a:pPr>
                <a:r>
                  <a:rPr lang="en-US" b="1" dirty="0"/>
                  <a:t>Data Carry Over / Migration</a:t>
                </a:r>
                <a:endParaRPr lang="fr-FR" b="1" dirty="0"/>
              </a:p>
            </p:txBody>
          </p:sp>
          <p:sp>
            <p:nvSpPr>
              <p:cNvPr id="33" name="Rectangle 32"/>
              <p:cNvSpPr/>
              <p:nvPr/>
            </p:nvSpPr>
            <p:spPr>
              <a:xfrm>
                <a:off x="2993683" y="487225"/>
                <a:ext cx="2623387" cy="1170111"/>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grpSp>
      <p:sp>
        <p:nvSpPr>
          <p:cNvPr id="22" name="Rectangle 21"/>
          <p:cNvSpPr/>
          <p:nvPr/>
        </p:nvSpPr>
        <p:spPr>
          <a:xfrm>
            <a:off x="762000" y="685800"/>
            <a:ext cx="4618038" cy="461963"/>
          </a:xfrm>
          <a:prstGeom prst="rect">
            <a:avLst/>
          </a:prstGeom>
        </p:spPr>
        <p:txBody>
          <a:bodyPr wrap="none">
            <a:spAutoFit/>
          </a:bodyPr>
          <a:lstStyle/>
          <a:p>
            <a:pPr>
              <a:defRPr/>
            </a:pPr>
            <a:r>
              <a:rPr lang="en-US" sz="2400" b="1" kern="0" dirty="0">
                <a:solidFill>
                  <a:srgbClr val="120C80"/>
                </a:solidFill>
                <a:latin typeface="Arial"/>
                <a:ea typeface="+mj-ea"/>
                <a:cs typeface="+mn-cs"/>
              </a:rPr>
              <a:t>V6R2010 Readiness – Q2 2009</a:t>
            </a:r>
            <a:endParaRPr lang="en-US" sz="1600" dirty="0">
              <a:cs typeface="+mn-cs"/>
            </a:endParaRPr>
          </a:p>
        </p:txBody>
      </p:sp>
      <p:graphicFrame>
        <p:nvGraphicFramePr>
          <p:cNvPr id="27" name="Table 26"/>
          <p:cNvGraphicFramePr>
            <a:graphicFrameLocks noGrp="1"/>
          </p:cNvGraphicFramePr>
          <p:nvPr/>
        </p:nvGraphicFramePr>
        <p:xfrm>
          <a:off x="6629400" y="5410200"/>
          <a:ext cx="1446963" cy="7543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46963"/>
              </a:tblGrid>
              <a:tr h="0">
                <a:tc>
                  <a:txBody>
                    <a:bodyPr/>
                    <a:lstStyle/>
                    <a:p>
                      <a:pPr algn="r"/>
                      <a:r>
                        <a:rPr lang="en-US" sz="1050" b="0" dirty="0" smtClean="0">
                          <a:solidFill>
                            <a:schemeClr val="tx1"/>
                          </a:solidFill>
                        </a:rPr>
                        <a:t>General Availability</a:t>
                      </a:r>
                      <a:endParaRPr lang="en-US"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6FF33"/>
                    </a:solidFill>
                  </a:tcPr>
                </a:tc>
              </a:tr>
              <a:tr h="0">
                <a:tc>
                  <a:txBody>
                    <a:bodyPr/>
                    <a:lstStyle/>
                    <a:p>
                      <a:pPr algn="r"/>
                      <a:r>
                        <a:rPr lang="en-US" sz="1050" b="0" dirty="0" smtClean="0">
                          <a:solidFill>
                            <a:schemeClr val="tx1"/>
                          </a:solidFill>
                        </a:rPr>
                        <a:t>Limited Availability</a:t>
                      </a:r>
                      <a:endParaRPr lang="en-US"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CC"/>
                    </a:solidFill>
                  </a:tcPr>
                </a:tc>
              </a:tr>
              <a:tr h="0">
                <a:tc>
                  <a:txBody>
                    <a:bodyPr/>
                    <a:lstStyle/>
                    <a:p>
                      <a:pPr algn="r"/>
                      <a:r>
                        <a:rPr lang="en-US" sz="1050" b="0" dirty="0" smtClean="0">
                          <a:solidFill>
                            <a:schemeClr val="tx1"/>
                          </a:solidFill>
                        </a:rPr>
                        <a:t>Proof-of-Concept</a:t>
                      </a:r>
                      <a:endParaRPr lang="en-US"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r>
            </a:tbl>
          </a:graphicData>
        </a:graphic>
      </p:graphicFrame>
      <p:sp>
        <p:nvSpPr>
          <p:cNvPr id="122897" name="WordArt 17"/>
          <p:cNvSpPr>
            <a:spLocks noChangeArrowheads="1" noChangeShapeType="1" noTextEdit="1"/>
          </p:cNvSpPr>
          <p:nvPr/>
        </p:nvSpPr>
        <p:spPr bwMode="auto">
          <a:xfrm>
            <a:off x="2057400" y="53340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31" descr="fond_compas3"/>
          <p:cNvPicPr>
            <a:picLocks noChangeAspect="1" noChangeArrowheads="1"/>
          </p:cNvPicPr>
          <p:nvPr/>
        </p:nvPicPr>
        <p:blipFill>
          <a:blip r:embed="rId3">
            <a:lum bright="10000"/>
          </a:blip>
          <a:srcRect t="17778"/>
          <a:stretch>
            <a:fillRect/>
          </a:stretch>
        </p:blipFill>
        <p:spPr bwMode="auto">
          <a:xfrm>
            <a:off x="0" y="1219200"/>
            <a:ext cx="9144000" cy="5638800"/>
          </a:xfrm>
          <a:prstGeom prst="rect">
            <a:avLst/>
          </a:prstGeom>
          <a:noFill/>
          <a:ln w="9525">
            <a:noFill/>
            <a:miter lim="800000"/>
            <a:headEnd/>
            <a:tailEnd/>
          </a:ln>
        </p:spPr>
      </p:pic>
      <p:pic>
        <p:nvPicPr>
          <p:cNvPr id="2051"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429000" y="1828800"/>
            <a:ext cx="3314700" cy="1676400"/>
          </a:xfrm>
          <a:prstGeom prst="rect">
            <a:avLst/>
          </a:prstGeom>
          <a:noFill/>
          <a:ln w="9525">
            <a:noFill/>
            <a:miter lim="800000"/>
            <a:headEnd/>
            <a:tailEnd/>
          </a:ln>
        </p:spPr>
      </p:pic>
      <p:grpSp>
        <p:nvGrpSpPr>
          <p:cNvPr id="57" name="Group 56"/>
          <p:cNvGrpSpPr>
            <a:grpSpLocks/>
          </p:cNvGrpSpPr>
          <p:nvPr/>
        </p:nvGrpSpPr>
        <p:grpSpPr bwMode="auto">
          <a:xfrm>
            <a:off x="3276600" y="2247900"/>
            <a:ext cx="1295400" cy="2743200"/>
            <a:chOff x="3200400" y="2209800"/>
            <a:chExt cx="1371600" cy="2743200"/>
          </a:xfrm>
        </p:grpSpPr>
        <p:pic>
          <p:nvPicPr>
            <p:cNvPr id="24629"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200400" y="2209800"/>
              <a:ext cx="1371600" cy="2743200"/>
            </a:xfrm>
            <a:prstGeom prst="rect">
              <a:avLst/>
            </a:prstGeom>
            <a:noFill/>
            <a:ln w="9525">
              <a:noFill/>
              <a:miter lim="800000"/>
              <a:headEnd/>
              <a:tailEnd/>
            </a:ln>
          </p:spPr>
        </p:pic>
        <p:sp>
          <p:nvSpPr>
            <p:cNvPr id="56" name="Rectangle 55"/>
            <p:cNvSpPr/>
            <p:nvPr/>
          </p:nvSpPr>
          <p:spPr>
            <a:xfrm>
              <a:off x="3429000" y="4114800"/>
              <a:ext cx="761440" cy="609600"/>
            </a:xfrm>
            <a:prstGeom prst="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cxnSp>
        <p:nvCxnSpPr>
          <p:cNvPr id="11" name="Straight Connector 10"/>
          <p:cNvCxnSpPr/>
          <p:nvPr/>
        </p:nvCxnSpPr>
        <p:spPr>
          <a:xfrm rot="5400000">
            <a:off x="1039019" y="3856832"/>
            <a:ext cx="4632325" cy="14287"/>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5829301" y="2333625"/>
            <a:ext cx="1585912" cy="14287"/>
          </a:xfrm>
          <a:prstGeom prst="line">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44"/>
          <p:cNvGrpSpPr>
            <a:grpSpLocks/>
          </p:cNvGrpSpPr>
          <p:nvPr/>
        </p:nvGrpSpPr>
        <p:grpSpPr bwMode="auto">
          <a:xfrm>
            <a:off x="3476625" y="1295400"/>
            <a:ext cx="3152775" cy="463550"/>
            <a:chOff x="3476625" y="1365250"/>
            <a:chExt cx="1933575" cy="463550"/>
          </a:xfrm>
        </p:grpSpPr>
        <p:cxnSp>
          <p:nvCxnSpPr>
            <p:cNvPr id="15" name="Straight Arrow Connector 14"/>
            <p:cNvCxnSpPr/>
            <p:nvPr/>
          </p:nvCxnSpPr>
          <p:spPr>
            <a:xfrm>
              <a:off x="3504860" y="1827213"/>
              <a:ext cx="1905340" cy="1587"/>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628" name="TextBox 15"/>
            <p:cNvSpPr txBox="1">
              <a:spLocks noChangeArrowheads="1"/>
            </p:cNvSpPr>
            <p:nvPr/>
          </p:nvSpPr>
          <p:spPr bwMode="auto">
            <a:xfrm>
              <a:off x="3476625" y="1365250"/>
              <a:ext cx="1403350" cy="461963"/>
            </a:xfrm>
            <a:prstGeom prst="rect">
              <a:avLst/>
            </a:prstGeom>
            <a:noFill/>
            <a:ln w="9525">
              <a:noFill/>
              <a:miter lim="800000"/>
              <a:headEnd/>
              <a:tailEnd/>
            </a:ln>
          </p:spPr>
          <p:txBody>
            <a:bodyPr wrap="none">
              <a:spAutoFit/>
            </a:bodyPr>
            <a:lstStyle/>
            <a:p>
              <a:r>
                <a:rPr lang="en-US" sz="1200">
                  <a:solidFill>
                    <a:srgbClr val="000000"/>
                  </a:solidFill>
                </a:rPr>
                <a:t>New V5 Releases</a:t>
              </a:r>
            </a:p>
            <a:p>
              <a:r>
                <a:rPr lang="en-US" sz="1200">
                  <a:solidFill>
                    <a:srgbClr val="000000"/>
                  </a:solidFill>
                </a:rPr>
                <a:t>&amp; Service Packs</a:t>
              </a:r>
            </a:p>
          </p:txBody>
        </p:sp>
      </p:grpSp>
      <p:grpSp>
        <p:nvGrpSpPr>
          <p:cNvPr id="3" name="Group 41"/>
          <p:cNvGrpSpPr>
            <a:grpSpLocks/>
          </p:cNvGrpSpPr>
          <p:nvPr/>
        </p:nvGrpSpPr>
        <p:grpSpPr bwMode="auto">
          <a:xfrm>
            <a:off x="3352800" y="1106488"/>
            <a:ext cx="10515600" cy="5065712"/>
            <a:chOff x="3352800" y="1106424"/>
            <a:chExt cx="10515600" cy="5065776"/>
          </a:xfrm>
        </p:grpSpPr>
        <p:sp>
          <p:nvSpPr>
            <p:cNvPr id="7" name="Arc 6"/>
            <p:cNvSpPr/>
            <p:nvPr/>
          </p:nvSpPr>
          <p:spPr>
            <a:xfrm rot="16200000">
              <a:off x="6365053" y="-1331146"/>
              <a:ext cx="4491094" cy="10515600"/>
            </a:xfrm>
            <a:prstGeom prst="arc">
              <a:avLst>
                <a:gd name="adj1" fmla="val 16186950"/>
                <a:gd name="adj2" fmla="val 0"/>
              </a:avLst>
            </a:prstGeom>
            <a:ln w="38100">
              <a:solidFill>
                <a:srgbClr val="0070C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endParaRPr>
            </a:p>
          </p:txBody>
        </p:sp>
        <p:sp>
          <p:nvSpPr>
            <p:cNvPr id="18" name="TextBox 17"/>
            <p:cNvSpPr txBox="1"/>
            <p:nvPr/>
          </p:nvSpPr>
          <p:spPr>
            <a:xfrm>
              <a:off x="8457566" y="1106424"/>
              <a:ext cx="610234" cy="510778"/>
            </a:xfrm>
            <a:prstGeom prst="flowChartAlternateProcess">
              <a:avLst/>
            </a:prstGeom>
            <a:solidFill>
              <a:schemeClr val="accent3">
                <a:lumMod val="95000"/>
              </a:schemeClr>
            </a:solidFill>
            <a:effectLst>
              <a:outerShdw blurRad="50800" dist="38100" dir="2700000" algn="tl" rotWithShape="0">
                <a:prstClr val="black">
                  <a:alpha val="40000"/>
                </a:prstClr>
              </a:outerShdw>
            </a:effectLst>
            <a:scene3d>
              <a:camera prst="perspectiveContrastingLeftFacing"/>
              <a:lightRig rig="threePt" dir="t"/>
            </a:scene3d>
          </p:spPr>
          <p:txBody>
            <a:bodyPr wrap="none">
              <a:spAutoFit/>
            </a:bodyPr>
            <a:lstStyle/>
            <a:p>
              <a:pPr>
                <a:defRPr/>
              </a:pPr>
              <a:r>
                <a:rPr lang="en-US" sz="2400" dirty="0">
                  <a:solidFill>
                    <a:srgbClr val="0070C0"/>
                  </a:solidFill>
                  <a:latin typeface="Arial" pitchFamily="34" charset="0"/>
                  <a:cs typeface="+mn-cs"/>
                </a:rPr>
                <a:t>V6</a:t>
              </a:r>
            </a:p>
          </p:txBody>
        </p:sp>
      </p:grpSp>
      <p:sp>
        <p:nvSpPr>
          <p:cNvPr id="41997" name="TextBox 22"/>
          <p:cNvSpPr txBox="1">
            <a:spLocks noChangeArrowheads="1"/>
          </p:cNvSpPr>
          <p:nvPr/>
        </p:nvSpPr>
        <p:spPr bwMode="auto">
          <a:xfrm>
            <a:off x="2927350" y="6170613"/>
            <a:ext cx="822325" cy="276225"/>
          </a:xfrm>
          <a:prstGeom prst="rect">
            <a:avLst/>
          </a:prstGeom>
          <a:noFill/>
          <a:ln w="9525">
            <a:noFill/>
            <a:miter lim="800000"/>
            <a:headEnd/>
            <a:tailEnd/>
          </a:ln>
        </p:spPr>
        <p:txBody>
          <a:bodyPr wrap="none">
            <a:spAutoFit/>
          </a:bodyPr>
          <a:lstStyle/>
          <a:p>
            <a:r>
              <a:rPr lang="en-US" sz="1200" b="1">
                <a:solidFill>
                  <a:srgbClr val="0070C0"/>
                </a:solidFill>
              </a:rPr>
              <a:t>V6R2009</a:t>
            </a:r>
          </a:p>
        </p:txBody>
      </p:sp>
      <p:sp>
        <p:nvSpPr>
          <p:cNvPr id="24585" name="TextBox 28"/>
          <p:cNvSpPr txBox="1">
            <a:spLocks noChangeArrowheads="1"/>
          </p:cNvSpPr>
          <p:nvPr/>
        </p:nvSpPr>
        <p:spPr bwMode="auto">
          <a:xfrm>
            <a:off x="8001000" y="5791200"/>
            <a:ext cx="525463" cy="276225"/>
          </a:xfrm>
          <a:prstGeom prst="rect">
            <a:avLst/>
          </a:prstGeom>
          <a:noFill/>
          <a:ln w="9525">
            <a:noFill/>
            <a:miter lim="800000"/>
            <a:headEnd/>
            <a:tailEnd/>
          </a:ln>
        </p:spPr>
        <p:txBody>
          <a:bodyPr wrap="none">
            <a:spAutoFit/>
          </a:bodyPr>
          <a:lstStyle/>
          <a:p>
            <a:r>
              <a:rPr lang="en-US" sz="1200" i="1">
                <a:solidFill>
                  <a:srgbClr val="000000"/>
                </a:solidFill>
              </a:rPr>
              <a:t>Time</a:t>
            </a:r>
          </a:p>
        </p:txBody>
      </p:sp>
      <p:grpSp>
        <p:nvGrpSpPr>
          <p:cNvPr id="4" name="Group 46"/>
          <p:cNvGrpSpPr>
            <a:grpSpLocks/>
          </p:cNvGrpSpPr>
          <p:nvPr/>
        </p:nvGrpSpPr>
        <p:grpSpPr bwMode="auto">
          <a:xfrm>
            <a:off x="955675" y="4495800"/>
            <a:ext cx="568325" cy="1951038"/>
            <a:chOff x="955675" y="4495800"/>
            <a:chExt cx="568325" cy="1951038"/>
          </a:xfrm>
        </p:grpSpPr>
        <p:cxnSp>
          <p:nvCxnSpPr>
            <p:cNvPr id="38" name="Straight Connector 37"/>
            <p:cNvCxnSpPr/>
            <p:nvPr/>
          </p:nvCxnSpPr>
          <p:spPr>
            <a:xfrm rot="16200000" flipH="1">
              <a:off x="381794" y="5333206"/>
              <a:ext cx="1684338" cy="9525"/>
            </a:xfrm>
            <a:prstGeom prst="line">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624" name="TextBox 26"/>
            <p:cNvSpPr txBox="1">
              <a:spLocks noChangeArrowheads="1"/>
            </p:cNvSpPr>
            <p:nvPr/>
          </p:nvSpPr>
          <p:spPr bwMode="auto">
            <a:xfrm>
              <a:off x="955675" y="6170613"/>
              <a:ext cx="568325" cy="276225"/>
            </a:xfrm>
            <a:prstGeom prst="rect">
              <a:avLst/>
            </a:prstGeom>
            <a:noFill/>
            <a:ln w="9525">
              <a:noFill/>
              <a:miter lim="800000"/>
              <a:headEnd/>
              <a:tailEnd/>
            </a:ln>
          </p:spPr>
          <p:txBody>
            <a:bodyPr wrap="none">
              <a:spAutoFit/>
            </a:bodyPr>
            <a:lstStyle/>
            <a:p>
              <a:r>
                <a:rPr lang="en-US" sz="1200" b="1">
                  <a:solidFill>
                    <a:srgbClr val="000000"/>
                  </a:solidFill>
                </a:rPr>
                <a:t>V5R1</a:t>
              </a:r>
            </a:p>
          </p:txBody>
        </p:sp>
      </p:grpSp>
      <p:sp>
        <p:nvSpPr>
          <p:cNvPr id="24587" name="TextBox 29"/>
          <p:cNvSpPr txBox="1">
            <a:spLocks noChangeArrowheads="1"/>
          </p:cNvSpPr>
          <p:nvPr/>
        </p:nvSpPr>
        <p:spPr bwMode="auto">
          <a:xfrm>
            <a:off x="381000" y="685800"/>
            <a:ext cx="8513763" cy="400050"/>
          </a:xfrm>
          <a:prstGeom prst="rect">
            <a:avLst/>
          </a:prstGeom>
          <a:noFill/>
          <a:ln w="9525">
            <a:noFill/>
            <a:miter lim="800000"/>
            <a:headEnd/>
            <a:tailEnd/>
          </a:ln>
        </p:spPr>
        <p:txBody>
          <a:bodyPr wrap="none">
            <a:spAutoFit/>
          </a:bodyPr>
          <a:lstStyle/>
          <a:p>
            <a:r>
              <a:rPr lang="en-US" sz="2000" b="1">
                <a:solidFill>
                  <a:srgbClr val="FF0000"/>
                </a:solidFill>
              </a:rPr>
              <a:t>Supporting existing solutions while providing a smooth V6 transition</a:t>
            </a:r>
          </a:p>
        </p:txBody>
      </p:sp>
      <p:cxnSp>
        <p:nvCxnSpPr>
          <p:cNvPr id="37" name="Straight Connector 36"/>
          <p:cNvCxnSpPr/>
          <p:nvPr/>
        </p:nvCxnSpPr>
        <p:spPr>
          <a:xfrm>
            <a:off x="0" y="6096000"/>
            <a:ext cx="8382000" cy="158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40"/>
          <p:cNvGrpSpPr>
            <a:grpSpLocks/>
          </p:cNvGrpSpPr>
          <p:nvPr/>
        </p:nvGrpSpPr>
        <p:grpSpPr bwMode="auto">
          <a:xfrm>
            <a:off x="1228725" y="2724150"/>
            <a:ext cx="8382000" cy="5067300"/>
            <a:chOff x="1228725" y="2724150"/>
            <a:chExt cx="8382000" cy="5067300"/>
          </a:xfrm>
        </p:grpSpPr>
        <p:sp>
          <p:nvSpPr>
            <p:cNvPr id="6" name="Arc 5"/>
            <p:cNvSpPr/>
            <p:nvPr/>
          </p:nvSpPr>
          <p:spPr>
            <a:xfrm rot="16200000">
              <a:off x="3133725" y="1314450"/>
              <a:ext cx="4572000" cy="8382000"/>
            </a:xfrm>
            <a:prstGeom prst="arc">
              <a:avLst>
                <a:gd name="adj1" fmla="val 16186950"/>
                <a:gd name="adj2" fmla="val 20941063"/>
              </a:avLst>
            </a:prstGeom>
            <a:ln w="38100">
              <a:solidFill>
                <a:schemeClr val="accent4"/>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endParaRPr>
            </a:p>
          </p:txBody>
        </p:sp>
        <p:cxnSp>
          <p:nvCxnSpPr>
            <p:cNvPr id="9" name="Straight Connector 8"/>
            <p:cNvCxnSpPr>
              <a:stCxn id="6" idx="2"/>
            </p:cNvCxnSpPr>
            <p:nvPr/>
          </p:nvCxnSpPr>
          <p:spPr>
            <a:xfrm flipV="1">
              <a:off x="4978400" y="3200400"/>
              <a:ext cx="2870200" cy="31750"/>
            </a:xfrm>
            <a:prstGeom prst="line">
              <a:avLst/>
            </a:prstGeom>
            <a:ln w="28575">
              <a:solidFill>
                <a:schemeClr val="accent4"/>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52766" y="2724150"/>
              <a:ext cx="610234" cy="510778"/>
            </a:xfrm>
            <a:prstGeom prst="roundRect">
              <a:avLst/>
            </a:prstGeom>
            <a:solidFill>
              <a:schemeClr val="accent3">
                <a:lumMod val="95000"/>
              </a:schemeClr>
            </a:solidFill>
            <a:effectLst>
              <a:outerShdw blurRad="50800" dist="38100" dir="2700000" algn="tl" rotWithShape="0">
                <a:prstClr val="black">
                  <a:alpha val="40000"/>
                </a:prstClr>
              </a:outerShdw>
            </a:effectLst>
            <a:scene3d>
              <a:camera prst="perspectiveContrastingLeftFacing"/>
              <a:lightRig rig="threePt" dir="t"/>
            </a:scene3d>
          </p:spPr>
          <p:txBody>
            <a:bodyPr wrap="none">
              <a:spAutoFit/>
            </a:bodyPr>
            <a:lstStyle/>
            <a:p>
              <a:pPr>
                <a:defRPr/>
              </a:pPr>
              <a:r>
                <a:rPr lang="en-US" sz="2400" dirty="0">
                  <a:solidFill>
                    <a:srgbClr val="000000"/>
                  </a:solidFill>
                  <a:latin typeface="Arial" pitchFamily="34" charset="0"/>
                  <a:cs typeface="+mn-cs"/>
                </a:rPr>
                <a:t>V5</a:t>
              </a:r>
            </a:p>
          </p:txBody>
        </p:sp>
        <p:sp>
          <p:nvSpPr>
            <p:cNvPr id="52" name="Oval 51"/>
            <p:cNvSpPr/>
            <p:nvPr/>
          </p:nvSpPr>
          <p:spPr>
            <a:xfrm>
              <a:off x="6553200" y="3133725"/>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4622" name="TextBox 53"/>
            <p:cNvSpPr txBox="1">
              <a:spLocks noChangeArrowheads="1"/>
            </p:cNvSpPr>
            <p:nvPr/>
          </p:nvSpPr>
          <p:spPr bwMode="auto">
            <a:xfrm>
              <a:off x="6324600" y="3352800"/>
              <a:ext cx="1027113" cy="461962"/>
            </a:xfrm>
            <a:prstGeom prst="rect">
              <a:avLst/>
            </a:prstGeom>
            <a:noFill/>
            <a:ln w="9525">
              <a:noFill/>
              <a:miter lim="800000"/>
              <a:headEnd/>
              <a:tailEnd/>
            </a:ln>
          </p:spPr>
          <p:txBody>
            <a:bodyPr wrap="none">
              <a:spAutoFit/>
            </a:bodyPr>
            <a:lstStyle/>
            <a:p>
              <a:r>
                <a:rPr lang="en-US" sz="1200" b="1">
                  <a:solidFill>
                    <a:srgbClr val="000000"/>
                  </a:solidFill>
                </a:rPr>
                <a:t>EOS</a:t>
              </a:r>
              <a:br>
                <a:rPr lang="en-US" sz="1200" b="1">
                  <a:solidFill>
                    <a:srgbClr val="000000"/>
                  </a:solidFill>
                </a:rPr>
              </a:br>
              <a:r>
                <a:rPr lang="en-US" sz="1200">
                  <a:solidFill>
                    <a:srgbClr val="000000"/>
                  </a:solidFill>
                </a:rPr>
                <a:t>Not Planned</a:t>
              </a:r>
            </a:p>
          </p:txBody>
        </p:sp>
      </p:grpSp>
      <p:grpSp>
        <p:nvGrpSpPr>
          <p:cNvPr id="24590" name="Group 43"/>
          <p:cNvGrpSpPr>
            <a:grpSpLocks/>
          </p:cNvGrpSpPr>
          <p:nvPr/>
        </p:nvGrpSpPr>
        <p:grpSpPr bwMode="auto">
          <a:xfrm>
            <a:off x="-1219200" y="4495800"/>
            <a:ext cx="11049000" cy="5029200"/>
            <a:chOff x="-1219200" y="4495800"/>
            <a:chExt cx="11049000" cy="5029200"/>
          </a:xfrm>
        </p:grpSpPr>
        <p:sp>
          <p:nvSpPr>
            <p:cNvPr id="46" name="TextBox 45"/>
            <p:cNvSpPr txBox="1"/>
            <p:nvPr/>
          </p:nvSpPr>
          <p:spPr>
            <a:xfrm>
              <a:off x="6381750" y="4495800"/>
              <a:ext cx="610234" cy="510778"/>
            </a:xfrm>
            <a:prstGeom prst="roundRect">
              <a:avLst/>
            </a:prstGeom>
            <a:solidFill>
              <a:schemeClr val="accent3">
                <a:lumMod val="95000"/>
              </a:schemeClr>
            </a:solidFill>
            <a:effectLst>
              <a:outerShdw blurRad="50800" dist="38100" dir="2700000" algn="tl" rotWithShape="0">
                <a:prstClr val="black">
                  <a:alpha val="40000"/>
                </a:prstClr>
              </a:outerShdw>
            </a:effectLst>
            <a:scene3d>
              <a:camera prst="perspectiveContrastingLeftFacing"/>
              <a:lightRig rig="threePt" dir="t"/>
            </a:scene3d>
          </p:spPr>
          <p:txBody>
            <a:bodyPr wrap="none">
              <a:spAutoFit/>
            </a:bodyPr>
            <a:lstStyle/>
            <a:p>
              <a:pPr>
                <a:defRPr/>
              </a:pPr>
              <a:r>
                <a:rPr lang="en-US" sz="2400" dirty="0">
                  <a:solidFill>
                    <a:srgbClr val="FF9900"/>
                  </a:solidFill>
                  <a:latin typeface="Arial" pitchFamily="34" charset="0"/>
                  <a:cs typeface="+mn-cs"/>
                </a:rPr>
                <a:t>V4</a:t>
              </a:r>
            </a:p>
          </p:txBody>
        </p:sp>
        <p:grpSp>
          <p:nvGrpSpPr>
            <p:cNvPr id="24609" name="Group 39"/>
            <p:cNvGrpSpPr>
              <a:grpSpLocks/>
            </p:cNvGrpSpPr>
            <p:nvPr/>
          </p:nvGrpSpPr>
          <p:grpSpPr bwMode="auto">
            <a:xfrm>
              <a:off x="-1219200" y="4876800"/>
              <a:ext cx="11049000" cy="4648200"/>
              <a:chOff x="-1219200" y="4876800"/>
              <a:chExt cx="11049000" cy="4648200"/>
            </a:xfrm>
          </p:grpSpPr>
          <p:sp>
            <p:nvSpPr>
              <p:cNvPr id="36" name="Arc 35"/>
              <p:cNvSpPr/>
              <p:nvPr/>
            </p:nvSpPr>
            <p:spPr>
              <a:xfrm rot="16200000">
                <a:off x="2019300" y="1714500"/>
                <a:ext cx="4572000" cy="11049000"/>
              </a:xfrm>
              <a:prstGeom prst="arc">
                <a:avLst>
                  <a:gd name="adj1" fmla="val 16186950"/>
                  <a:gd name="adj2" fmla="val 0"/>
                </a:avLst>
              </a:prstGeom>
              <a:ln w="38100">
                <a:solidFill>
                  <a:srgbClr val="FFC00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000000"/>
                  </a:solidFill>
                </a:endParaRPr>
              </a:p>
            </p:txBody>
          </p:sp>
          <p:cxnSp>
            <p:nvCxnSpPr>
              <p:cNvPr id="39" name="Straight Connector 38"/>
              <p:cNvCxnSpPr/>
              <p:nvPr/>
            </p:nvCxnSpPr>
            <p:spPr>
              <a:xfrm>
                <a:off x="3962400" y="4953000"/>
                <a:ext cx="2133600" cy="1588"/>
              </a:xfrm>
              <a:prstGeom prst="line">
                <a:avLst/>
              </a:prstGeom>
              <a:ln w="28575">
                <a:solidFill>
                  <a:srgbClr val="FFC00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4241800" y="4876800"/>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4613" name="TextBox 60"/>
              <p:cNvSpPr txBox="1">
                <a:spLocks noChangeArrowheads="1"/>
              </p:cNvSpPr>
              <p:nvPr/>
            </p:nvSpPr>
            <p:spPr bwMode="auto">
              <a:xfrm>
                <a:off x="4102100" y="5049838"/>
                <a:ext cx="1365630" cy="646331"/>
              </a:xfrm>
              <a:prstGeom prst="rect">
                <a:avLst/>
              </a:prstGeom>
              <a:noFill/>
              <a:ln w="9525">
                <a:noFill/>
                <a:miter lim="800000"/>
                <a:headEnd/>
                <a:tailEnd/>
              </a:ln>
            </p:spPr>
            <p:txBody>
              <a:bodyPr wrap="none">
                <a:spAutoFit/>
              </a:bodyPr>
              <a:lstStyle/>
              <a:p>
                <a:r>
                  <a:rPr lang="en-US" sz="1200" b="1">
                    <a:solidFill>
                      <a:srgbClr val="000000"/>
                    </a:solidFill>
                  </a:rPr>
                  <a:t>EOS</a:t>
                </a:r>
                <a:br>
                  <a:rPr lang="en-US" sz="1200" b="1">
                    <a:solidFill>
                      <a:srgbClr val="000000"/>
                    </a:solidFill>
                  </a:rPr>
                </a:br>
                <a:r>
                  <a:rPr lang="en-US" sz="1200">
                    <a:solidFill>
                      <a:srgbClr val="000000"/>
                    </a:solidFill>
                  </a:rPr>
                  <a:t>CATIA V4</a:t>
                </a:r>
              </a:p>
              <a:p>
                <a:r>
                  <a:rPr lang="en-US" sz="1200">
                    <a:solidFill>
                      <a:srgbClr val="000000"/>
                    </a:solidFill>
                  </a:rPr>
                  <a:t>ENOVIA VPM V4</a:t>
                </a:r>
              </a:p>
            </p:txBody>
          </p:sp>
          <p:sp>
            <p:nvSpPr>
              <p:cNvPr id="24614" name="TextBox 61"/>
              <p:cNvSpPr txBox="1">
                <a:spLocks noChangeArrowheads="1"/>
              </p:cNvSpPr>
              <p:nvPr/>
            </p:nvSpPr>
            <p:spPr bwMode="auto">
              <a:xfrm>
                <a:off x="5943600" y="5105400"/>
                <a:ext cx="1071563" cy="461963"/>
              </a:xfrm>
              <a:prstGeom prst="rect">
                <a:avLst/>
              </a:prstGeom>
              <a:noFill/>
              <a:ln w="9525">
                <a:noFill/>
                <a:miter lim="800000"/>
                <a:headEnd/>
                <a:tailEnd/>
              </a:ln>
            </p:spPr>
            <p:txBody>
              <a:bodyPr wrap="none">
                <a:spAutoFit/>
              </a:bodyPr>
              <a:lstStyle/>
              <a:p>
                <a:r>
                  <a:rPr lang="en-US" sz="1200" b="1">
                    <a:solidFill>
                      <a:srgbClr val="000000"/>
                    </a:solidFill>
                  </a:rPr>
                  <a:t>EOL</a:t>
                </a:r>
                <a:br>
                  <a:rPr lang="en-US" sz="1200" b="1">
                    <a:solidFill>
                      <a:srgbClr val="000000"/>
                    </a:solidFill>
                  </a:rPr>
                </a:br>
                <a:r>
                  <a:rPr lang="en-US" sz="1200">
                    <a:solidFill>
                      <a:srgbClr val="000000"/>
                    </a:solidFill>
                  </a:rPr>
                  <a:t> Not Planned</a:t>
                </a:r>
                <a:endParaRPr lang="en-US" sz="1200" b="1">
                  <a:solidFill>
                    <a:srgbClr val="000000"/>
                  </a:solidFill>
                </a:endParaRPr>
              </a:p>
            </p:txBody>
          </p:sp>
          <p:sp>
            <p:nvSpPr>
              <p:cNvPr id="63" name="Oval 62"/>
              <p:cNvSpPr/>
              <p:nvPr/>
            </p:nvSpPr>
            <p:spPr>
              <a:xfrm>
                <a:off x="6105525" y="4886325"/>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9" name="Oval 48"/>
              <p:cNvSpPr/>
              <p:nvPr/>
            </p:nvSpPr>
            <p:spPr>
              <a:xfrm>
                <a:off x="1581150" y="5143500"/>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4617" name="TextBox 60"/>
              <p:cNvSpPr txBox="1">
                <a:spLocks noChangeArrowheads="1"/>
              </p:cNvSpPr>
              <p:nvPr/>
            </p:nvSpPr>
            <p:spPr bwMode="auto">
              <a:xfrm>
                <a:off x="1676400" y="5221288"/>
                <a:ext cx="1275670" cy="461665"/>
              </a:xfrm>
              <a:prstGeom prst="rect">
                <a:avLst/>
              </a:prstGeom>
              <a:noFill/>
              <a:ln w="9525">
                <a:noFill/>
                <a:miter lim="800000"/>
                <a:headEnd/>
                <a:tailEnd/>
              </a:ln>
            </p:spPr>
            <p:txBody>
              <a:bodyPr wrap="none">
                <a:spAutoFit/>
              </a:bodyPr>
              <a:lstStyle/>
              <a:p>
                <a:r>
                  <a:rPr lang="en-US" sz="1200" b="1">
                    <a:solidFill>
                      <a:srgbClr val="000000"/>
                    </a:solidFill>
                  </a:rPr>
                  <a:t>EOD</a:t>
                </a:r>
                <a:br>
                  <a:rPr lang="en-US" sz="1200" b="1">
                    <a:solidFill>
                      <a:srgbClr val="000000"/>
                    </a:solidFill>
                  </a:rPr>
                </a:br>
                <a:r>
                  <a:rPr lang="en-US" sz="1200">
                    <a:solidFill>
                      <a:srgbClr val="000000"/>
                    </a:solidFill>
                  </a:rPr>
                  <a:t>CATIA V4: 2001</a:t>
                </a:r>
              </a:p>
            </p:txBody>
          </p:sp>
        </p:grpSp>
      </p:grpSp>
      <p:sp>
        <p:nvSpPr>
          <p:cNvPr id="24591" name="TextBox 63"/>
          <p:cNvSpPr txBox="1">
            <a:spLocks noChangeArrowheads="1"/>
          </p:cNvSpPr>
          <p:nvPr/>
        </p:nvSpPr>
        <p:spPr bwMode="auto">
          <a:xfrm>
            <a:off x="6019800" y="6172200"/>
            <a:ext cx="2117725" cy="646113"/>
          </a:xfrm>
          <a:prstGeom prst="rect">
            <a:avLst/>
          </a:prstGeom>
          <a:noFill/>
          <a:ln w="9525">
            <a:noFill/>
            <a:miter lim="800000"/>
            <a:headEnd/>
            <a:tailEnd/>
          </a:ln>
        </p:spPr>
        <p:txBody>
          <a:bodyPr wrap="none">
            <a:spAutoFit/>
          </a:bodyPr>
          <a:lstStyle/>
          <a:p>
            <a:r>
              <a:rPr lang="en-US" sz="1200" b="1">
                <a:solidFill>
                  <a:srgbClr val="000000"/>
                </a:solidFill>
              </a:rPr>
              <a:t>EOD: End-of-Development</a:t>
            </a:r>
          </a:p>
          <a:p>
            <a:r>
              <a:rPr lang="en-US" sz="1200" b="1">
                <a:solidFill>
                  <a:srgbClr val="000000"/>
                </a:solidFill>
              </a:rPr>
              <a:t>EOS: End-of-Support</a:t>
            </a:r>
            <a:br>
              <a:rPr lang="en-US" sz="1200" b="1">
                <a:solidFill>
                  <a:srgbClr val="000000"/>
                </a:solidFill>
              </a:rPr>
            </a:br>
            <a:r>
              <a:rPr lang="en-US" sz="1200" b="1">
                <a:solidFill>
                  <a:srgbClr val="000000"/>
                </a:solidFill>
              </a:rPr>
              <a:t>EOL: End-of-Life</a:t>
            </a:r>
          </a:p>
        </p:txBody>
      </p:sp>
      <p:sp>
        <p:nvSpPr>
          <p:cNvPr id="24592" name="Title 39"/>
          <p:cNvSpPr>
            <a:spLocks noGrp="1"/>
          </p:cNvSpPr>
          <p:nvPr>
            <p:ph type="title"/>
          </p:nvPr>
        </p:nvSpPr>
        <p:spPr/>
        <p:txBody>
          <a:bodyPr/>
          <a:lstStyle/>
          <a:p>
            <a:pPr eaLnBrk="1" hangingPunct="1"/>
            <a:r>
              <a:rPr lang="en-US" smtClean="0"/>
              <a:t>V6 Transition &amp; Lifecycle</a:t>
            </a:r>
          </a:p>
        </p:txBody>
      </p:sp>
      <p:sp>
        <p:nvSpPr>
          <p:cNvPr id="42" name="Oval 41"/>
          <p:cNvSpPr/>
          <p:nvPr/>
        </p:nvSpPr>
        <p:spPr bwMode="auto">
          <a:xfrm>
            <a:off x="3733800" y="3335338"/>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3" name="TextBox 53"/>
          <p:cNvSpPr txBox="1">
            <a:spLocks noChangeArrowheads="1"/>
          </p:cNvSpPr>
          <p:nvPr/>
        </p:nvSpPr>
        <p:spPr bwMode="auto">
          <a:xfrm>
            <a:off x="3505200" y="3522663"/>
            <a:ext cx="652463" cy="277812"/>
          </a:xfrm>
          <a:prstGeom prst="rect">
            <a:avLst/>
          </a:prstGeom>
          <a:noFill/>
          <a:ln w="9525">
            <a:noFill/>
            <a:miter lim="800000"/>
            <a:headEnd/>
            <a:tailEnd/>
          </a:ln>
        </p:spPr>
        <p:txBody>
          <a:bodyPr wrap="none">
            <a:spAutoFit/>
          </a:bodyPr>
          <a:lstStyle/>
          <a:p>
            <a:r>
              <a:rPr lang="en-US" sz="1200" b="1">
                <a:solidFill>
                  <a:srgbClr val="000000"/>
                </a:solidFill>
              </a:rPr>
              <a:t>V5R19</a:t>
            </a:r>
            <a:endParaRPr lang="en-US" sz="1200">
              <a:solidFill>
                <a:srgbClr val="000000"/>
              </a:solidFill>
            </a:endParaRPr>
          </a:p>
        </p:txBody>
      </p:sp>
      <p:sp>
        <p:nvSpPr>
          <p:cNvPr id="44" name="Oval 43"/>
          <p:cNvSpPr/>
          <p:nvPr/>
        </p:nvSpPr>
        <p:spPr bwMode="auto">
          <a:xfrm>
            <a:off x="4800600" y="3163888"/>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5" name="TextBox 53"/>
          <p:cNvSpPr txBox="1">
            <a:spLocks noChangeArrowheads="1"/>
          </p:cNvSpPr>
          <p:nvPr/>
        </p:nvSpPr>
        <p:spPr bwMode="auto">
          <a:xfrm>
            <a:off x="4572000" y="3352800"/>
            <a:ext cx="652463" cy="276225"/>
          </a:xfrm>
          <a:prstGeom prst="rect">
            <a:avLst/>
          </a:prstGeom>
          <a:noFill/>
          <a:ln w="9525">
            <a:noFill/>
            <a:miter lim="800000"/>
            <a:headEnd/>
            <a:tailEnd/>
          </a:ln>
        </p:spPr>
        <p:txBody>
          <a:bodyPr wrap="none">
            <a:spAutoFit/>
          </a:bodyPr>
          <a:lstStyle/>
          <a:p>
            <a:r>
              <a:rPr lang="en-US" sz="1200" b="1">
                <a:solidFill>
                  <a:srgbClr val="000000"/>
                </a:solidFill>
              </a:rPr>
              <a:t>V5R20</a:t>
            </a:r>
            <a:endParaRPr lang="en-US" sz="1200">
              <a:solidFill>
                <a:srgbClr val="000000"/>
              </a:solidFill>
            </a:endParaRPr>
          </a:p>
        </p:txBody>
      </p:sp>
      <p:sp>
        <p:nvSpPr>
          <p:cNvPr id="54" name="Oval 53"/>
          <p:cNvSpPr/>
          <p:nvPr/>
        </p:nvSpPr>
        <p:spPr bwMode="auto">
          <a:xfrm>
            <a:off x="5715000" y="3141663"/>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7" name="Oval 46"/>
          <p:cNvSpPr/>
          <p:nvPr/>
        </p:nvSpPr>
        <p:spPr bwMode="auto">
          <a:xfrm>
            <a:off x="7772400" y="312420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51" name="TextBox 61"/>
          <p:cNvSpPr txBox="1">
            <a:spLocks noChangeArrowheads="1"/>
          </p:cNvSpPr>
          <p:nvPr/>
        </p:nvSpPr>
        <p:spPr bwMode="auto">
          <a:xfrm>
            <a:off x="7607300" y="3332163"/>
            <a:ext cx="1071563" cy="461962"/>
          </a:xfrm>
          <a:prstGeom prst="rect">
            <a:avLst/>
          </a:prstGeom>
          <a:noFill/>
          <a:ln w="9525">
            <a:noFill/>
            <a:miter lim="800000"/>
            <a:headEnd/>
            <a:tailEnd/>
          </a:ln>
        </p:spPr>
        <p:txBody>
          <a:bodyPr wrap="none">
            <a:spAutoFit/>
          </a:bodyPr>
          <a:lstStyle/>
          <a:p>
            <a:r>
              <a:rPr lang="en-US" sz="1200" b="1">
                <a:solidFill>
                  <a:srgbClr val="000000"/>
                </a:solidFill>
              </a:rPr>
              <a:t>EOL</a:t>
            </a:r>
            <a:br>
              <a:rPr lang="en-US" sz="1200" b="1">
                <a:solidFill>
                  <a:srgbClr val="000000"/>
                </a:solidFill>
              </a:rPr>
            </a:br>
            <a:r>
              <a:rPr lang="en-US" sz="1200">
                <a:solidFill>
                  <a:srgbClr val="000000"/>
                </a:solidFill>
              </a:rPr>
              <a:t> Not Planned</a:t>
            </a:r>
            <a:endParaRPr lang="en-US" sz="1200" b="1">
              <a:solidFill>
                <a:srgbClr val="000000"/>
              </a:solidFill>
            </a:endParaRPr>
          </a:p>
        </p:txBody>
      </p:sp>
      <p:sp>
        <p:nvSpPr>
          <p:cNvPr id="53" name="Up Arrow 52"/>
          <p:cNvSpPr/>
          <p:nvPr/>
        </p:nvSpPr>
        <p:spPr>
          <a:xfrm>
            <a:off x="6527800" y="1854200"/>
            <a:ext cx="228600" cy="1295400"/>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8" name="TextBox 57"/>
          <p:cNvSpPr txBox="1">
            <a:spLocks noChangeArrowheads="1"/>
          </p:cNvSpPr>
          <p:nvPr/>
        </p:nvSpPr>
        <p:spPr bwMode="auto">
          <a:xfrm>
            <a:off x="5029200" y="2514600"/>
            <a:ext cx="1189038" cy="369888"/>
          </a:xfrm>
          <a:prstGeom prst="rect">
            <a:avLst/>
          </a:prstGeom>
          <a:noFill/>
          <a:ln w="9525">
            <a:noFill/>
            <a:miter lim="800000"/>
            <a:headEnd/>
            <a:tailEnd/>
          </a:ln>
        </p:spPr>
        <p:txBody>
          <a:bodyPr wrap="none">
            <a:spAutoFit/>
          </a:bodyPr>
          <a:lstStyle/>
          <a:p>
            <a:r>
              <a:rPr lang="en-US"/>
              <a:t>Transition</a:t>
            </a:r>
          </a:p>
        </p:txBody>
      </p:sp>
      <p:sp>
        <p:nvSpPr>
          <p:cNvPr id="59" name="TextBox 58"/>
          <p:cNvSpPr txBox="1">
            <a:spLocks noChangeArrowheads="1"/>
          </p:cNvSpPr>
          <p:nvPr/>
        </p:nvSpPr>
        <p:spPr bwMode="auto">
          <a:xfrm>
            <a:off x="3314700" y="4114800"/>
            <a:ext cx="1038225" cy="307975"/>
          </a:xfrm>
          <a:prstGeom prst="rect">
            <a:avLst/>
          </a:prstGeom>
          <a:noFill/>
          <a:ln w="9525">
            <a:noFill/>
            <a:miter lim="800000"/>
            <a:headEnd/>
            <a:tailEnd/>
          </a:ln>
        </p:spPr>
        <p:txBody>
          <a:bodyPr wrap="none">
            <a:spAutoFit/>
          </a:bodyPr>
          <a:lstStyle/>
          <a:p>
            <a:r>
              <a:rPr lang="en-US" sz="1400" b="1"/>
              <a:t>Transition</a:t>
            </a:r>
          </a:p>
        </p:txBody>
      </p:sp>
      <p:grpSp>
        <p:nvGrpSpPr>
          <p:cNvPr id="66" name="Group 65"/>
          <p:cNvGrpSpPr>
            <a:grpSpLocks/>
          </p:cNvGrpSpPr>
          <p:nvPr/>
        </p:nvGrpSpPr>
        <p:grpSpPr bwMode="auto">
          <a:xfrm>
            <a:off x="0" y="1638300"/>
            <a:ext cx="8555038" cy="5219700"/>
            <a:chOff x="0" y="1638300"/>
            <a:chExt cx="8555037" cy="5219700"/>
          </a:xfrm>
        </p:grpSpPr>
        <p:pic>
          <p:nvPicPr>
            <p:cNvPr id="24605" name="Picture 2"/>
            <p:cNvPicPr>
              <a:picLocks noChangeAspect="1" noChangeArrowheads="1"/>
            </p:cNvPicPr>
            <p:nvPr/>
          </p:nvPicPr>
          <p:blipFill>
            <a:blip r:embed="rId6">
              <a:clrChange>
                <a:clrFrom>
                  <a:srgbClr val="FFFFFF"/>
                </a:clrFrom>
                <a:clrTo>
                  <a:srgbClr val="FFFFFF">
                    <a:alpha val="0"/>
                  </a:srgbClr>
                </a:clrTo>
              </a:clrChange>
            </a:blip>
            <a:srcRect l="41420" b="28392"/>
            <a:stretch>
              <a:fillRect/>
            </a:stretch>
          </p:blipFill>
          <p:spPr bwMode="auto">
            <a:xfrm>
              <a:off x="0" y="4872037"/>
              <a:ext cx="3365500" cy="1985963"/>
            </a:xfrm>
            <a:prstGeom prst="rect">
              <a:avLst/>
            </a:prstGeom>
            <a:noFill/>
            <a:ln w="9525">
              <a:noFill/>
              <a:miter lim="800000"/>
              <a:headEnd/>
              <a:tailEnd/>
            </a:ln>
          </p:spPr>
        </p:pic>
        <p:cxnSp>
          <p:nvCxnSpPr>
            <p:cNvPr id="68" name="Straight Connector 67"/>
            <p:cNvCxnSpPr/>
            <p:nvPr/>
          </p:nvCxnSpPr>
          <p:spPr>
            <a:xfrm rot="5400000">
              <a:off x="2628901" y="4291012"/>
              <a:ext cx="1447800" cy="317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4607" name="Picture 3"/>
            <p:cNvPicPr>
              <a:picLocks noChangeAspect="1" noChangeArrowheads="1"/>
            </p:cNvPicPr>
            <p:nvPr/>
          </p:nvPicPr>
          <p:blipFill>
            <a:blip r:embed="rId7">
              <a:clrChange>
                <a:clrFrom>
                  <a:srgbClr val="FFFFFF"/>
                </a:clrFrom>
                <a:clrTo>
                  <a:srgbClr val="FFFFFF">
                    <a:alpha val="0"/>
                  </a:srgbClr>
                </a:clrTo>
              </a:clrChange>
            </a:blip>
            <a:srcRect l="12721"/>
            <a:stretch>
              <a:fillRect/>
            </a:stretch>
          </p:blipFill>
          <p:spPr bwMode="auto">
            <a:xfrm>
              <a:off x="3327400" y="1638300"/>
              <a:ext cx="5227637" cy="2209800"/>
            </a:xfrm>
            <a:prstGeom prst="rect">
              <a:avLst/>
            </a:prstGeom>
            <a:noFill/>
            <a:ln w="9525">
              <a:noFill/>
              <a:miter lim="800000"/>
              <a:headEnd/>
              <a:tailEnd/>
            </a:ln>
          </p:spPr>
        </p:pic>
      </p:grpSp>
      <p:sp>
        <p:nvSpPr>
          <p:cNvPr id="70" name="Freeform 69"/>
          <p:cNvSpPr/>
          <p:nvPr/>
        </p:nvSpPr>
        <p:spPr>
          <a:xfrm>
            <a:off x="2676525" y="1685925"/>
            <a:ext cx="5924550" cy="2078038"/>
          </a:xfrm>
          <a:custGeom>
            <a:avLst/>
            <a:gdLst>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49060 h 2149060"/>
              <a:gd name="connsiteX1" fmla="*/ 795131 w 5923722"/>
              <a:gd name="connsiteY1" fmla="*/ 1870765 h 2149060"/>
              <a:gd name="connsiteX2" fmla="*/ 1895061 w 5923722"/>
              <a:gd name="connsiteY2" fmla="*/ 890104 h 2149060"/>
              <a:gd name="connsiteX3" fmla="*/ 4598504 w 5923722"/>
              <a:gd name="connsiteY3" fmla="*/ 134730 h 2149060"/>
              <a:gd name="connsiteX4" fmla="*/ 5923722 w 5923722"/>
              <a:gd name="connsiteY4" fmla="*/ 81721 h 2149060"/>
              <a:gd name="connsiteX0" fmla="*/ 0 w 5923722"/>
              <a:gd name="connsiteY0" fmla="*/ 2108200 h 2108200"/>
              <a:gd name="connsiteX1" fmla="*/ 795131 w 5923722"/>
              <a:gd name="connsiteY1" fmla="*/ 1829905 h 2108200"/>
              <a:gd name="connsiteX2" fmla="*/ 1895061 w 5923722"/>
              <a:gd name="connsiteY2" fmla="*/ 849244 h 2108200"/>
              <a:gd name="connsiteX3" fmla="*/ 4598504 w 5923722"/>
              <a:gd name="connsiteY3" fmla="*/ 93870 h 2108200"/>
              <a:gd name="connsiteX4" fmla="*/ 5923722 w 5923722"/>
              <a:gd name="connsiteY4" fmla="*/ 40861 h 2108200"/>
              <a:gd name="connsiteX0" fmla="*/ 0 w 5923722"/>
              <a:gd name="connsiteY0" fmla="*/ 2082799 h 2082799"/>
              <a:gd name="connsiteX1" fmla="*/ 795131 w 5923722"/>
              <a:gd name="connsiteY1" fmla="*/ 1804504 h 2082799"/>
              <a:gd name="connsiteX2" fmla="*/ 1895061 w 5923722"/>
              <a:gd name="connsiteY2" fmla="*/ 823843 h 2082799"/>
              <a:gd name="connsiteX3" fmla="*/ 4598504 w 5923722"/>
              <a:gd name="connsiteY3" fmla="*/ 68469 h 2082799"/>
              <a:gd name="connsiteX4" fmla="*/ 5923722 w 5923722"/>
              <a:gd name="connsiteY4" fmla="*/ 15460 h 2082799"/>
              <a:gd name="connsiteX0" fmla="*/ 0 w 5923722"/>
              <a:gd name="connsiteY0" fmla="*/ 2082799 h 2082799"/>
              <a:gd name="connsiteX1" fmla="*/ 795131 w 5923722"/>
              <a:gd name="connsiteY1" fmla="*/ 1804504 h 2082799"/>
              <a:gd name="connsiteX2" fmla="*/ 4598504 w 5923722"/>
              <a:gd name="connsiteY2" fmla="*/ 68469 h 2082799"/>
              <a:gd name="connsiteX3" fmla="*/ 5923722 w 5923722"/>
              <a:gd name="connsiteY3" fmla="*/ 15460 h 2082799"/>
              <a:gd name="connsiteX0" fmla="*/ 0 w 5923722"/>
              <a:gd name="connsiteY0" fmla="*/ 2067339 h 2067339"/>
              <a:gd name="connsiteX1" fmla="*/ 795131 w 5923722"/>
              <a:gd name="connsiteY1" fmla="*/ 1789044 h 2067339"/>
              <a:gd name="connsiteX2" fmla="*/ 5923722 w 5923722"/>
              <a:gd name="connsiteY2" fmla="*/ 0 h 2067339"/>
              <a:gd name="connsiteX0" fmla="*/ 0 w 5923722"/>
              <a:gd name="connsiteY0" fmla="*/ 2077047 h 2077047"/>
              <a:gd name="connsiteX1" fmla="*/ 795131 w 5923722"/>
              <a:gd name="connsiteY1" fmla="*/ 1798752 h 2077047"/>
              <a:gd name="connsiteX2" fmla="*/ 5923722 w 5923722"/>
              <a:gd name="connsiteY2" fmla="*/ 9708 h 2077047"/>
              <a:gd name="connsiteX0" fmla="*/ 0 w 5923722"/>
              <a:gd name="connsiteY0" fmla="*/ 2077047 h 2077047"/>
              <a:gd name="connsiteX1" fmla="*/ 795131 w 5923722"/>
              <a:gd name="connsiteY1" fmla="*/ 1798752 h 2077047"/>
              <a:gd name="connsiteX2" fmla="*/ 5923722 w 5923722"/>
              <a:gd name="connsiteY2" fmla="*/ 9708 h 2077047"/>
            </a:gdLst>
            <a:ahLst/>
            <a:cxnLst>
              <a:cxn ang="0">
                <a:pos x="connsiteX0" y="connsiteY0"/>
              </a:cxn>
              <a:cxn ang="0">
                <a:pos x="connsiteX1" y="connsiteY1"/>
              </a:cxn>
              <a:cxn ang="0">
                <a:pos x="connsiteX2" y="connsiteY2"/>
              </a:cxn>
            </a:cxnLst>
            <a:rect l="l" t="t" r="r" b="b"/>
            <a:pathLst>
              <a:path w="5923722" h="2077047">
                <a:moveTo>
                  <a:pt x="0" y="2077047"/>
                </a:moveTo>
                <a:cubicBezTo>
                  <a:pt x="213139" y="1963299"/>
                  <a:pt x="505792" y="1849551"/>
                  <a:pt x="795131" y="1798752"/>
                </a:cubicBezTo>
                <a:cubicBezTo>
                  <a:pt x="1452037" y="543185"/>
                  <a:pt x="3810154" y="0"/>
                  <a:pt x="5923722" y="9708"/>
                </a:cubicBezTo>
              </a:path>
            </a:pathLst>
          </a:custGeom>
          <a:ln w="1270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997"/>
                                        </p:tgtEl>
                                        <p:attrNameLst>
                                          <p:attrName>style.visibility</p:attrName>
                                        </p:attrNameLst>
                                      </p:cBhvr>
                                      <p:to>
                                        <p:strVal val="visible"/>
                                      </p:to>
                                    </p:set>
                                    <p:animEffect transition="in" filter="fade">
                                      <p:cBhvr>
                                        <p:cTn id="42" dur="500"/>
                                        <p:tgtEl>
                                          <p:spTgt spid="4199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wipe(left)">
                                      <p:cBhvr>
                                        <p:cTn id="55" dur="20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51"/>
                                        </p:tgtEl>
                                        <p:attrNameLst>
                                          <p:attrName>style.visibility</p:attrName>
                                        </p:attrNameLst>
                                      </p:cBhvr>
                                      <p:to>
                                        <p:strVal val="visible"/>
                                      </p:to>
                                    </p:set>
                                    <p:animEffect transition="in" filter="fade">
                                      <p:cBhvr>
                                        <p:cTn id="60" dur="500"/>
                                        <p:tgtEl>
                                          <p:spTgt spid="20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7" grpId="0"/>
      <p:bldP spid="42" grpId="0" animBg="1"/>
      <p:bldP spid="43" grpId="0"/>
      <p:bldP spid="44" grpId="0" animBg="1"/>
      <p:bldP spid="45" grpId="0"/>
      <p:bldP spid="54" grpId="0" animBg="1"/>
      <p:bldP spid="47" grpId="0" animBg="1"/>
      <p:bldP spid="51" grpId="0"/>
      <p:bldP spid="53" grpId="0" animBg="1"/>
      <p:bldP spid="58" grpId="0"/>
      <p:bldP spid="59" grpId="0"/>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p:txBody>
          <a:bodyPr/>
          <a:lstStyle/>
          <a:p>
            <a:pPr eaLnBrk="1" hangingPunct="1"/>
            <a:r>
              <a:rPr lang="en-US" smtClean="0"/>
              <a:t>E – CATIA V4/V5, ENOVIA Designer Central</a:t>
            </a:r>
          </a:p>
        </p:txBody>
      </p:sp>
      <p:grpSp>
        <p:nvGrpSpPr>
          <p:cNvPr id="4" name="Group 7"/>
          <p:cNvGrpSpPr/>
          <p:nvPr/>
        </p:nvGrpSpPr>
        <p:grpSpPr>
          <a:xfrm>
            <a:off x="234078" y="3220944"/>
            <a:ext cx="2669976" cy="2411653"/>
            <a:chOff x="2738" y="2293187"/>
            <a:chExt cx="2669976" cy="2411653"/>
          </a:xfrm>
          <a:solidFill>
            <a:srgbClr val="66FF33"/>
          </a:solidFill>
          <a:effectLst>
            <a:outerShdw blurRad="50800" dist="38100" dir="2700000" algn="tl" rotWithShape="0">
              <a:prstClr val="black">
                <a:alpha val="40000"/>
              </a:prstClr>
            </a:outerShdw>
          </a:effectLst>
        </p:grpSpPr>
        <p:sp>
          <p:nvSpPr>
            <p:cNvPr id="21" name="Rectangle 20"/>
            <p:cNvSpPr/>
            <p:nvPr/>
          </p:nvSpPr>
          <p:spPr>
            <a:xfrm>
              <a:off x="2738" y="2293187"/>
              <a:ext cx="2669976" cy="2411653"/>
            </a:xfrm>
            <a:prstGeom prst="rect">
              <a:avLst/>
            </a:prstGeom>
            <a:grpFill/>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738" y="2293187"/>
              <a:ext cx="2669976" cy="241165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b="1" dirty="0">
                  <a:solidFill>
                    <a:schemeClr val="accent4"/>
                  </a:solidFill>
                </a:rPr>
                <a:t>Keep CATIA V4/V5 community</a:t>
              </a:r>
            </a:p>
            <a:p>
              <a:pPr marL="171450" lvl="1" indent="-171450" defTabSz="800100">
                <a:lnSpc>
                  <a:spcPct val="90000"/>
                </a:lnSpc>
                <a:spcAft>
                  <a:spcPct val="15000"/>
                </a:spcAft>
                <a:buFontTx/>
                <a:buChar char="••"/>
                <a:defRPr/>
              </a:pPr>
              <a:r>
                <a:rPr lang="en-US" b="1" dirty="0">
                  <a:solidFill>
                    <a:schemeClr val="accent4"/>
                  </a:solidFill>
                </a:rPr>
                <a:t>Upgrade Designer Central  to the latest V6 level</a:t>
              </a:r>
            </a:p>
          </p:txBody>
        </p:sp>
      </p:grpSp>
      <p:grpSp>
        <p:nvGrpSpPr>
          <p:cNvPr id="7" name="Group 9"/>
          <p:cNvGrpSpPr/>
          <p:nvPr/>
        </p:nvGrpSpPr>
        <p:grpSpPr>
          <a:xfrm>
            <a:off x="3277851" y="3227147"/>
            <a:ext cx="2669976" cy="2411653"/>
            <a:chOff x="3046511" y="2299390"/>
            <a:chExt cx="2669976" cy="2411653"/>
          </a:xfrm>
          <a:effectLst>
            <a:outerShdw blurRad="50800" dist="38100" dir="2700000" algn="tl" rotWithShape="0">
              <a:prstClr val="black">
                <a:alpha val="40000"/>
              </a:prstClr>
            </a:outerShdw>
          </a:effectLst>
        </p:grpSpPr>
        <p:sp>
          <p:nvSpPr>
            <p:cNvPr id="17" name="Rectangle 16"/>
            <p:cNvSpPr/>
            <p:nvPr/>
          </p:nvSpPr>
          <p:spPr>
            <a:xfrm>
              <a:off x="3046511" y="2299390"/>
              <a:ext cx="2669976" cy="2411653"/>
            </a:xfrm>
            <a:prstGeom prst="rect">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3046511" y="2299390"/>
              <a:ext cx="2669976" cy="2411653"/>
            </a:xfrm>
            <a:prstGeom prst="rect">
              <a:avLst/>
            </a:prstGeom>
            <a:solidFill>
              <a:srgbClr val="66FF33"/>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b="1" dirty="0">
                  <a:solidFill>
                    <a:schemeClr val="accent4"/>
                  </a:solidFill>
                </a:rPr>
                <a:t>Keep CATIA V4/V5 community</a:t>
              </a:r>
            </a:p>
            <a:p>
              <a:pPr marL="176213" lvl="1" indent="-176213" defTabSz="622300">
                <a:spcAft>
                  <a:spcPct val="15000"/>
                </a:spcAft>
                <a:buFontTx/>
                <a:buChar char="••"/>
                <a:defRPr/>
              </a:pPr>
              <a:r>
                <a:rPr lang="en-US" b="1" dirty="0">
                  <a:solidFill>
                    <a:schemeClr val="accent4"/>
                  </a:solidFill>
                </a:rPr>
                <a:t>Introduce CATIA V6 for dedicated project or process</a:t>
              </a:r>
            </a:p>
            <a:p>
              <a:pPr marL="171450" lvl="1" indent="-171450" defTabSz="800100">
                <a:lnSpc>
                  <a:spcPct val="90000"/>
                </a:lnSpc>
                <a:spcAft>
                  <a:spcPct val="15000"/>
                </a:spcAft>
                <a:buFontTx/>
                <a:buChar char="••"/>
                <a:defRPr/>
              </a:pPr>
              <a:r>
                <a:rPr lang="en-US" b="1" dirty="0">
                  <a:solidFill>
                    <a:schemeClr val="accent4"/>
                  </a:solidFill>
                </a:rPr>
                <a:t>Design collaboration between CATIA V4/V5 and CATIA V6</a:t>
              </a:r>
            </a:p>
          </p:txBody>
        </p:sp>
      </p:grpSp>
      <p:grpSp>
        <p:nvGrpSpPr>
          <p:cNvPr id="8" name="Group 29"/>
          <p:cNvGrpSpPr/>
          <p:nvPr/>
        </p:nvGrpSpPr>
        <p:grpSpPr>
          <a:xfrm>
            <a:off x="3311030" y="1744133"/>
            <a:ext cx="2632570" cy="1197643"/>
            <a:chOff x="3251200" y="1401624"/>
            <a:chExt cx="2632570" cy="1197643"/>
          </a:xfrm>
          <a:effectLst>
            <a:outerShdw blurRad="50800" dist="38100" dir="2700000" algn="tl" rotWithShape="0">
              <a:prstClr val="black">
                <a:alpha val="40000"/>
              </a:prstClr>
            </a:outerShdw>
          </a:effectLst>
        </p:grpSpPr>
        <p:pic>
          <p:nvPicPr>
            <p:cNvPr id="26" name="Picture 53" descr="New Referential Stip Lvl 3_6.17.2008.jpg"/>
            <p:cNvPicPr>
              <a:picLocks noChangeAspect="1"/>
            </p:cNvPicPr>
            <p:nvPr/>
          </p:nvPicPr>
          <p:blipFill>
            <a:blip r:embed="rId3"/>
            <a:srcRect r="71667"/>
            <a:stretch>
              <a:fillRect/>
            </a:stretch>
          </p:blipFill>
          <p:spPr bwMode="auto">
            <a:xfrm>
              <a:off x="3251200" y="1405467"/>
              <a:ext cx="1915714" cy="1193800"/>
            </a:xfrm>
            <a:prstGeom prst="rect">
              <a:avLst/>
            </a:prstGeom>
            <a:noFill/>
            <a:ln w="9525">
              <a:noFill/>
              <a:miter lim="800000"/>
              <a:headEnd/>
              <a:tailEnd/>
            </a:ln>
          </p:spPr>
        </p:pic>
        <p:grpSp>
          <p:nvGrpSpPr>
            <p:cNvPr id="9" name="Group 6"/>
            <p:cNvGrpSpPr/>
            <p:nvPr/>
          </p:nvGrpSpPr>
          <p:grpSpPr>
            <a:xfrm>
              <a:off x="3260228" y="1401624"/>
              <a:ext cx="2623542" cy="1169522"/>
              <a:chOff x="2993528" y="487225"/>
              <a:chExt cx="2623542" cy="1169522"/>
            </a:xfrm>
          </p:grpSpPr>
          <p:sp>
            <p:nvSpPr>
              <p:cNvPr id="28" name="Rectangle 27"/>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00100">
                  <a:lnSpc>
                    <a:spcPct val="90000"/>
                  </a:lnSpc>
                  <a:spcAft>
                    <a:spcPct val="35000"/>
                  </a:spcAft>
                  <a:defRPr/>
                </a:pPr>
                <a:r>
                  <a:rPr lang="it-IT" b="1" dirty="0"/>
                  <a:t>Collaborative </a:t>
                </a:r>
                <a:r>
                  <a:rPr lang="en-US" b="1" dirty="0"/>
                  <a:t>Design</a:t>
                </a:r>
                <a:endParaRPr lang="fr-FR" b="1" dirty="0"/>
              </a:p>
            </p:txBody>
          </p:sp>
          <p:sp>
            <p:nvSpPr>
              <p:cNvPr id="29" name="Rectangle 28"/>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grpSp>
      <p:grpSp>
        <p:nvGrpSpPr>
          <p:cNvPr id="11" name="Group 11"/>
          <p:cNvGrpSpPr/>
          <p:nvPr/>
        </p:nvGrpSpPr>
        <p:grpSpPr>
          <a:xfrm>
            <a:off x="6321624" y="3220944"/>
            <a:ext cx="2669976" cy="2411653"/>
            <a:chOff x="6090284" y="2293187"/>
            <a:chExt cx="2669976" cy="2411653"/>
          </a:xfrm>
          <a:effectLst>
            <a:outerShdw blurRad="50800" dist="38100" dir="2700000" algn="tl" rotWithShape="0">
              <a:prstClr val="black">
                <a:alpha val="40000"/>
              </a:prstClr>
            </a:outerShdw>
          </a:effectLst>
        </p:grpSpPr>
        <p:sp>
          <p:nvSpPr>
            <p:cNvPr id="13" name="Rectangle 12"/>
            <p:cNvSpPr/>
            <p:nvPr/>
          </p:nvSpPr>
          <p:spPr>
            <a:xfrm>
              <a:off x="6090284" y="2293187"/>
              <a:ext cx="2669976" cy="2411653"/>
            </a:xfrm>
            <a:prstGeom prst="rect">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6090284" y="2293187"/>
              <a:ext cx="2669976" cy="2411653"/>
            </a:xfrm>
            <a:prstGeom prst="rect">
              <a:avLst/>
            </a:prstGeom>
            <a:solidFill>
              <a:srgbClr val="CCFFCC"/>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b="1" dirty="0">
                  <a:solidFill>
                    <a:schemeClr val="accent4"/>
                  </a:solidFill>
                </a:rPr>
                <a:t>Design ONLY in CATIA V6</a:t>
              </a:r>
            </a:p>
            <a:p>
              <a:pPr marL="176213" lvl="1" indent="-176213" defTabSz="622300">
                <a:spcAft>
                  <a:spcPct val="15000"/>
                </a:spcAft>
                <a:buFontTx/>
                <a:buChar char="••"/>
                <a:defRPr/>
              </a:pPr>
              <a:r>
                <a:rPr lang="en-US" b="1" dirty="0">
                  <a:solidFill>
                    <a:schemeClr val="accent4"/>
                  </a:solidFill>
                </a:rPr>
                <a:t>Reuse / carry over CATIA V4/V5 parts in V6</a:t>
              </a:r>
            </a:p>
          </p:txBody>
        </p:sp>
      </p:grpSp>
      <p:grpSp>
        <p:nvGrpSpPr>
          <p:cNvPr id="12" name="Group 29"/>
          <p:cNvGrpSpPr/>
          <p:nvPr/>
        </p:nvGrpSpPr>
        <p:grpSpPr>
          <a:xfrm>
            <a:off x="6324600" y="1752600"/>
            <a:ext cx="2632570" cy="1197643"/>
            <a:chOff x="3251200" y="1401624"/>
            <a:chExt cx="2632570" cy="1197643"/>
          </a:xfrm>
          <a:effectLst>
            <a:outerShdw blurRad="50800" dist="38100" dir="2700000" algn="tl" rotWithShape="0">
              <a:prstClr val="black">
                <a:alpha val="40000"/>
              </a:prstClr>
            </a:outerShdw>
          </a:effectLst>
        </p:grpSpPr>
        <p:pic>
          <p:nvPicPr>
            <p:cNvPr id="31" name="Picture 53" descr="New Referential Stip Lvl 3_6.17.2008.jpg"/>
            <p:cNvPicPr>
              <a:picLocks noChangeAspect="1"/>
            </p:cNvPicPr>
            <p:nvPr/>
          </p:nvPicPr>
          <p:blipFill>
            <a:blip r:embed="rId3"/>
            <a:srcRect r="71667"/>
            <a:stretch>
              <a:fillRect/>
            </a:stretch>
          </p:blipFill>
          <p:spPr bwMode="auto">
            <a:xfrm>
              <a:off x="3251200" y="1405467"/>
              <a:ext cx="1915714" cy="1193800"/>
            </a:xfrm>
            <a:prstGeom prst="rect">
              <a:avLst/>
            </a:prstGeom>
            <a:noFill/>
            <a:ln w="9525">
              <a:noFill/>
              <a:miter lim="800000"/>
              <a:headEnd/>
              <a:tailEnd/>
            </a:ln>
          </p:spPr>
        </p:pic>
        <p:grpSp>
          <p:nvGrpSpPr>
            <p:cNvPr id="15" name="Group 6"/>
            <p:cNvGrpSpPr/>
            <p:nvPr/>
          </p:nvGrpSpPr>
          <p:grpSpPr>
            <a:xfrm>
              <a:off x="3260228" y="1401624"/>
              <a:ext cx="2623542" cy="1169522"/>
              <a:chOff x="2993528" y="487225"/>
              <a:chExt cx="2623542" cy="1169522"/>
            </a:xfrm>
          </p:grpSpPr>
          <p:sp>
            <p:nvSpPr>
              <p:cNvPr id="33" name="Rectangle 32"/>
              <p:cNvSpPr/>
              <p:nvPr/>
            </p:nvSpPr>
            <p:spPr>
              <a:xfrm>
                <a:off x="2993528" y="487225"/>
                <a:ext cx="2623542" cy="1169522"/>
              </a:xfrm>
              <a:prstGeom prst="rect">
                <a:avLst/>
              </a:prstGeom>
              <a:gradFill flip="none" rotWithShape="1">
                <a:gsLst>
                  <a:gs pos="25000">
                    <a:schemeClr val="accent6">
                      <a:hueOff val="0"/>
                      <a:satOff val="0"/>
                      <a:lumOff val="0"/>
                      <a:shade val="51000"/>
                      <a:satMod val="130000"/>
                    </a:schemeClr>
                  </a:gs>
                  <a:gs pos="80000">
                    <a:schemeClr val="accent6">
                      <a:hueOff val="0"/>
                      <a:satOff val="0"/>
                      <a:lumOff val="0"/>
                      <a:shade val="93000"/>
                      <a:satMod val="130000"/>
                      <a:alpha val="39000"/>
                    </a:schemeClr>
                  </a:gs>
                  <a:gs pos="100000">
                    <a:schemeClr val="accent6">
                      <a:alpha val="90000"/>
                      <a:hueOff val="0"/>
                      <a:satOff val="0"/>
                      <a:lumOff val="0"/>
                      <a:alphaOff val="-20000"/>
                      <a:shade val="94000"/>
                      <a:satMod val="135000"/>
                    </a:schemeClr>
                  </a:gs>
                </a:gsLst>
                <a:lin ang="10800000" scaled="1"/>
                <a:tileRect/>
              </a:gradFill>
            </p:spPr>
            <p:style>
              <a:lnRef idx="1">
                <a:schemeClr val="accent6">
                  <a:alpha val="90000"/>
                  <a:hueOff val="0"/>
                  <a:satOff val="0"/>
                  <a:lumOff val="0"/>
                  <a:alphaOff val="-20000"/>
                </a:schemeClr>
              </a:lnRef>
              <a:fillRef idx="3">
                <a:schemeClr val="accent6">
                  <a:alpha val="90000"/>
                  <a:hueOff val="0"/>
                  <a:satOff val="0"/>
                  <a:lumOff val="0"/>
                  <a:alphaOff val="-20000"/>
                </a:schemeClr>
              </a:fillRef>
              <a:effectRef idx="2">
                <a:schemeClr val="accent6">
                  <a:alpha val="90000"/>
                  <a:hueOff val="0"/>
                  <a:satOff val="0"/>
                  <a:lumOff val="0"/>
                  <a:alphaOff val="-20000"/>
                </a:schemeClr>
              </a:effectRef>
              <a:fontRef idx="minor">
                <a:schemeClr val="lt1"/>
              </a:fontRef>
            </p:style>
            <p:txBody>
              <a:bodyPr anchor="ctr"/>
              <a:lstStyle/>
              <a:p>
                <a:pPr algn="ctr" defTabSz="800100">
                  <a:lnSpc>
                    <a:spcPct val="90000"/>
                  </a:lnSpc>
                  <a:spcAft>
                    <a:spcPct val="35000"/>
                  </a:spcAft>
                  <a:defRPr/>
                </a:pPr>
                <a:r>
                  <a:rPr lang="en-US" b="1" dirty="0"/>
                  <a:t>Data Carry Over</a:t>
                </a:r>
                <a:br>
                  <a:rPr lang="en-US" b="1" dirty="0"/>
                </a:br>
                <a:r>
                  <a:rPr lang="en-US" b="1" dirty="0"/>
                  <a:t>/ Migration</a:t>
                </a:r>
                <a:endParaRPr lang="fr-FR" b="1" dirty="0"/>
              </a:p>
            </p:txBody>
          </p:sp>
          <p:sp>
            <p:nvSpPr>
              <p:cNvPr id="34" name="Rectangle 33"/>
              <p:cNvSpPr/>
              <p:nvPr/>
            </p:nvSpPr>
            <p:spPr>
              <a:xfrm>
                <a:off x="2993528" y="487225"/>
                <a:ext cx="2623542" cy="1169522"/>
              </a:xfrm>
              <a:prstGeom prst="rect">
                <a:avLst/>
              </a:prstGeom>
            </p:spPr>
            <p:style>
              <a:lnRef idx="0">
                <a:scrgbClr r="0" g="0" b="0"/>
              </a:lnRef>
              <a:fillRef idx="0">
                <a:scrgbClr r="0" g="0" b="0"/>
              </a:fillRef>
              <a:effectRef idx="0">
                <a:scrgbClr r="0" g="0" b="0"/>
              </a:effectRef>
              <a:fontRef idx="minor">
                <a:schemeClr val="lt1"/>
              </a:fontRef>
            </p:style>
            <p:txBody>
              <a:bodyPr lIns="142240" tIns="81280" rIns="142240" bIns="81280" spcCol="1270" anchor="ctr"/>
              <a:lstStyle/>
              <a:p>
                <a:pPr algn="ctr" defTabSz="889000">
                  <a:spcAft>
                    <a:spcPct val="35000"/>
                  </a:spcAft>
                  <a:defRPr/>
                </a:pPr>
                <a:endParaRPr lang="fr-FR" sz="2000" b="1" dirty="0">
                  <a:solidFill>
                    <a:schemeClr val="accent3"/>
                  </a:solidFill>
                </a:endParaRPr>
              </a:p>
            </p:txBody>
          </p:sp>
        </p:grpSp>
      </p:grpSp>
      <p:sp>
        <p:nvSpPr>
          <p:cNvPr id="30" name="Rectangle 29"/>
          <p:cNvSpPr/>
          <p:nvPr/>
        </p:nvSpPr>
        <p:spPr>
          <a:xfrm>
            <a:off x="762000" y="685800"/>
            <a:ext cx="4618038" cy="461963"/>
          </a:xfrm>
          <a:prstGeom prst="rect">
            <a:avLst/>
          </a:prstGeom>
        </p:spPr>
        <p:txBody>
          <a:bodyPr wrap="none">
            <a:spAutoFit/>
          </a:bodyPr>
          <a:lstStyle/>
          <a:p>
            <a:pPr>
              <a:defRPr/>
            </a:pPr>
            <a:r>
              <a:rPr lang="en-US" sz="2400" b="1" kern="0" dirty="0">
                <a:solidFill>
                  <a:srgbClr val="120C80"/>
                </a:solidFill>
                <a:latin typeface="Arial"/>
                <a:ea typeface="+mj-ea"/>
                <a:cs typeface="+mn-cs"/>
              </a:rPr>
              <a:t>V6R2010 Readiness – Q2 2009</a:t>
            </a:r>
            <a:endParaRPr lang="en-US" sz="1600" dirty="0">
              <a:cs typeface="+mn-cs"/>
            </a:endParaRPr>
          </a:p>
        </p:txBody>
      </p:sp>
      <p:graphicFrame>
        <p:nvGraphicFramePr>
          <p:cNvPr id="32" name="Table 31"/>
          <p:cNvGraphicFramePr>
            <a:graphicFrameLocks noGrp="1"/>
          </p:cNvGraphicFramePr>
          <p:nvPr/>
        </p:nvGraphicFramePr>
        <p:xfrm>
          <a:off x="6265985" y="6056728"/>
          <a:ext cx="1446963" cy="7543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46963"/>
              </a:tblGrid>
              <a:tr h="0">
                <a:tc>
                  <a:txBody>
                    <a:bodyPr/>
                    <a:lstStyle/>
                    <a:p>
                      <a:pPr algn="r"/>
                      <a:r>
                        <a:rPr lang="en-US" sz="1050" b="0" dirty="0" smtClean="0">
                          <a:solidFill>
                            <a:schemeClr val="tx1"/>
                          </a:solidFill>
                        </a:rPr>
                        <a:t>General Availability</a:t>
                      </a:r>
                      <a:endParaRPr lang="en-US"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6FF33"/>
                    </a:solidFill>
                  </a:tcPr>
                </a:tc>
              </a:tr>
              <a:tr h="0">
                <a:tc>
                  <a:txBody>
                    <a:bodyPr/>
                    <a:lstStyle/>
                    <a:p>
                      <a:pPr algn="r"/>
                      <a:r>
                        <a:rPr lang="en-US" sz="1050" b="0" dirty="0" smtClean="0">
                          <a:solidFill>
                            <a:schemeClr val="tx1"/>
                          </a:solidFill>
                        </a:rPr>
                        <a:t>Limited Availability</a:t>
                      </a:r>
                      <a:endParaRPr lang="en-US"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CC"/>
                    </a:solidFill>
                  </a:tcPr>
                </a:tc>
              </a:tr>
              <a:tr h="0">
                <a:tc>
                  <a:txBody>
                    <a:bodyPr/>
                    <a:lstStyle/>
                    <a:p>
                      <a:pPr algn="r"/>
                      <a:r>
                        <a:rPr lang="en-US" sz="1050" b="0" dirty="0" smtClean="0">
                          <a:solidFill>
                            <a:schemeClr val="tx1"/>
                          </a:solidFill>
                        </a:rPr>
                        <a:t>Proof-of-Concept</a:t>
                      </a:r>
                      <a:endParaRPr lang="en-US"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r>
            </a:tbl>
          </a:graphicData>
        </a:graphic>
      </p:graphicFrame>
      <p:grpSp>
        <p:nvGrpSpPr>
          <p:cNvPr id="36" name="Group 6"/>
          <p:cNvGrpSpPr/>
          <p:nvPr/>
        </p:nvGrpSpPr>
        <p:grpSpPr>
          <a:xfrm>
            <a:off x="234078" y="1745022"/>
            <a:ext cx="2669976" cy="1163641"/>
            <a:chOff x="2738" y="804202"/>
            <a:chExt cx="2669976" cy="1277686"/>
          </a:xfrm>
          <a:effectLst>
            <a:outerShdw blurRad="50800" dist="38100" dir="2700000" algn="tl" rotWithShape="0">
              <a:prstClr val="black">
                <a:alpha val="40000"/>
              </a:prstClr>
            </a:outerShdw>
          </a:effectLst>
        </p:grpSpPr>
        <p:sp>
          <p:nvSpPr>
            <p:cNvPr id="37" name="Rectangle 36"/>
            <p:cNvSpPr/>
            <p:nvPr/>
          </p:nvSpPr>
          <p:spPr>
            <a:xfrm>
              <a:off x="2738" y="804202"/>
              <a:ext cx="2669976" cy="1277686"/>
            </a:xfrm>
            <a:prstGeom prst="rect">
              <a:avLst/>
            </a:prstGeom>
          </p:spPr>
          <p:style>
            <a:lnRef idx="2">
              <a:schemeClr val="accent2">
                <a:shade val="80000"/>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38" name="Rectangle 37"/>
            <p:cNvSpPr/>
            <p:nvPr/>
          </p:nvSpPr>
          <p:spPr>
            <a:xfrm>
              <a:off x="2738" y="804202"/>
              <a:ext cx="2669976" cy="1277686"/>
            </a:xfrm>
            <a:prstGeom prst="rect">
              <a:avLst/>
            </a:prstGeom>
          </p:spPr>
          <p:style>
            <a:lnRef idx="0">
              <a:scrgbClr r="0" g="0" b="0"/>
            </a:lnRef>
            <a:fillRef idx="0">
              <a:scrgbClr r="0" g="0" b="0"/>
            </a:fillRef>
            <a:effectRef idx="0">
              <a:scrgbClr r="0" g="0" b="0"/>
            </a:effectRef>
            <a:fontRef idx="minor">
              <a:schemeClr val="lt1"/>
            </a:fontRef>
          </p:style>
          <p:txBody>
            <a:bodyPr lIns="128016" tIns="73152" rIns="128016" bIns="73152" spcCol="1270" anchor="ctr"/>
            <a:lstStyle/>
            <a:p>
              <a:pPr algn="ctr" defTabSz="800100">
                <a:lnSpc>
                  <a:spcPct val="90000"/>
                </a:lnSpc>
                <a:spcAft>
                  <a:spcPct val="35000"/>
                </a:spcAft>
                <a:defRPr/>
              </a:pPr>
              <a:r>
                <a:rPr lang="en-US" b="1" dirty="0"/>
                <a:t>Designer Central</a:t>
              </a:r>
              <a:br>
                <a:rPr lang="en-US" b="1" dirty="0"/>
              </a:br>
              <a:r>
                <a:rPr lang="en-US" b="1" i="1" dirty="0"/>
                <a:t>Upgrade</a:t>
              </a:r>
              <a:endParaRPr lang="fr-FR" b="1" i="1" dirty="0"/>
            </a:p>
          </p:txBody>
        </p:sp>
      </p:grpSp>
      <p:sp>
        <p:nvSpPr>
          <p:cNvPr id="143371" name="WordArt 11"/>
          <p:cNvSpPr>
            <a:spLocks noChangeArrowheads="1" noChangeShapeType="1" noTextEdit="1"/>
          </p:cNvSpPr>
          <p:nvPr/>
        </p:nvSpPr>
        <p:spPr bwMode="auto">
          <a:xfrm>
            <a:off x="3657600" y="5562600"/>
            <a:ext cx="2028825" cy="708025"/>
          </a:xfrm>
          <a:prstGeom prst="rect">
            <a:avLst/>
          </a:prstGeom>
        </p:spPr>
        <p:txBody>
          <a:bodyPr wrap="none" fromWordArt="1">
            <a:prstTxWarp prst="textSlantUp">
              <a:avLst>
                <a:gd name="adj" fmla="val 55556"/>
              </a:avLst>
            </a:prstTxWarp>
          </a:bodyPr>
          <a:lstStyle/>
          <a:p>
            <a:pPr algn="ctr"/>
            <a:r>
              <a:rPr lang="fr-FR" kern="10">
                <a:ln w="9525">
                  <a:solidFill>
                    <a:srgbClr val="000000"/>
                  </a:solidFill>
                  <a:round/>
                  <a:headEnd/>
                  <a:tailEnd/>
                </a:ln>
                <a:solidFill>
                  <a:srgbClr val="000000"/>
                </a:solidFill>
                <a:latin typeface="Arial Black"/>
              </a:rPr>
              <a:t>To be confirmed</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31" descr="fond_compas3"/>
          <p:cNvPicPr>
            <a:picLocks noChangeAspect="1" noChangeArrowheads="1"/>
          </p:cNvPicPr>
          <p:nvPr/>
        </p:nvPicPr>
        <p:blipFill>
          <a:blip r:embed="rId3"/>
          <a:srcRect t="17778"/>
          <a:stretch>
            <a:fillRect/>
          </a:stretch>
        </p:blipFill>
        <p:spPr bwMode="auto">
          <a:xfrm>
            <a:off x="0" y="1219200"/>
            <a:ext cx="9144000" cy="5638800"/>
          </a:xfrm>
          <a:prstGeom prst="rect">
            <a:avLst/>
          </a:prstGeom>
          <a:noFill/>
          <a:ln w="9525">
            <a:noFill/>
            <a:miter lim="800000"/>
            <a:headEnd/>
            <a:tailEnd/>
          </a:ln>
        </p:spPr>
      </p:pic>
      <p:sp>
        <p:nvSpPr>
          <p:cNvPr id="147458" name="Title 8"/>
          <p:cNvSpPr>
            <a:spLocks noGrp="1"/>
          </p:cNvSpPr>
          <p:nvPr>
            <p:ph type="title"/>
          </p:nvPr>
        </p:nvSpPr>
        <p:spPr/>
        <p:txBody>
          <a:bodyPr/>
          <a:lstStyle/>
          <a:p>
            <a:pPr eaLnBrk="1" hangingPunct="1"/>
            <a:r>
              <a:rPr lang="en-US" smtClean="0"/>
              <a:t>V6 Transition &amp; Early Adopters</a:t>
            </a:r>
          </a:p>
        </p:txBody>
      </p:sp>
      <p:sp>
        <p:nvSpPr>
          <p:cNvPr id="3" name="Content Placeholder 2"/>
          <p:cNvSpPr>
            <a:spLocks noGrp="1"/>
          </p:cNvSpPr>
          <p:nvPr>
            <p:ph sz="half" idx="1"/>
          </p:nvPr>
        </p:nvSpPr>
        <p:spPr>
          <a:xfrm>
            <a:off x="123825" y="762000"/>
            <a:ext cx="4371975" cy="2951163"/>
          </a:xfrm>
          <a:prstGeom prst="round1Rect">
            <a:avLst/>
          </a:prstGeom>
          <a:solidFill>
            <a:schemeClr val="accent3">
              <a:alpha val="80000"/>
            </a:schemeClr>
          </a:solidFill>
          <a:ln>
            <a:solidFill>
              <a:srgbClr val="C00000">
                <a:alpha val="30000"/>
              </a:srgbClr>
            </a:solidFill>
          </a:ln>
        </p:spPr>
        <p:txBody>
          <a:bodyPr/>
          <a:lstStyle/>
          <a:p>
            <a:pPr eaLnBrk="1" hangingPunct="1">
              <a:defRPr/>
            </a:pPr>
            <a:r>
              <a:rPr lang="en-US" sz="1800" b="0" smtClean="0"/>
              <a:t>Context: </a:t>
            </a:r>
            <a:br>
              <a:rPr lang="en-US" sz="1800" b="0" smtClean="0"/>
            </a:br>
            <a:r>
              <a:rPr lang="en-US" sz="1800" b="0" smtClean="0">
                <a:solidFill>
                  <a:srgbClr val="C00000"/>
                </a:solidFill>
              </a:rPr>
              <a:t>CATIA V5, Files &amp; ENOVIA VPM V5</a:t>
            </a:r>
          </a:p>
          <a:p>
            <a:pPr eaLnBrk="1" hangingPunct="1">
              <a:defRPr/>
            </a:pPr>
            <a:r>
              <a:rPr lang="en-US" sz="1800" b="0" smtClean="0"/>
              <a:t>Entry Strategy: </a:t>
            </a:r>
          </a:p>
          <a:p>
            <a:pPr marL="344488" lvl="1" indent="173038" eaLnBrk="1" hangingPunct="1">
              <a:defRPr/>
            </a:pPr>
            <a:r>
              <a:rPr lang="en-US" sz="1400" smtClean="0"/>
              <a:t>Multisite Collaboration and CATIA</a:t>
            </a:r>
          </a:p>
          <a:p>
            <a:pPr eaLnBrk="1" hangingPunct="1">
              <a:defRPr/>
            </a:pPr>
            <a:r>
              <a:rPr lang="en-US" sz="1800" b="0" smtClean="0"/>
              <a:t>Transition Path: </a:t>
            </a:r>
          </a:p>
          <a:p>
            <a:pPr marL="344488" lvl="1" indent="173038" eaLnBrk="1" hangingPunct="1">
              <a:buFontTx/>
              <a:buAutoNum type="arabicPeriod"/>
              <a:defRPr/>
            </a:pPr>
            <a:r>
              <a:rPr lang="en-US" sz="1400" smtClean="0"/>
              <a:t>Migration of a new project in V6</a:t>
            </a:r>
          </a:p>
          <a:p>
            <a:pPr marL="344488" lvl="1" indent="173038" eaLnBrk="1" hangingPunct="1">
              <a:buFontTx/>
              <a:buAutoNum type="arabicPeriod"/>
              <a:defRPr/>
            </a:pPr>
            <a:r>
              <a:rPr lang="en-US" sz="1400" smtClean="0"/>
              <a:t>Multisite collaboration</a:t>
            </a:r>
          </a:p>
          <a:p>
            <a:pPr marL="344488" lvl="1" indent="173038" eaLnBrk="1" hangingPunct="1">
              <a:buFontTx/>
              <a:buAutoNum type="arabicPeriod"/>
              <a:defRPr/>
            </a:pPr>
            <a:r>
              <a:rPr lang="en-US" sz="1400" smtClean="0"/>
              <a:t>Carry over V5 data on demand</a:t>
            </a:r>
          </a:p>
          <a:p>
            <a:pPr marL="344488" lvl="1" indent="173038" eaLnBrk="1" hangingPunct="1">
              <a:buFontTx/>
              <a:buAutoNum type="arabicPeriod"/>
              <a:defRPr/>
            </a:pPr>
            <a:r>
              <a:rPr lang="en-US" sz="1400" smtClean="0"/>
              <a:t>Full migration of remaining  V5 data</a:t>
            </a:r>
          </a:p>
          <a:p>
            <a:pPr marL="344488" lvl="1" indent="173038" eaLnBrk="1" hangingPunct="1">
              <a:buFontTx/>
              <a:buAutoNum type="arabicPeriod"/>
              <a:defRPr/>
            </a:pPr>
            <a:r>
              <a:rPr lang="en-US" sz="1400" smtClean="0"/>
              <a:t>Stop V5</a:t>
            </a:r>
          </a:p>
        </p:txBody>
      </p:sp>
      <p:sp>
        <p:nvSpPr>
          <p:cNvPr id="8" name="Content Placeholder 7"/>
          <p:cNvSpPr>
            <a:spLocks noGrp="1"/>
          </p:cNvSpPr>
          <p:nvPr>
            <p:ph sz="half" idx="2"/>
          </p:nvPr>
        </p:nvSpPr>
        <p:spPr>
          <a:xfrm>
            <a:off x="4649788" y="762000"/>
            <a:ext cx="4411662" cy="2951163"/>
          </a:xfrm>
          <a:prstGeom prst="round1Rect">
            <a:avLst/>
          </a:prstGeom>
          <a:solidFill>
            <a:schemeClr val="accent3">
              <a:alpha val="80000"/>
            </a:schemeClr>
          </a:solidFill>
          <a:ln>
            <a:solidFill>
              <a:srgbClr val="C00000">
                <a:alpha val="30000"/>
              </a:srgbClr>
            </a:solidFill>
          </a:ln>
        </p:spPr>
        <p:txBody>
          <a:bodyPr/>
          <a:lstStyle/>
          <a:p>
            <a:pPr eaLnBrk="1" hangingPunct="1">
              <a:defRPr/>
            </a:pPr>
            <a:r>
              <a:rPr lang="en-US" sz="1800" b="0" smtClean="0"/>
              <a:t>Context: </a:t>
            </a:r>
            <a:br>
              <a:rPr lang="en-US" sz="1800" b="0" smtClean="0"/>
            </a:br>
            <a:r>
              <a:rPr lang="en-US" sz="1800" b="0" smtClean="0">
                <a:solidFill>
                  <a:srgbClr val="C00000"/>
                </a:solidFill>
              </a:rPr>
              <a:t>CATIA V5/V4, ENOVIA VPM V4</a:t>
            </a:r>
          </a:p>
          <a:p>
            <a:pPr eaLnBrk="1" hangingPunct="1">
              <a:defRPr/>
            </a:pPr>
            <a:r>
              <a:rPr lang="en-US" sz="1800" b="0" smtClean="0"/>
              <a:t>Entry Strategy</a:t>
            </a:r>
          </a:p>
          <a:p>
            <a:pPr lvl="1" eaLnBrk="1" hangingPunct="1">
              <a:defRPr/>
            </a:pPr>
            <a:r>
              <a:rPr lang="en-US" sz="1400" smtClean="0"/>
              <a:t>Multisite Collaboration</a:t>
            </a:r>
            <a:endParaRPr lang="pl-PL" sz="1400" smtClean="0"/>
          </a:p>
          <a:p>
            <a:pPr eaLnBrk="1" hangingPunct="1">
              <a:defRPr/>
            </a:pPr>
            <a:r>
              <a:rPr lang="en-US" sz="1800" b="0" smtClean="0"/>
              <a:t>Transition Path: </a:t>
            </a:r>
          </a:p>
          <a:p>
            <a:pPr lvl="1" eaLnBrk="1" hangingPunct="1">
              <a:buFontTx/>
              <a:buAutoNum type="arabicPeriod"/>
              <a:defRPr/>
            </a:pPr>
            <a:r>
              <a:rPr lang="en-US" sz="1400" smtClean="0"/>
              <a:t>CATIA V6 on new site with remote access</a:t>
            </a:r>
          </a:p>
          <a:p>
            <a:pPr lvl="1" eaLnBrk="1" hangingPunct="1">
              <a:buFontTx/>
              <a:buAutoNum type="arabicPeriod"/>
              <a:defRPr/>
            </a:pPr>
            <a:r>
              <a:rPr lang="en-US" sz="1400" smtClean="0"/>
              <a:t>Carry over V4/V5 data on demand</a:t>
            </a:r>
          </a:p>
          <a:p>
            <a:pPr lvl="1" eaLnBrk="1" hangingPunct="1">
              <a:buFontTx/>
              <a:buAutoNum type="arabicPeriod"/>
              <a:defRPr/>
            </a:pPr>
            <a:r>
              <a:rPr lang="en-US" sz="1400" smtClean="0"/>
              <a:t>Collaborative Design between V4/V5 and V6 (future)</a:t>
            </a:r>
          </a:p>
        </p:txBody>
      </p:sp>
      <p:sp>
        <p:nvSpPr>
          <p:cNvPr id="7" name="Content Placeholder 2"/>
          <p:cNvSpPr txBox="1">
            <a:spLocks/>
          </p:cNvSpPr>
          <p:nvPr/>
        </p:nvSpPr>
        <p:spPr bwMode="auto">
          <a:xfrm>
            <a:off x="130175" y="3830638"/>
            <a:ext cx="4371975" cy="2874962"/>
          </a:xfrm>
          <a:prstGeom prst="round1Rect">
            <a:avLst/>
          </a:prstGeom>
          <a:solidFill>
            <a:schemeClr val="accent3">
              <a:alpha val="80000"/>
            </a:schemeClr>
          </a:solidFill>
          <a:ln w="9525">
            <a:solidFill>
              <a:srgbClr val="C00000">
                <a:alpha val="30000"/>
              </a:srgbClr>
            </a:solidFill>
            <a:miter lim="800000"/>
            <a:headEnd/>
            <a:tailEnd/>
          </a:ln>
          <a:effectLst/>
        </p:spPr>
        <p:txBody>
          <a:bodyPr/>
          <a:lstStyle/>
          <a:p>
            <a:pPr marL="342900" indent="-342900">
              <a:lnSpc>
                <a:spcPct val="90000"/>
              </a:lnSpc>
              <a:spcBef>
                <a:spcPct val="40000"/>
              </a:spcBef>
              <a:buFontTx/>
              <a:buBlip>
                <a:blip r:embed="rId4"/>
              </a:buBlip>
              <a:defRPr/>
            </a:pPr>
            <a:r>
              <a:rPr lang="en-US" kern="0" dirty="0">
                <a:solidFill>
                  <a:srgbClr val="120C80"/>
                </a:solidFill>
                <a:latin typeface="+mn-lt"/>
                <a:cs typeface="+mn-cs"/>
              </a:rPr>
              <a:t>Context: </a:t>
            </a:r>
            <a:br>
              <a:rPr lang="en-US" kern="0" dirty="0">
                <a:solidFill>
                  <a:srgbClr val="120C80"/>
                </a:solidFill>
                <a:latin typeface="+mn-lt"/>
                <a:cs typeface="+mn-cs"/>
              </a:rPr>
            </a:br>
            <a:r>
              <a:rPr lang="en-US" kern="0" dirty="0">
                <a:solidFill>
                  <a:srgbClr val="C00000"/>
                </a:solidFill>
                <a:cs typeface="+mn-cs"/>
              </a:rPr>
              <a:t>CATIA V5, ENOVIA VPM V5</a:t>
            </a:r>
            <a:endParaRPr lang="en-US" kern="0" dirty="0">
              <a:solidFill>
                <a:srgbClr val="C00000"/>
              </a:solidFill>
              <a:latin typeface="+mn-lt"/>
              <a:cs typeface="+mn-cs"/>
            </a:endParaRPr>
          </a:p>
          <a:p>
            <a:pPr marL="342900" indent="-342900">
              <a:lnSpc>
                <a:spcPct val="90000"/>
              </a:lnSpc>
              <a:spcBef>
                <a:spcPct val="40000"/>
              </a:spcBef>
              <a:buFontTx/>
              <a:buBlip>
                <a:blip r:embed="rId4"/>
              </a:buBlip>
              <a:defRPr/>
            </a:pPr>
            <a:r>
              <a:rPr lang="en-US" dirty="0">
                <a:solidFill>
                  <a:srgbClr val="120C80"/>
                </a:solidFill>
                <a:latin typeface="+mn-lt"/>
                <a:cs typeface="+mn-cs"/>
              </a:rPr>
              <a:t>Entry Strategy</a:t>
            </a:r>
          </a:p>
          <a:p>
            <a:pPr marL="522288" lvl="1" indent="327025">
              <a:lnSpc>
                <a:spcPct val="90000"/>
              </a:lnSpc>
              <a:spcBef>
                <a:spcPct val="30000"/>
              </a:spcBef>
              <a:buFontTx/>
              <a:buBlip>
                <a:blip r:embed="rId5"/>
              </a:buBlip>
              <a:defRPr/>
            </a:pPr>
            <a:r>
              <a:rPr lang="en-US" sz="1400" dirty="0">
                <a:solidFill>
                  <a:srgbClr val="120C80"/>
                </a:solidFill>
                <a:latin typeface="+mn-lt"/>
                <a:cs typeface="+mn-cs"/>
              </a:rPr>
              <a:t>Business Processes with ENOVIA V6</a:t>
            </a:r>
            <a:endParaRPr lang="pl-PL" sz="1400" dirty="0">
              <a:solidFill>
                <a:srgbClr val="120C80"/>
              </a:solidFill>
              <a:latin typeface="+mn-lt"/>
              <a:cs typeface="+mn-cs"/>
            </a:endParaRPr>
          </a:p>
          <a:p>
            <a:pPr marL="342900" indent="-342900">
              <a:lnSpc>
                <a:spcPct val="90000"/>
              </a:lnSpc>
              <a:spcBef>
                <a:spcPct val="40000"/>
              </a:spcBef>
              <a:buFontTx/>
              <a:buBlip>
                <a:blip r:embed="rId4"/>
              </a:buBlip>
              <a:defRPr/>
            </a:pPr>
            <a:r>
              <a:rPr lang="en-US" kern="0" dirty="0">
                <a:solidFill>
                  <a:srgbClr val="120C80"/>
                </a:solidFill>
                <a:latin typeface="Arial"/>
                <a:cs typeface="+mn-cs"/>
              </a:rPr>
              <a:t>Transition Path: </a:t>
            </a:r>
          </a:p>
          <a:p>
            <a:pPr marL="339725" lvl="1" indent="234950">
              <a:lnSpc>
                <a:spcPct val="90000"/>
              </a:lnSpc>
              <a:spcBef>
                <a:spcPct val="30000"/>
              </a:spcBef>
              <a:buFont typeface="+mj-lt"/>
              <a:buAutoNum type="arabicPeriod"/>
              <a:defRPr/>
            </a:pPr>
            <a:r>
              <a:rPr lang="en-US" sz="1400" dirty="0">
                <a:solidFill>
                  <a:srgbClr val="120C80"/>
                </a:solidFill>
                <a:latin typeface="+mn-lt"/>
                <a:cs typeface="+mn-cs"/>
              </a:rPr>
              <a:t>Program Management for VPM V5</a:t>
            </a:r>
          </a:p>
          <a:p>
            <a:pPr marL="339725" lvl="1" indent="234950">
              <a:lnSpc>
                <a:spcPct val="90000"/>
              </a:lnSpc>
              <a:spcBef>
                <a:spcPct val="30000"/>
              </a:spcBef>
              <a:buFont typeface="+mj-lt"/>
              <a:buAutoNum type="arabicPeriod"/>
              <a:defRPr/>
            </a:pPr>
            <a:r>
              <a:rPr lang="en-US" sz="1400" dirty="0">
                <a:solidFill>
                  <a:srgbClr val="120C80"/>
                </a:solidFill>
                <a:latin typeface="+mn-lt"/>
                <a:cs typeface="+mn-cs"/>
              </a:rPr>
              <a:t>Connect engineering &amp; enterprise teams thru </a:t>
            </a:r>
            <a:r>
              <a:rPr lang="en-US" sz="1400" dirty="0" err="1">
                <a:solidFill>
                  <a:srgbClr val="120C80"/>
                </a:solidFill>
                <a:latin typeface="+mn-lt"/>
                <a:cs typeface="+mn-cs"/>
              </a:rPr>
              <a:t>xBOM</a:t>
            </a:r>
            <a:r>
              <a:rPr lang="en-US" sz="1400" dirty="0">
                <a:solidFill>
                  <a:srgbClr val="120C80"/>
                </a:solidFill>
                <a:latin typeface="+mn-lt"/>
                <a:cs typeface="+mn-cs"/>
              </a:rPr>
              <a:t> </a:t>
            </a:r>
            <a:r>
              <a:rPr lang="en-US" sz="1400" dirty="0" err="1">
                <a:solidFill>
                  <a:srgbClr val="120C80"/>
                </a:solidFill>
                <a:latin typeface="+mn-lt"/>
                <a:cs typeface="+mn-cs"/>
              </a:rPr>
              <a:t>Collab</a:t>
            </a:r>
            <a:r>
              <a:rPr lang="en-US" sz="1400" dirty="0">
                <a:solidFill>
                  <a:srgbClr val="120C80"/>
                </a:solidFill>
                <a:latin typeface="+mn-lt"/>
                <a:cs typeface="+mn-cs"/>
              </a:rPr>
              <a:t>. (V6&lt;&gt;VPM V5) </a:t>
            </a:r>
          </a:p>
          <a:p>
            <a:pPr marL="339725" lvl="1" indent="234950">
              <a:lnSpc>
                <a:spcPct val="90000"/>
              </a:lnSpc>
              <a:spcBef>
                <a:spcPct val="30000"/>
              </a:spcBef>
              <a:buFont typeface="+mj-lt"/>
              <a:buAutoNum type="arabicPeriod"/>
              <a:defRPr/>
            </a:pPr>
            <a:r>
              <a:rPr lang="en-US" sz="1400" dirty="0">
                <a:solidFill>
                  <a:srgbClr val="120C80"/>
                </a:solidFill>
                <a:latin typeface="+mn-lt"/>
                <a:cs typeface="+mn-cs"/>
              </a:rPr>
              <a:t>Introduce CATIA V6</a:t>
            </a:r>
          </a:p>
        </p:txBody>
      </p:sp>
      <p:sp>
        <p:nvSpPr>
          <p:cNvPr id="10" name="Content Placeholder 7"/>
          <p:cNvSpPr txBox="1">
            <a:spLocks/>
          </p:cNvSpPr>
          <p:nvPr/>
        </p:nvSpPr>
        <p:spPr bwMode="auto">
          <a:xfrm>
            <a:off x="4656138" y="3830638"/>
            <a:ext cx="4411662" cy="2874962"/>
          </a:xfrm>
          <a:prstGeom prst="round1Rect">
            <a:avLst/>
          </a:prstGeom>
          <a:solidFill>
            <a:schemeClr val="accent3">
              <a:alpha val="80000"/>
            </a:schemeClr>
          </a:solidFill>
          <a:ln w="9525">
            <a:solidFill>
              <a:srgbClr val="C00000">
                <a:alpha val="30000"/>
              </a:srgbClr>
            </a:solidFill>
            <a:miter lim="800000"/>
            <a:headEnd/>
            <a:tailEnd/>
          </a:ln>
          <a:effectLst/>
        </p:spPr>
        <p:txBody>
          <a:bodyPr/>
          <a:lstStyle/>
          <a:p>
            <a:pPr marL="342900" indent="-342900">
              <a:lnSpc>
                <a:spcPct val="90000"/>
              </a:lnSpc>
              <a:spcBef>
                <a:spcPct val="40000"/>
              </a:spcBef>
              <a:buFontTx/>
              <a:buBlip>
                <a:blip r:embed="rId4"/>
              </a:buBlip>
              <a:defRPr/>
            </a:pPr>
            <a:r>
              <a:rPr lang="en-US" kern="0" dirty="0">
                <a:solidFill>
                  <a:srgbClr val="120C80"/>
                </a:solidFill>
                <a:latin typeface="+mn-lt"/>
                <a:cs typeface="+mn-cs"/>
              </a:rPr>
              <a:t>Context: </a:t>
            </a:r>
            <a:br>
              <a:rPr lang="en-US" kern="0" dirty="0">
                <a:solidFill>
                  <a:srgbClr val="120C80"/>
                </a:solidFill>
                <a:latin typeface="+mn-lt"/>
                <a:cs typeface="+mn-cs"/>
              </a:rPr>
            </a:br>
            <a:r>
              <a:rPr lang="en-US" kern="0" dirty="0">
                <a:solidFill>
                  <a:srgbClr val="C00000"/>
                </a:solidFill>
                <a:latin typeface="Arial"/>
                <a:cs typeface="+mn-cs"/>
              </a:rPr>
              <a:t>CATIA V5, </a:t>
            </a:r>
            <a:r>
              <a:rPr lang="en-US" kern="0" dirty="0" err="1">
                <a:solidFill>
                  <a:srgbClr val="C00000"/>
                </a:solidFill>
                <a:latin typeface="Arial"/>
                <a:cs typeface="+mn-cs"/>
              </a:rPr>
              <a:t>xPDM</a:t>
            </a:r>
            <a:r>
              <a:rPr lang="en-US" kern="0" dirty="0">
                <a:solidFill>
                  <a:srgbClr val="C00000"/>
                </a:solidFill>
                <a:latin typeface="Arial"/>
                <a:cs typeface="+mn-cs"/>
              </a:rPr>
              <a:t>, </a:t>
            </a:r>
            <a:r>
              <a:rPr lang="en-US" kern="0" dirty="0" err="1">
                <a:solidFill>
                  <a:srgbClr val="C00000"/>
                </a:solidFill>
                <a:latin typeface="Arial"/>
                <a:cs typeface="+mn-cs"/>
              </a:rPr>
              <a:t>xCAD</a:t>
            </a:r>
            <a:endParaRPr lang="en-US" kern="0" dirty="0">
              <a:solidFill>
                <a:srgbClr val="C00000"/>
              </a:solidFill>
              <a:latin typeface="+mn-lt"/>
              <a:cs typeface="+mn-cs"/>
            </a:endParaRPr>
          </a:p>
          <a:p>
            <a:pPr marL="342900" indent="-342900">
              <a:lnSpc>
                <a:spcPct val="90000"/>
              </a:lnSpc>
              <a:spcBef>
                <a:spcPct val="40000"/>
              </a:spcBef>
              <a:buFontTx/>
              <a:buBlip>
                <a:blip r:embed="rId4"/>
              </a:buBlip>
              <a:defRPr/>
            </a:pPr>
            <a:r>
              <a:rPr lang="en-US" kern="0" dirty="0">
                <a:solidFill>
                  <a:srgbClr val="120C80"/>
                </a:solidFill>
                <a:latin typeface="Arial"/>
                <a:cs typeface="+mn-cs"/>
              </a:rPr>
              <a:t>Entry Strategy: </a:t>
            </a:r>
          </a:p>
          <a:p>
            <a:pPr marL="522288" lvl="1" indent="327025">
              <a:lnSpc>
                <a:spcPct val="90000"/>
              </a:lnSpc>
              <a:spcBef>
                <a:spcPct val="30000"/>
              </a:spcBef>
              <a:buFontTx/>
              <a:buBlip>
                <a:blip r:embed="rId5"/>
              </a:buBlip>
              <a:defRPr/>
            </a:pPr>
            <a:r>
              <a:rPr lang="en-US" sz="1400" kern="0" dirty="0">
                <a:solidFill>
                  <a:srgbClr val="120C80"/>
                </a:solidFill>
                <a:latin typeface="Arial"/>
                <a:cs typeface="+mn-cs"/>
              </a:rPr>
              <a:t>Design with CATIA V6 (w/ VPM Central)</a:t>
            </a:r>
          </a:p>
          <a:p>
            <a:pPr marL="342900" indent="-342900">
              <a:lnSpc>
                <a:spcPct val="90000"/>
              </a:lnSpc>
              <a:spcBef>
                <a:spcPct val="40000"/>
              </a:spcBef>
              <a:buFontTx/>
              <a:buBlip>
                <a:blip r:embed="rId4"/>
              </a:buBlip>
              <a:defRPr/>
            </a:pPr>
            <a:r>
              <a:rPr lang="en-US" kern="0" dirty="0">
                <a:solidFill>
                  <a:srgbClr val="120C80"/>
                </a:solidFill>
                <a:latin typeface="Arial"/>
                <a:cs typeface="+mn-cs"/>
              </a:rPr>
              <a:t>Transition Path: </a:t>
            </a:r>
          </a:p>
          <a:p>
            <a:pPr marL="522288" lvl="1" indent="327025">
              <a:lnSpc>
                <a:spcPct val="90000"/>
              </a:lnSpc>
              <a:spcBef>
                <a:spcPct val="30000"/>
              </a:spcBef>
              <a:buFont typeface="+mj-lt"/>
              <a:buAutoNum type="arabicPeriod"/>
              <a:defRPr/>
            </a:pPr>
            <a:r>
              <a:rPr lang="en-US" sz="1400" kern="0" dirty="0">
                <a:solidFill>
                  <a:srgbClr val="120C80"/>
                </a:solidFill>
                <a:latin typeface="Arial"/>
                <a:cs typeface="+mn-cs"/>
              </a:rPr>
              <a:t>Start new project in CATIA V6 (isolated)</a:t>
            </a:r>
          </a:p>
          <a:p>
            <a:pPr marL="522288" lvl="1" indent="327025">
              <a:lnSpc>
                <a:spcPct val="90000"/>
              </a:lnSpc>
              <a:spcBef>
                <a:spcPct val="30000"/>
              </a:spcBef>
              <a:buFont typeface="+mj-lt"/>
              <a:buAutoNum type="arabicPeriod"/>
              <a:defRPr/>
            </a:pPr>
            <a:r>
              <a:rPr lang="en-US" sz="1400" kern="0" dirty="0">
                <a:solidFill>
                  <a:srgbClr val="120C80"/>
                </a:solidFill>
                <a:latin typeface="Arial"/>
                <a:cs typeface="+mn-cs"/>
              </a:rPr>
              <a:t>Carry over V5 and </a:t>
            </a:r>
            <a:r>
              <a:rPr lang="en-US" sz="1400" kern="0" dirty="0" err="1">
                <a:solidFill>
                  <a:srgbClr val="120C80"/>
                </a:solidFill>
                <a:latin typeface="Arial"/>
                <a:cs typeface="+mn-cs"/>
              </a:rPr>
              <a:t>xCAD</a:t>
            </a:r>
            <a:r>
              <a:rPr lang="en-US" sz="1400" kern="0" dirty="0">
                <a:solidFill>
                  <a:srgbClr val="120C80"/>
                </a:solidFill>
                <a:latin typeface="Arial"/>
                <a:cs typeface="+mn-cs"/>
              </a:rPr>
              <a:t> data on demand from xPDM</a:t>
            </a:r>
          </a:p>
          <a:p>
            <a:pPr marL="522288" lvl="1" indent="327025">
              <a:lnSpc>
                <a:spcPct val="90000"/>
              </a:lnSpc>
              <a:spcBef>
                <a:spcPct val="30000"/>
              </a:spcBef>
              <a:buFont typeface="+mj-lt"/>
              <a:buAutoNum type="arabicPeriod"/>
              <a:defRPr/>
            </a:pPr>
            <a:r>
              <a:rPr lang="en-US" sz="1400" kern="0" dirty="0">
                <a:solidFill>
                  <a:srgbClr val="120C80"/>
                </a:solidFill>
                <a:latin typeface="Arial"/>
                <a:cs typeface="+mn-cs"/>
              </a:rPr>
              <a:t>Migrate other departments on V6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fade">
                                      <p:cBhvr>
                                        <p:cTn id="25" dur="500"/>
                                        <p:tgtEl>
                                          <p:spTgt spid="8">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bg/>
                                          </p:spTgt>
                                        </p:tgtEl>
                                        <p:attrNameLst>
                                          <p:attrName>style.visibility</p:attrName>
                                        </p:attrNameLst>
                                      </p:cBhvr>
                                      <p:to>
                                        <p:strVal val="visible"/>
                                      </p:to>
                                    </p:set>
                                    <p:animEffect transition="in" filter="fade">
                                      <p:cBhvr>
                                        <p:cTn id="33" dur="500"/>
                                        <p:tgtEl>
                                          <p:spTgt spid="7">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500"/>
                                        <p:tgtEl>
                                          <p:spTgt spid="7">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Effect transition="in" filter="fade">
                                      <p:cBhvr>
                                        <p:cTn id="45" dur="500"/>
                                        <p:tgtEl>
                                          <p:spTgt spid="7">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xEl>
                                              <p:pRg st="4" end="4"/>
                                            </p:txEl>
                                          </p:spTgt>
                                        </p:tgtEl>
                                        <p:attrNameLst>
                                          <p:attrName>style.visibility</p:attrName>
                                        </p:attrNameLst>
                                      </p:cBhvr>
                                      <p:to>
                                        <p:strVal val="visible"/>
                                      </p:to>
                                    </p:set>
                                    <p:animEffect transition="in" filter="fade">
                                      <p:cBhvr>
                                        <p:cTn id="48" dur="500"/>
                                        <p:tgtEl>
                                          <p:spTgt spid="7">
                                            <p:txEl>
                                              <p:pRg st="4" end="4"/>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500"/>
                                        <p:tgtEl>
                                          <p:spTgt spid="7">
                                            <p:txEl>
                                              <p:pRg st="5" end="5"/>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Effect transition="in" filter="fade">
                                      <p:cBhvr>
                                        <p:cTn id="54" dur="500"/>
                                        <p:tgtEl>
                                          <p:spTgt spid="7">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bg/>
                                          </p:spTgt>
                                        </p:tgtEl>
                                        <p:attrNameLst>
                                          <p:attrName>style.visibility</p:attrName>
                                        </p:attrNameLst>
                                      </p:cBhvr>
                                      <p:to>
                                        <p:strVal val="visible"/>
                                      </p:to>
                                    </p:set>
                                    <p:animEffect transition="in" filter="fade">
                                      <p:cBhvr>
                                        <p:cTn id="59" dur="500"/>
                                        <p:tgtEl>
                                          <p:spTgt spid="10">
                                            <p:bg/>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animEffect transition="in" filter="fade">
                                      <p:cBhvr>
                                        <p:cTn id="62" dur="500"/>
                                        <p:tgtEl>
                                          <p:spTgt spid="10">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xEl>
                                              <p:pRg st="1" end="1"/>
                                            </p:txEl>
                                          </p:spTgt>
                                        </p:tgtEl>
                                        <p:attrNameLst>
                                          <p:attrName>style.visibility</p:attrName>
                                        </p:attrNameLst>
                                      </p:cBhvr>
                                      <p:to>
                                        <p:strVal val="visible"/>
                                      </p:to>
                                    </p:set>
                                    <p:animEffect transition="in" filter="fade">
                                      <p:cBhvr>
                                        <p:cTn id="65" dur="500"/>
                                        <p:tgtEl>
                                          <p:spTgt spid="10">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xEl>
                                              <p:pRg st="2" end="2"/>
                                            </p:txEl>
                                          </p:spTgt>
                                        </p:tgtEl>
                                        <p:attrNameLst>
                                          <p:attrName>style.visibility</p:attrName>
                                        </p:attrNameLst>
                                      </p:cBhvr>
                                      <p:to>
                                        <p:strVal val="visible"/>
                                      </p:to>
                                    </p:set>
                                    <p:animEffect transition="in" filter="fade">
                                      <p:cBhvr>
                                        <p:cTn id="68" dur="500"/>
                                        <p:tgtEl>
                                          <p:spTgt spid="10">
                                            <p:txEl>
                                              <p:pRg st="2" end="2"/>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
                                            <p:txEl>
                                              <p:pRg st="3" end="3"/>
                                            </p:txEl>
                                          </p:spTgt>
                                        </p:tgtEl>
                                        <p:attrNameLst>
                                          <p:attrName>style.visibility</p:attrName>
                                        </p:attrNameLst>
                                      </p:cBhvr>
                                      <p:to>
                                        <p:strVal val="visible"/>
                                      </p:to>
                                    </p:set>
                                    <p:animEffect transition="in" filter="fade">
                                      <p:cBhvr>
                                        <p:cTn id="71" dur="500"/>
                                        <p:tgtEl>
                                          <p:spTgt spid="10">
                                            <p:txEl>
                                              <p:pRg st="3" end="3"/>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xEl>
                                              <p:pRg st="4" end="4"/>
                                            </p:txEl>
                                          </p:spTgt>
                                        </p:tgtEl>
                                        <p:attrNameLst>
                                          <p:attrName>style.visibility</p:attrName>
                                        </p:attrNameLst>
                                      </p:cBhvr>
                                      <p:to>
                                        <p:strVal val="visible"/>
                                      </p:to>
                                    </p:set>
                                    <p:animEffect transition="in" filter="fade">
                                      <p:cBhvr>
                                        <p:cTn id="74" dur="500"/>
                                        <p:tgtEl>
                                          <p:spTgt spid="10">
                                            <p:txEl>
                                              <p:pRg st="4" end="4"/>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xEl>
                                              <p:pRg st="5" end="5"/>
                                            </p:txEl>
                                          </p:spTgt>
                                        </p:tgtEl>
                                        <p:attrNameLst>
                                          <p:attrName>style.visibility</p:attrName>
                                        </p:attrNameLst>
                                      </p:cBhvr>
                                      <p:to>
                                        <p:strVal val="visible"/>
                                      </p:to>
                                    </p:set>
                                    <p:animEffect transition="in" filter="fade">
                                      <p:cBhvr>
                                        <p:cTn id="77" dur="500"/>
                                        <p:tgtEl>
                                          <p:spTgt spid="10">
                                            <p:txEl>
                                              <p:pRg st="5" end="5"/>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
                                            <p:txEl>
                                              <p:pRg st="6" end="6"/>
                                            </p:txEl>
                                          </p:spTgt>
                                        </p:tgtEl>
                                        <p:attrNameLst>
                                          <p:attrName>style.visibility</p:attrName>
                                        </p:attrNameLst>
                                      </p:cBhvr>
                                      <p:to>
                                        <p:strVal val="visible"/>
                                      </p:to>
                                    </p:set>
                                    <p:animEffect transition="in" filter="fade">
                                      <p:cBhvr>
                                        <p:cTn id="80"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P spid="7" grpId="0" build="allAtOnce" animBg="1"/>
      <p:bldP spid="10" grpId="0" build="allAtOnce"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16" descr="fond_compas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151554" name="Picture 15" descr="signature"/>
          <p:cNvPicPr>
            <a:picLocks noChangeAspect="1" noChangeArrowheads="1"/>
          </p:cNvPicPr>
          <p:nvPr/>
        </p:nvPicPr>
        <p:blipFill>
          <a:blip r:embed="rId4"/>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8"/>
          <p:cNvSpPr>
            <a:spLocks noGrp="1"/>
          </p:cNvSpPr>
          <p:nvPr>
            <p:ph type="title"/>
          </p:nvPr>
        </p:nvSpPr>
        <p:spPr/>
        <p:txBody>
          <a:bodyPr/>
          <a:lstStyle/>
          <a:p>
            <a:pPr eaLnBrk="1" hangingPunct="1"/>
            <a:r>
              <a:rPr lang="en-US" smtClean="0"/>
              <a:t>V6 Transition: PRODUCTS</a:t>
            </a:r>
          </a:p>
        </p:txBody>
      </p:sp>
      <p:sp>
        <p:nvSpPr>
          <p:cNvPr id="28674" name="Content Placeholder 2"/>
          <p:cNvSpPr>
            <a:spLocks noGrp="1"/>
          </p:cNvSpPr>
          <p:nvPr>
            <p:ph idx="1"/>
          </p:nvPr>
        </p:nvSpPr>
        <p:spPr>
          <a:xfrm>
            <a:off x="0" y="1752600"/>
            <a:ext cx="6019800" cy="4114800"/>
          </a:xfrm>
        </p:spPr>
        <p:txBody>
          <a:bodyPr/>
          <a:lstStyle/>
          <a:p>
            <a:pPr eaLnBrk="1" hangingPunct="1"/>
            <a:r>
              <a:rPr lang="en-US" sz="1800" smtClean="0"/>
              <a:t>Migration and coexistence capabilities are packaged in V6 commercial products. </a:t>
            </a:r>
          </a:p>
          <a:p>
            <a:pPr lvl="1" eaLnBrk="1" hangingPunct="1"/>
            <a:r>
              <a:rPr lang="en-US" sz="1800" smtClean="0"/>
              <a:t>Data migration / export capabilities comes with V6 default functionalities and can be optionally installed.</a:t>
            </a:r>
            <a:endParaRPr lang="en-US" sz="1800" smtClean="0">
              <a:solidFill>
                <a:srgbClr val="FF0000"/>
              </a:solidFill>
            </a:endParaRPr>
          </a:p>
          <a:p>
            <a:pPr lvl="1" eaLnBrk="1" hangingPunct="1"/>
            <a:r>
              <a:rPr lang="en-US" sz="1800" smtClean="0"/>
              <a:t>Coexistence capabilities require the purchase of add-on products.</a:t>
            </a:r>
          </a:p>
          <a:p>
            <a:pPr lvl="1" eaLnBrk="1" hangingPunct="1"/>
            <a:r>
              <a:rPr lang="en-US" sz="1800" smtClean="0"/>
              <a:t>Detailed product and capabilities documentation delivered within the regular V6 documentation.</a:t>
            </a:r>
          </a:p>
          <a:p>
            <a:pPr lvl="2" eaLnBrk="1" hangingPunct="1">
              <a:buFontTx/>
              <a:buNone/>
            </a:pPr>
            <a:endParaRPr lang="en-US" sz="1300" smtClean="0"/>
          </a:p>
          <a:p>
            <a:pPr lvl="2" eaLnBrk="1" hangingPunct="1"/>
            <a:endParaRPr lang="en-US" sz="1300" smtClean="0"/>
          </a:p>
          <a:p>
            <a:pPr eaLnBrk="1" hangingPunct="1"/>
            <a:r>
              <a:rPr lang="en-US" sz="1800" smtClean="0"/>
              <a:t>Depending on customer’s environment, specific data / environment preparations may be required. </a:t>
            </a:r>
          </a:p>
          <a:p>
            <a:pPr lvl="1" eaLnBrk="1" hangingPunct="1"/>
            <a:r>
              <a:rPr lang="en-US" sz="1800" smtClean="0"/>
              <a:t>It can be performed by the customer, after dedicated training, or/and by Professional Services.</a:t>
            </a:r>
          </a:p>
        </p:txBody>
      </p:sp>
      <p:pic>
        <p:nvPicPr>
          <p:cNvPr id="28675" name="Picture 9"/>
          <p:cNvPicPr>
            <a:picLocks noChangeAspect="1" noChangeArrowheads="1"/>
          </p:cNvPicPr>
          <p:nvPr/>
        </p:nvPicPr>
        <p:blipFill>
          <a:blip r:embed="rId3"/>
          <a:srcRect/>
          <a:stretch>
            <a:fillRect/>
          </a:stretch>
        </p:blipFill>
        <p:spPr bwMode="auto">
          <a:xfrm>
            <a:off x="5943600" y="2160588"/>
            <a:ext cx="3200400" cy="2944812"/>
          </a:xfrm>
          <a:prstGeom prst="rect">
            <a:avLst/>
          </a:prstGeom>
          <a:noFill/>
          <a:ln w="9525">
            <a:noFill/>
            <a:miter lim="800000"/>
            <a:headEnd/>
            <a:tailEnd/>
          </a:ln>
        </p:spPr>
      </p:pic>
      <p:pic>
        <p:nvPicPr>
          <p:cNvPr id="28676" name="Picture 7" descr="C:\00_WORK\08- Template_logos\logo &amp; graphic chart\DASSAULT SYSTEMES\dassaultsyst white\dassaultsyst white_200\dassaultsyst white_200.png"/>
          <p:cNvPicPr>
            <a:picLocks noChangeAspect="1" noChangeArrowheads="1"/>
          </p:cNvPicPr>
          <p:nvPr/>
        </p:nvPicPr>
        <p:blipFill>
          <a:blip r:embed="rId4"/>
          <a:srcRect/>
          <a:stretch>
            <a:fillRect/>
          </a:stretch>
        </p:blipFill>
        <p:spPr bwMode="auto">
          <a:xfrm rot="-279226">
            <a:off x="6610350" y="2749550"/>
            <a:ext cx="2376488" cy="1804988"/>
          </a:xfrm>
          <a:prstGeom prst="rect">
            <a:avLst/>
          </a:prstGeom>
          <a:noFill/>
          <a:ln w="9525">
            <a:noFill/>
            <a:miter lim="800000"/>
            <a:headEnd/>
            <a:tailEnd/>
          </a:ln>
        </p:spPr>
      </p:pic>
      <p:sp>
        <p:nvSpPr>
          <p:cNvPr id="28677" name="TextBox 9"/>
          <p:cNvSpPr txBox="1">
            <a:spLocks noChangeArrowheads="1"/>
          </p:cNvSpPr>
          <p:nvPr/>
        </p:nvSpPr>
        <p:spPr bwMode="auto">
          <a:xfrm>
            <a:off x="642938" y="685800"/>
            <a:ext cx="7586662" cy="400050"/>
          </a:xfrm>
          <a:prstGeom prst="rect">
            <a:avLst/>
          </a:prstGeom>
          <a:noFill/>
          <a:ln w="9525">
            <a:noFill/>
            <a:miter lim="800000"/>
            <a:headEnd/>
            <a:tailEnd/>
          </a:ln>
        </p:spPr>
        <p:txBody>
          <a:bodyPr wrap="none">
            <a:spAutoFit/>
          </a:bodyPr>
          <a:lstStyle/>
          <a:p>
            <a:r>
              <a:rPr lang="en-US" sz="2000" b="1">
                <a:solidFill>
                  <a:srgbClr val="FF0000"/>
                </a:solidFill>
              </a:rPr>
              <a:t>Package of capabilities providing a foundation for transition</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324600" y="4048125"/>
            <a:ext cx="609600" cy="633413"/>
          </a:xfrm>
          <a:prstGeom prst="roundRect">
            <a:avLst/>
          </a:prstGeom>
          <a:solidFill>
            <a:srgbClr val="99FF99"/>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ounded Rectangle 10"/>
          <p:cNvSpPr/>
          <p:nvPr/>
        </p:nvSpPr>
        <p:spPr>
          <a:xfrm>
            <a:off x="6324600" y="4681538"/>
            <a:ext cx="609600" cy="1066800"/>
          </a:xfrm>
          <a:prstGeom prst="round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723" name="Title 1"/>
          <p:cNvSpPr>
            <a:spLocks noGrp="1"/>
          </p:cNvSpPr>
          <p:nvPr>
            <p:ph type="title"/>
          </p:nvPr>
        </p:nvSpPr>
        <p:spPr>
          <a:xfrm>
            <a:off x="768350" y="150813"/>
            <a:ext cx="8375650" cy="450850"/>
          </a:xfrm>
        </p:spPr>
        <p:txBody>
          <a:bodyPr/>
          <a:lstStyle/>
          <a:p>
            <a:pPr eaLnBrk="1" hangingPunct="1"/>
            <a:r>
              <a:rPr lang="en-US" smtClean="0"/>
              <a:t>V6 Transition: UPGRADES</a:t>
            </a:r>
          </a:p>
        </p:txBody>
      </p:sp>
      <p:sp>
        <p:nvSpPr>
          <p:cNvPr id="3" name="Content Placeholder 2"/>
          <p:cNvSpPr>
            <a:spLocks noGrp="1"/>
          </p:cNvSpPr>
          <p:nvPr>
            <p:ph idx="1"/>
          </p:nvPr>
        </p:nvSpPr>
        <p:spPr>
          <a:xfrm>
            <a:off x="228600" y="1524000"/>
            <a:ext cx="4876800" cy="1524000"/>
          </a:xfrm>
        </p:spPr>
        <p:txBody>
          <a:bodyPr/>
          <a:lstStyle/>
          <a:p>
            <a:pPr eaLnBrk="1" hangingPunct="1">
              <a:defRPr/>
            </a:pPr>
            <a:r>
              <a:rPr lang="en-US" sz="1800" dirty="0" smtClean="0"/>
              <a:t>V4/V5/V6 Portfolio Mapping</a:t>
            </a:r>
          </a:p>
          <a:p>
            <a:pPr marL="339725" lvl="1" indent="234950" eaLnBrk="1" hangingPunct="1">
              <a:defRPr/>
            </a:pPr>
            <a:r>
              <a:rPr lang="en-US" sz="1800" dirty="0" smtClean="0">
                <a:ea typeface="+mn-ea"/>
              </a:rPr>
              <a:t>Mapping between V5 products / configurations and V6 packaging enables safe upgrades.</a:t>
            </a:r>
          </a:p>
          <a:p>
            <a:pPr marL="339725" lvl="1" indent="234950" eaLnBrk="1" hangingPunct="1">
              <a:defRPr/>
            </a:pPr>
            <a:r>
              <a:rPr lang="en-US" sz="1800" dirty="0" smtClean="0">
                <a:ea typeface="+mn-ea"/>
              </a:rPr>
              <a:t>Similar mappings exist for MatrixOne 10.x. to V6; V4 to V5.</a:t>
            </a:r>
          </a:p>
        </p:txBody>
      </p:sp>
      <p:sp>
        <p:nvSpPr>
          <p:cNvPr id="30725" name="TextBox 5"/>
          <p:cNvSpPr txBox="1">
            <a:spLocks noChangeArrowheads="1"/>
          </p:cNvSpPr>
          <p:nvPr/>
        </p:nvSpPr>
        <p:spPr bwMode="auto">
          <a:xfrm>
            <a:off x="685800" y="685800"/>
            <a:ext cx="6118225" cy="400050"/>
          </a:xfrm>
          <a:prstGeom prst="rect">
            <a:avLst/>
          </a:prstGeom>
          <a:noFill/>
          <a:ln w="9525">
            <a:noFill/>
            <a:miter lim="800000"/>
            <a:headEnd/>
            <a:tailEnd/>
          </a:ln>
        </p:spPr>
        <p:txBody>
          <a:bodyPr wrap="none">
            <a:spAutoFit/>
          </a:bodyPr>
          <a:lstStyle/>
          <a:p>
            <a:r>
              <a:rPr lang="en-US" sz="2000" b="1">
                <a:solidFill>
                  <a:srgbClr val="FF0000"/>
                </a:solidFill>
              </a:rPr>
              <a:t>Simplify the migration of existing environments</a:t>
            </a:r>
          </a:p>
        </p:txBody>
      </p:sp>
      <p:sp>
        <p:nvSpPr>
          <p:cNvPr id="10" name="Rounded Rectangle 9"/>
          <p:cNvSpPr/>
          <p:nvPr/>
        </p:nvSpPr>
        <p:spPr>
          <a:xfrm>
            <a:off x="6324600" y="5748338"/>
            <a:ext cx="609600" cy="381000"/>
          </a:xfrm>
          <a:prstGeom prst="round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727" name="TextBox 13"/>
          <p:cNvSpPr txBox="1">
            <a:spLocks noChangeArrowheads="1"/>
          </p:cNvSpPr>
          <p:nvPr/>
        </p:nvSpPr>
        <p:spPr bwMode="auto">
          <a:xfrm>
            <a:off x="7004050" y="5648325"/>
            <a:ext cx="1236663" cy="600075"/>
          </a:xfrm>
          <a:prstGeom prst="rect">
            <a:avLst/>
          </a:prstGeom>
          <a:noFill/>
          <a:ln w="9525">
            <a:noFill/>
            <a:miter lim="800000"/>
            <a:headEnd/>
            <a:tailEnd/>
          </a:ln>
        </p:spPr>
        <p:txBody>
          <a:bodyPr wrap="none">
            <a:spAutoFit/>
          </a:bodyPr>
          <a:lstStyle/>
          <a:p>
            <a:r>
              <a:rPr lang="en-US" sz="1100" b="1"/>
              <a:t>iPLM Backbone</a:t>
            </a:r>
            <a:r>
              <a:rPr lang="en-US" sz="1100"/>
              <a:t/>
            </a:r>
            <a:br>
              <a:rPr lang="en-US" sz="1100"/>
            </a:br>
            <a:r>
              <a:rPr lang="en-US" sz="1100"/>
              <a:t>V6 Platform</a:t>
            </a:r>
            <a:br>
              <a:rPr lang="en-US" sz="1100"/>
            </a:br>
            <a:r>
              <a:rPr lang="en-US" sz="1100"/>
              <a:t>&gt; Named User</a:t>
            </a:r>
          </a:p>
        </p:txBody>
      </p:sp>
      <p:sp>
        <p:nvSpPr>
          <p:cNvPr id="30728" name="TextBox 14"/>
          <p:cNvSpPr txBox="1">
            <a:spLocks noChangeArrowheads="1"/>
          </p:cNvSpPr>
          <p:nvPr/>
        </p:nvSpPr>
        <p:spPr bwMode="auto">
          <a:xfrm>
            <a:off x="7004050" y="4919663"/>
            <a:ext cx="1635125" cy="600075"/>
          </a:xfrm>
          <a:prstGeom prst="rect">
            <a:avLst/>
          </a:prstGeom>
          <a:noFill/>
          <a:ln w="9525">
            <a:noFill/>
            <a:miter lim="800000"/>
            <a:headEnd/>
            <a:tailEnd/>
          </a:ln>
        </p:spPr>
        <p:txBody>
          <a:bodyPr wrap="none">
            <a:spAutoFit/>
          </a:bodyPr>
          <a:lstStyle/>
          <a:p>
            <a:r>
              <a:rPr lang="en-US" sz="1100" b="1"/>
              <a:t>Authoring Base</a:t>
            </a:r>
            <a:r>
              <a:rPr lang="en-US" sz="1100"/>
              <a:t/>
            </a:r>
            <a:br>
              <a:rPr lang="en-US" sz="1100"/>
            </a:br>
            <a:r>
              <a:rPr lang="en-US" sz="1100"/>
              <a:t>Ex.: CATIA Mechanical</a:t>
            </a:r>
            <a:br>
              <a:rPr lang="en-US" sz="1100"/>
            </a:br>
            <a:r>
              <a:rPr lang="en-US" sz="1100"/>
              <a:t>&gt; Named User</a:t>
            </a:r>
          </a:p>
        </p:txBody>
      </p:sp>
      <p:sp>
        <p:nvSpPr>
          <p:cNvPr id="30729" name="TextBox 15"/>
          <p:cNvSpPr txBox="1">
            <a:spLocks noChangeArrowheads="1"/>
          </p:cNvSpPr>
          <p:nvPr/>
        </p:nvSpPr>
        <p:spPr bwMode="auto">
          <a:xfrm>
            <a:off x="7004050" y="4081463"/>
            <a:ext cx="1784350" cy="600075"/>
          </a:xfrm>
          <a:prstGeom prst="rect">
            <a:avLst/>
          </a:prstGeom>
          <a:noFill/>
          <a:ln w="9525">
            <a:noFill/>
            <a:miter lim="800000"/>
            <a:headEnd/>
            <a:tailEnd/>
          </a:ln>
        </p:spPr>
        <p:txBody>
          <a:bodyPr wrap="none">
            <a:spAutoFit/>
          </a:bodyPr>
          <a:lstStyle/>
          <a:p>
            <a:r>
              <a:rPr lang="en-US" sz="1100" b="1"/>
              <a:t>Authoring Vertical</a:t>
            </a:r>
            <a:r>
              <a:rPr lang="en-US" sz="1100"/>
              <a:t/>
            </a:r>
            <a:br>
              <a:rPr lang="en-US" sz="1100"/>
            </a:br>
            <a:r>
              <a:rPr lang="en-US" sz="1100"/>
              <a:t>Ex.: Advanced Rendering</a:t>
            </a:r>
            <a:br>
              <a:rPr lang="en-US" sz="1100"/>
            </a:br>
            <a:r>
              <a:rPr lang="en-US" sz="1100"/>
              <a:t>&gt; Shareable</a:t>
            </a:r>
          </a:p>
        </p:txBody>
      </p:sp>
      <p:sp>
        <p:nvSpPr>
          <p:cNvPr id="12" name="Cross 11"/>
          <p:cNvSpPr/>
          <p:nvPr/>
        </p:nvSpPr>
        <p:spPr>
          <a:xfrm>
            <a:off x="6515100" y="5627688"/>
            <a:ext cx="228600" cy="228600"/>
          </a:xfrm>
          <a:prstGeom prst="plu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Cross 16"/>
          <p:cNvSpPr/>
          <p:nvPr/>
        </p:nvSpPr>
        <p:spPr>
          <a:xfrm>
            <a:off x="6515100" y="4549775"/>
            <a:ext cx="228600" cy="228600"/>
          </a:xfrm>
          <a:prstGeom prst="plu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0" y="3581400"/>
            <a:ext cx="5638800" cy="2336800"/>
          </a:xfrm>
          <a:prstGeom prst="rect">
            <a:avLst/>
          </a:prstGeom>
        </p:spPr>
        <p:txBody>
          <a:bodyPr>
            <a:spAutoFit/>
          </a:bodyPr>
          <a:lstStyle/>
          <a:p>
            <a:pPr marL="342900" indent="-342900">
              <a:lnSpc>
                <a:spcPct val="90000"/>
              </a:lnSpc>
              <a:spcBef>
                <a:spcPct val="40000"/>
              </a:spcBef>
              <a:buFontTx/>
              <a:buBlip>
                <a:blip r:embed="rId3"/>
              </a:buBlip>
              <a:defRPr/>
            </a:pPr>
            <a:r>
              <a:rPr lang="en-US" b="1" kern="0" dirty="0">
                <a:solidFill>
                  <a:srgbClr val="120C80"/>
                </a:solidFill>
                <a:latin typeface="Arial"/>
                <a:cs typeface="+mn-cs"/>
              </a:rPr>
              <a:t>Licensing Model</a:t>
            </a:r>
          </a:p>
          <a:p>
            <a:pPr marL="522288" lvl="1" indent="327025">
              <a:lnSpc>
                <a:spcPct val="90000"/>
              </a:lnSpc>
              <a:spcBef>
                <a:spcPct val="30000"/>
              </a:spcBef>
              <a:buFontTx/>
              <a:buBlip>
                <a:blip r:embed="rId4"/>
              </a:buBlip>
              <a:defRPr/>
            </a:pPr>
            <a:r>
              <a:rPr lang="en-US" kern="0" dirty="0">
                <a:solidFill>
                  <a:srgbClr val="120C80"/>
                </a:solidFill>
                <a:latin typeface="Arial"/>
                <a:cs typeface="+mn-cs"/>
              </a:rPr>
              <a:t>Goal of V6 is to go ONLINE: V6 uses primarily </a:t>
            </a:r>
            <a:r>
              <a:rPr lang="en-US" u="sng" kern="0" dirty="0">
                <a:solidFill>
                  <a:srgbClr val="120C80"/>
                </a:solidFill>
                <a:latin typeface="Arial"/>
                <a:cs typeface="+mn-cs"/>
              </a:rPr>
              <a:t>Named User </a:t>
            </a:r>
            <a:r>
              <a:rPr lang="en-US" kern="0" dirty="0">
                <a:solidFill>
                  <a:srgbClr val="120C80"/>
                </a:solidFill>
                <a:latin typeface="Arial"/>
                <a:cs typeface="+mn-cs"/>
              </a:rPr>
              <a:t>licensing.</a:t>
            </a:r>
          </a:p>
          <a:p>
            <a:pPr marL="522288" lvl="1" indent="327025">
              <a:lnSpc>
                <a:spcPct val="90000"/>
              </a:lnSpc>
              <a:spcBef>
                <a:spcPct val="30000"/>
              </a:spcBef>
              <a:buFontTx/>
              <a:buBlip>
                <a:blip r:embed="rId4"/>
              </a:buBlip>
              <a:defRPr/>
            </a:pPr>
            <a:r>
              <a:rPr lang="en-US" kern="0" dirty="0">
                <a:solidFill>
                  <a:srgbClr val="120C80"/>
                </a:solidFill>
                <a:latin typeface="Arial"/>
                <a:cs typeface="+mn-cs"/>
              </a:rPr>
              <a:t>V6 packaging is organized by roles, each role gets a stack of products according to predefined needs. </a:t>
            </a:r>
          </a:p>
          <a:p>
            <a:pPr marL="522288" lvl="1" indent="327025">
              <a:lnSpc>
                <a:spcPct val="90000"/>
              </a:lnSpc>
              <a:spcBef>
                <a:spcPct val="30000"/>
              </a:spcBef>
              <a:buFontTx/>
              <a:buBlip>
                <a:blip r:embed="rId4"/>
              </a:buBlip>
              <a:defRPr/>
            </a:pPr>
            <a:r>
              <a:rPr lang="en-US" kern="0" dirty="0" err="1">
                <a:solidFill>
                  <a:srgbClr val="120C80"/>
                </a:solidFill>
                <a:latin typeface="Arial"/>
                <a:cs typeface="+mn-cs"/>
              </a:rPr>
              <a:t>iPLM</a:t>
            </a:r>
            <a:r>
              <a:rPr lang="en-US" kern="0" dirty="0">
                <a:solidFill>
                  <a:srgbClr val="120C80"/>
                </a:solidFill>
                <a:latin typeface="Arial"/>
                <a:cs typeface="+mn-cs"/>
              </a:rPr>
              <a:t> and Authoring bases need to be used full time and are then Named User.</a:t>
            </a:r>
          </a:p>
        </p:txBody>
      </p:sp>
      <p:pic>
        <p:nvPicPr>
          <p:cNvPr id="1031" name="Picture 7"/>
          <p:cNvPicPr>
            <a:picLocks noChangeAspect="1" noChangeArrowheads="1"/>
          </p:cNvPicPr>
          <p:nvPr/>
        </p:nvPicPr>
        <p:blipFill>
          <a:blip r:embed="rId5"/>
          <a:srcRect l="4286" t="1667" r="5556" b="6667"/>
          <a:stretch>
            <a:fillRect/>
          </a:stretch>
        </p:blipFill>
        <p:spPr bwMode="auto">
          <a:xfrm>
            <a:off x="5486400" y="1524000"/>
            <a:ext cx="2557463" cy="1981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5"/>
          <p:cNvSpPr>
            <a:spLocks noGrp="1" noChangeArrowheads="1"/>
          </p:cNvSpPr>
          <p:nvPr>
            <p:ph type="ctrTitle"/>
          </p:nvPr>
        </p:nvSpPr>
        <p:spPr>
          <a:xfrm>
            <a:off x="152400" y="1600200"/>
            <a:ext cx="8686800" cy="1295400"/>
          </a:xfrm>
        </p:spPr>
        <p:txBody>
          <a:bodyPr anchor="ctr"/>
          <a:lstStyle/>
          <a:p>
            <a:pPr eaLnBrk="1" hangingPunct="1"/>
            <a:r>
              <a:rPr lang="en-US" sz="3200" b="0" smtClean="0"/>
              <a:t>V6 Transition Strategies</a:t>
            </a:r>
            <a:br>
              <a:rPr lang="en-US" sz="3200" b="0" smtClean="0"/>
            </a:br>
            <a:r>
              <a:rPr lang="en-US" sz="2800" b="0" i="1" smtClean="0">
                <a:solidFill>
                  <a:srgbClr val="FF0000"/>
                </a:solidFill>
              </a:rPr>
              <a:t>Scenarios</a:t>
            </a:r>
            <a:endParaRPr lang="en-US" sz="2400" b="0" i="1"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55" descr="fond-puzzle"/>
          <p:cNvPicPr>
            <a:picLocks noChangeAspect="1" noChangeArrowheads="1"/>
          </p:cNvPicPr>
          <p:nvPr/>
        </p:nvPicPr>
        <p:blipFill>
          <a:blip r:embed="rId3"/>
          <a:srcRect t="31451" b="37132"/>
          <a:stretch>
            <a:fillRect/>
          </a:stretch>
        </p:blipFill>
        <p:spPr bwMode="auto">
          <a:xfrm>
            <a:off x="0" y="2000250"/>
            <a:ext cx="9144000" cy="2166938"/>
          </a:xfrm>
          <a:prstGeom prst="rect">
            <a:avLst/>
          </a:prstGeom>
          <a:noFill/>
          <a:ln w="9525">
            <a:noFill/>
            <a:miter lim="800000"/>
            <a:headEnd/>
            <a:tailEnd/>
          </a:ln>
        </p:spPr>
      </p:pic>
      <p:pic>
        <p:nvPicPr>
          <p:cNvPr id="34818" name="Picture 55" descr="fond-puzzle"/>
          <p:cNvPicPr>
            <a:picLocks noChangeAspect="1" noChangeArrowheads="1"/>
          </p:cNvPicPr>
          <p:nvPr/>
        </p:nvPicPr>
        <p:blipFill>
          <a:blip r:embed="rId3"/>
          <a:srcRect t="87" b="68549"/>
          <a:stretch>
            <a:fillRect/>
          </a:stretch>
        </p:blipFill>
        <p:spPr bwMode="auto">
          <a:xfrm>
            <a:off x="0" y="1206500"/>
            <a:ext cx="9144000" cy="803275"/>
          </a:xfrm>
          <a:prstGeom prst="rect">
            <a:avLst/>
          </a:prstGeom>
          <a:noFill/>
          <a:ln w="9525">
            <a:noFill/>
            <a:miter lim="800000"/>
            <a:headEnd/>
            <a:tailEnd/>
          </a:ln>
        </p:spPr>
      </p:pic>
      <p:pic>
        <p:nvPicPr>
          <p:cNvPr id="34819" name="Picture 55" descr="fond-puzzle"/>
          <p:cNvPicPr>
            <a:picLocks noChangeAspect="1" noChangeArrowheads="1"/>
          </p:cNvPicPr>
          <p:nvPr/>
        </p:nvPicPr>
        <p:blipFill>
          <a:blip r:embed="rId3"/>
          <a:srcRect t="62868" b="-85"/>
          <a:stretch>
            <a:fillRect/>
          </a:stretch>
        </p:blipFill>
        <p:spPr bwMode="auto">
          <a:xfrm>
            <a:off x="0" y="4159250"/>
            <a:ext cx="9144000" cy="1612900"/>
          </a:xfrm>
          <a:prstGeom prst="rect">
            <a:avLst/>
          </a:prstGeom>
          <a:noFill/>
          <a:ln w="9525">
            <a:noFill/>
            <a:miter lim="800000"/>
            <a:headEnd/>
            <a:tailEnd/>
          </a:ln>
        </p:spPr>
      </p:pic>
      <p:sp>
        <p:nvSpPr>
          <p:cNvPr id="34820" name="Rectangle 4"/>
          <p:cNvSpPr>
            <a:spLocks noGrp="1" noChangeArrowheads="1"/>
          </p:cNvSpPr>
          <p:nvPr>
            <p:ph type="title"/>
          </p:nvPr>
        </p:nvSpPr>
        <p:spPr/>
        <p:txBody>
          <a:bodyPr/>
          <a:lstStyle/>
          <a:p>
            <a:pPr eaLnBrk="1" hangingPunct="1"/>
            <a:r>
              <a:rPr lang="en-US" smtClean="0"/>
              <a:t>V6 Referential</a:t>
            </a:r>
          </a:p>
        </p:txBody>
      </p:sp>
      <p:sp>
        <p:nvSpPr>
          <p:cNvPr id="50" name="Rounded Rectangle 58"/>
          <p:cNvSpPr>
            <a:spLocks noChangeArrowheads="1"/>
          </p:cNvSpPr>
          <p:nvPr/>
        </p:nvSpPr>
        <p:spPr bwMode="auto">
          <a:xfrm>
            <a:off x="1176338" y="1479550"/>
            <a:ext cx="3014662" cy="257175"/>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595959"/>
                </a:solidFill>
                <a:latin typeface="+mj-lt"/>
                <a:cs typeface="+mn-cs"/>
              </a:rPr>
              <a:t>Imagine | Play </a:t>
            </a:r>
          </a:p>
        </p:txBody>
      </p:sp>
      <p:sp>
        <p:nvSpPr>
          <p:cNvPr id="60" name="TextBox 107"/>
          <p:cNvSpPr txBox="1">
            <a:spLocks noChangeArrowheads="1"/>
          </p:cNvSpPr>
          <p:nvPr/>
        </p:nvSpPr>
        <p:spPr bwMode="auto">
          <a:xfrm>
            <a:off x="7462838" y="1344613"/>
            <a:ext cx="1231900" cy="527050"/>
          </a:xfrm>
          <a:prstGeom prst="rect">
            <a:avLst/>
          </a:prstGeom>
          <a:noFill/>
          <a:ln w="9525">
            <a:noFill/>
            <a:miter lim="800000"/>
            <a:headEnd/>
            <a:tailEnd/>
          </a:ln>
        </p:spPr>
        <p:txBody>
          <a:bodyPr wrap="none" lIns="0" tIns="0" rIns="0" bIns="0">
            <a:spAutoFit/>
          </a:bodyPr>
          <a:lstStyle/>
          <a:p>
            <a:pPr algn="ctr">
              <a:lnSpc>
                <a:spcPct val="95000"/>
              </a:lnSpc>
              <a:defRPr/>
            </a:pPr>
            <a:r>
              <a:rPr lang="en-US" b="1" dirty="0">
                <a:solidFill>
                  <a:srgbClr val="333333"/>
                </a:solidFill>
                <a:latin typeface="+mj-lt"/>
                <a:cs typeface="+mn-cs"/>
              </a:rPr>
              <a:t>Lifelike</a:t>
            </a:r>
            <a:br>
              <a:rPr lang="en-US" b="1" dirty="0">
                <a:solidFill>
                  <a:srgbClr val="333333"/>
                </a:solidFill>
                <a:latin typeface="+mj-lt"/>
                <a:cs typeface="+mn-cs"/>
              </a:rPr>
            </a:br>
            <a:r>
              <a:rPr lang="en-US" b="1" dirty="0">
                <a:solidFill>
                  <a:srgbClr val="333333"/>
                </a:solidFill>
                <a:latin typeface="+mj-lt"/>
                <a:cs typeface="+mn-cs"/>
              </a:rPr>
              <a:t>Experience</a:t>
            </a:r>
          </a:p>
        </p:txBody>
      </p:sp>
      <p:pic>
        <p:nvPicPr>
          <p:cNvPr id="34823" name="Picture 58" descr="bande"/>
          <p:cNvPicPr>
            <a:picLocks noChangeAspect="1" noChangeArrowheads="1"/>
          </p:cNvPicPr>
          <p:nvPr/>
        </p:nvPicPr>
        <p:blipFill>
          <a:blip r:embed="rId4"/>
          <a:srcRect/>
          <a:stretch>
            <a:fillRect/>
          </a:stretch>
        </p:blipFill>
        <p:spPr bwMode="auto">
          <a:xfrm>
            <a:off x="0" y="4160838"/>
            <a:ext cx="9151938" cy="1628775"/>
          </a:xfrm>
          <a:prstGeom prst="rect">
            <a:avLst/>
          </a:prstGeom>
          <a:noFill/>
          <a:ln w="9525">
            <a:noFill/>
            <a:miter lim="800000"/>
            <a:headEnd/>
            <a:tailEnd/>
          </a:ln>
        </p:spPr>
      </p:pic>
      <p:grpSp>
        <p:nvGrpSpPr>
          <p:cNvPr id="34824" name="Group 59"/>
          <p:cNvGrpSpPr>
            <a:grpSpLocks/>
          </p:cNvGrpSpPr>
          <p:nvPr/>
        </p:nvGrpSpPr>
        <p:grpSpPr bwMode="auto">
          <a:xfrm>
            <a:off x="944563" y="4152900"/>
            <a:ext cx="8207375" cy="1527175"/>
            <a:chOff x="590" y="2736"/>
            <a:chExt cx="5170" cy="962"/>
          </a:xfrm>
        </p:grpSpPr>
        <p:sp>
          <p:nvSpPr>
            <p:cNvPr id="65" name="TextBox 59"/>
            <p:cNvSpPr txBox="1">
              <a:spLocks noChangeArrowheads="1"/>
            </p:cNvSpPr>
            <p:nvPr/>
          </p:nvSpPr>
          <p:spPr bwMode="auto">
            <a:xfrm>
              <a:off x="4206" y="2736"/>
              <a:ext cx="1554" cy="384"/>
            </a:xfrm>
            <a:prstGeom prst="rect">
              <a:avLst/>
            </a:prstGeom>
            <a:noFill/>
            <a:ln w="9525">
              <a:noFill/>
              <a:miter lim="800000"/>
              <a:headEnd/>
              <a:tailEnd/>
            </a:ln>
          </p:spPr>
          <p:txBody>
            <a:bodyPr>
              <a:spAutoFit/>
            </a:bodyPr>
            <a:lstStyle/>
            <a:p>
              <a:pPr algn="ctr">
                <a:defRPr/>
              </a:pPr>
              <a:r>
                <a:rPr lang="en-US" sz="1700" b="1" dirty="0">
                  <a:solidFill>
                    <a:srgbClr val="333333"/>
                  </a:solidFill>
                  <a:latin typeface="+mj-lt"/>
                  <a:cs typeface="+mn-cs"/>
                </a:rPr>
                <a:t>Digital Manufacturing</a:t>
              </a:r>
              <a:br>
                <a:rPr lang="en-US" sz="1700" b="1" dirty="0">
                  <a:solidFill>
                    <a:srgbClr val="333333"/>
                  </a:solidFill>
                  <a:latin typeface="+mj-lt"/>
                  <a:cs typeface="+mn-cs"/>
                </a:rPr>
              </a:br>
              <a:r>
                <a:rPr lang="en-US" sz="1700" b="1" dirty="0">
                  <a:solidFill>
                    <a:srgbClr val="333333"/>
                  </a:solidFill>
                  <a:latin typeface="+mj-lt"/>
                  <a:cs typeface="+mn-cs"/>
                </a:rPr>
                <a:t>&amp; Production</a:t>
              </a:r>
            </a:p>
          </p:txBody>
        </p:sp>
        <p:sp>
          <p:nvSpPr>
            <p:cNvPr id="66" name="TextBox 60"/>
            <p:cNvSpPr txBox="1">
              <a:spLocks noChangeArrowheads="1"/>
            </p:cNvSpPr>
            <p:nvPr/>
          </p:nvSpPr>
          <p:spPr bwMode="auto">
            <a:xfrm>
              <a:off x="2448" y="2736"/>
              <a:ext cx="1057" cy="384"/>
            </a:xfrm>
            <a:prstGeom prst="rect">
              <a:avLst/>
            </a:prstGeom>
            <a:noFill/>
            <a:ln w="9525">
              <a:noFill/>
              <a:miter lim="800000"/>
              <a:headEnd/>
              <a:tailEnd/>
            </a:ln>
          </p:spPr>
          <p:txBody>
            <a:bodyPr>
              <a:spAutoFit/>
            </a:bodyPr>
            <a:lstStyle/>
            <a:p>
              <a:pPr algn="ctr">
                <a:defRPr/>
              </a:pPr>
              <a:r>
                <a:rPr lang="en-US" sz="1700" b="1" dirty="0">
                  <a:solidFill>
                    <a:srgbClr val="333333"/>
                  </a:solidFill>
                  <a:latin typeface="+mj-lt"/>
                  <a:cs typeface="+mn-cs"/>
                </a:rPr>
                <a:t>Realistic Simulation</a:t>
              </a:r>
            </a:p>
          </p:txBody>
        </p:sp>
        <p:sp>
          <p:nvSpPr>
            <p:cNvPr id="67" name="TextBox 61"/>
            <p:cNvSpPr txBox="1">
              <a:spLocks noChangeArrowheads="1"/>
            </p:cNvSpPr>
            <p:nvPr/>
          </p:nvSpPr>
          <p:spPr bwMode="auto">
            <a:xfrm>
              <a:off x="686" y="2736"/>
              <a:ext cx="1076" cy="221"/>
            </a:xfrm>
            <a:prstGeom prst="rect">
              <a:avLst/>
            </a:prstGeom>
            <a:noFill/>
            <a:ln w="9525">
              <a:noFill/>
              <a:miter lim="800000"/>
              <a:headEnd/>
              <a:tailEnd/>
            </a:ln>
          </p:spPr>
          <p:txBody>
            <a:bodyPr>
              <a:spAutoFit/>
            </a:bodyPr>
            <a:lstStyle/>
            <a:p>
              <a:pPr algn="ctr">
                <a:defRPr/>
              </a:pPr>
              <a:r>
                <a:rPr lang="en-US" sz="1700" b="1" dirty="0">
                  <a:solidFill>
                    <a:srgbClr val="333333"/>
                  </a:solidFill>
                  <a:latin typeface="+mj-lt"/>
                  <a:cs typeface="+mn-cs"/>
                </a:rPr>
                <a:t>Virtual Design</a:t>
              </a:r>
            </a:p>
          </p:txBody>
        </p:sp>
        <p:grpSp>
          <p:nvGrpSpPr>
            <p:cNvPr id="34847" name="Group 59"/>
            <p:cNvGrpSpPr>
              <a:grpSpLocks/>
            </p:cNvGrpSpPr>
            <p:nvPr/>
          </p:nvGrpSpPr>
          <p:grpSpPr bwMode="auto">
            <a:xfrm>
              <a:off x="590" y="3077"/>
              <a:ext cx="1186" cy="621"/>
              <a:chOff x="590" y="2941"/>
              <a:chExt cx="1186" cy="621"/>
            </a:xfrm>
          </p:grpSpPr>
          <p:sp>
            <p:nvSpPr>
              <p:cNvPr id="83" name="Rounded Rectangle 86"/>
              <p:cNvSpPr>
                <a:spLocks noChangeArrowheads="1"/>
              </p:cNvSpPr>
              <p:nvPr/>
            </p:nvSpPr>
            <p:spPr bwMode="auto">
              <a:xfrm>
                <a:off x="590" y="2941"/>
                <a:ext cx="1186"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Systems</a:t>
                </a:r>
              </a:p>
            </p:txBody>
          </p:sp>
          <p:sp>
            <p:nvSpPr>
              <p:cNvPr id="84" name="Rounded Rectangle 87"/>
              <p:cNvSpPr>
                <a:spLocks noChangeArrowheads="1"/>
              </p:cNvSpPr>
              <p:nvPr/>
            </p:nvSpPr>
            <p:spPr bwMode="auto">
              <a:xfrm>
                <a:off x="590" y="3092"/>
                <a:ext cx="1186"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Shape </a:t>
                </a:r>
              </a:p>
            </p:txBody>
          </p:sp>
          <p:sp>
            <p:nvSpPr>
              <p:cNvPr id="85" name="Rounded Rectangle 88"/>
              <p:cNvSpPr>
                <a:spLocks noChangeArrowheads="1"/>
              </p:cNvSpPr>
              <p:nvPr/>
            </p:nvSpPr>
            <p:spPr bwMode="auto">
              <a:xfrm>
                <a:off x="590" y="3242"/>
                <a:ext cx="1186"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Mechanical</a:t>
                </a:r>
              </a:p>
            </p:txBody>
          </p:sp>
          <p:sp>
            <p:nvSpPr>
              <p:cNvPr id="86" name="Rounded Rectangle 89"/>
              <p:cNvSpPr>
                <a:spLocks noChangeArrowheads="1"/>
              </p:cNvSpPr>
              <p:nvPr/>
            </p:nvSpPr>
            <p:spPr bwMode="auto">
              <a:xfrm>
                <a:off x="590" y="3400"/>
                <a:ext cx="1186"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Equipments</a:t>
                </a:r>
              </a:p>
            </p:txBody>
          </p:sp>
          <p:cxnSp>
            <p:nvCxnSpPr>
              <p:cNvPr id="87" name="Straight Connector 86"/>
              <p:cNvCxnSpPr/>
              <p:nvPr/>
            </p:nvCxnSpPr>
            <p:spPr bwMode="auto">
              <a:xfrm>
                <a:off x="950" y="3093"/>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8" name="Straight Connector 87"/>
              <p:cNvCxnSpPr/>
              <p:nvPr/>
            </p:nvCxnSpPr>
            <p:spPr bwMode="auto">
              <a:xfrm>
                <a:off x="950" y="3243"/>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9" name="Straight Connector 88"/>
              <p:cNvCxnSpPr/>
              <p:nvPr/>
            </p:nvCxnSpPr>
            <p:spPr bwMode="auto">
              <a:xfrm>
                <a:off x="950" y="339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nvGrpSpPr>
            <p:cNvPr id="34848" name="Group 63"/>
            <p:cNvGrpSpPr>
              <a:grpSpLocks/>
            </p:cNvGrpSpPr>
            <p:nvPr/>
          </p:nvGrpSpPr>
          <p:grpSpPr bwMode="auto">
            <a:xfrm>
              <a:off x="2217" y="3208"/>
              <a:ext cx="1472" cy="485"/>
              <a:chOff x="2217" y="3160"/>
              <a:chExt cx="1472" cy="485"/>
            </a:xfrm>
          </p:grpSpPr>
          <p:sp>
            <p:nvSpPr>
              <p:cNvPr id="78" name="Rounded Rectangle 98"/>
              <p:cNvSpPr>
                <a:spLocks noChangeArrowheads="1"/>
              </p:cNvSpPr>
              <p:nvPr/>
            </p:nvSpPr>
            <p:spPr bwMode="auto">
              <a:xfrm>
                <a:off x="2217" y="3160"/>
                <a:ext cx="1472"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Compliance</a:t>
                </a:r>
              </a:p>
            </p:txBody>
          </p:sp>
          <p:sp>
            <p:nvSpPr>
              <p:cNvPr id="79" name="Rounded Rectangle 99"/>
              <p:cNvSpPr>
                <a:spLocks noChangeArrowheads="1"/>
              </p:cNvSpPr>
              <p:nvPr/>
            </p:nvSpPr>
            <p:spPr bwMode="auto">
              <a:xfrm>
                <a:off x="2297" y="3330"/>
                <a:ext cx="1338"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Multiphysics Digital Lab</a:t>
                </a:r>
              </a:p>
            </p:txBody>
          </p:sp>
          <p:sp>
            <p:nvSpPr>
              <p:cNvPr id="80" name="Rounded Rectangle 100"/>
              <p:cNvSpPr>
                <a:spLocks noChangeArrowheads="1"/>
              </p:cNvSpPr>
              <p:nvPr/>
            </p:nvSpPr>
            <p:spPr bwMode="auto">
              <a:xfrm>
                <a:off x="2297" y="3483"/>
                <a:ext cx="1338"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Open Scientific Platform</a:t>
                </a:r>
              </a:p>
            </p:txBody>
          </p:sp>
          <p:cxnSp>
            <p:nvCxnSpPr>
              <p:cNvPr id="81" name="Straight Connector 80"/>
              <p:cNvCxnSpPr/>
              <p:nvPr/>
            </p:nvCxnSpPr>
            <p:spPr bwMode="auto">
              <a:xfrm>
                <a:off x="2727" y="3326"/>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p:cNvCxnSpPr/>
              <p:nvPr/>
            </p:nvCxnSpPr>
            <p:spPr bwMode="auto">
              <a:xfrm>
                <a:off x="2727" y="3482"/>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nvGrpSpPr>
            <p:cNvPr id="34849" name="Group 57"/>
            <p:cNvGrpSpPr>
              <a:grpSpLocks/>
            </p:cNvGrpSpPr>
            <p:nvPr/>
          </p:nvGrpSpPr>
          <p:grpSpPr bwMode="auto">
            <a:xfrm>
              <a:off x="4401" y="3077"/>
              <a:ext cx="1215" cy="621"/>
              <a:chOff x="3939" y="2941"/>
              <a:chExt cx="1215" cy="621"/>
            </a:xfrm>
          </p:grpSpPr>
          <p:sp>
            <p:nvSpPr>
              <p:cNvPr id="71" name="Rounded Rectangle 92"/>
              <p:cNvSpPr>
                <a:spLocks noChangeArrowheads="1"/>
              </p:cNvSpPr>
              <p:nvPr/>
            </p:nvSpPr>
            <p:spPr bwMode="auto">
              <a:xfrm>
                <a:off x="3939" y="2941"/>
                <a:ext cx="1207"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Manufacturing Planning</a:t>
                </a:r>
              </a:p>
            </p:txBody>
          </p:sp>
          <p:sp>
            <p:nvSpPr>
              <p:cNvPr id="72" name="Rounded Rectangle 93"/>
              <p:cNvSpPr>
                <a:spLocks noChangeArrowheads="1"/>
              </p:cNvSpPr>
              <p:nvPr/>
            </p:nvSpPr>
            <p:spPr bwMode="auto">
              <a:xfrm>
                <a:off x="3939" y="3094"/>
                <a:ext cx="1207"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Plant &amp; Resources Eng.</a:t>
                </a:r>
              </a:p>
            </p:txBody>
          </p:sp>
          <p:sp>
            <p:nvSpPr>
              <p:cNvPr id="73" name="Rounded Rectangle 94"/>
              <p:cNvSpPr>
                <a:spLocks noChangeArrowheads="1"/>
              </p:cNvSpPr>
              <p:nvPr/>
            </p:nvSpPr>
            <p:spPr bwMode="auto">
              <a:xfrm>
                <a:off x="3939" y="3247"/>
                <a:ext cx="1207"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Program &amp; Control Eng.</a:t>
                </a:r>
              </a:p>
            </p:txBody>
          </p:sp>
          <p:sp>
            <p:nvSpPr>
              <p:cNvPr id="74" name="Rounded Rectangle 95"/>
              <p:cNvSpPr>
                <a:spLocks noChangeArrowheads="1"/>
              </p:cNvSpPr>
              <p:nvPr/>
            </p:nvSpPr>
            <p:spPr bwMode="auto">
              <a:xfrm>
                <a:off x="3947" y="3400"/>
                <a:ext cx="1207" cy="162"/>
              </a:xfrm>
              <a:prstGeom prst="roundRect">
                <a:avLst>
                  <a:gd name="adj" fmla="val 16667"/>
                </a:avLst>
              </a:prstGeom>
              <a:noFill/>
              <a:ln w="3175" algn="ctr">
                <a:noFill/>
                <a:round/>
                <a:headEnd/>
                <a:tailEnd type="arrow" w="med" len="med"/>
              </a:ln>
            </p:spPr>
            <p:txBody>
              <a:bodyPr lIns="90000" tIns="46800" rIns="36000" bIns="46800">
                <a:spAutoFit/>
              </a:bodyPr>
              <a:lstStyle/>
              <a:p>
                <a:pPr algn="ctr" eaLnBrk="0" hangingPunct="0">
                  <a:spcBef>
                    <a:spcPct val="50000"/>
                  </a:spcBef>
                  <a:defRPr/>
                </a:pPr>
                <a:r>
                  <a:rPr lang="en-US" sz="900" b="1" dirty="0">
                    <a:solidFill>
                      <a:srgbClr val="333333"/>
                    </a:solidFill>
                    <a:latin typeface="+mj-lt"/>
                    <a:cs typeface="+mn-cs"/>
                  </a:rPr>
                  <a:t>Production Execution</a:t>
                </a:r>
              </a:p>
            </p:txBody>
          </p:sp>
          <p:cxnSp>
            <p:nvCxnSpPr>
              <p:cNvPr id="75" name="Straight Connector 74"/>
              <p:cNvCxnSpPr/>
              <p:nvPr/>
            </p:nvCxnSpPr>
            <p:spPr bwMode="auto">
              <a:xfrm>
                <a:off x="4313" y="309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76" name="Straight Connector 75"/>
              <p:cNvCxnSpPr/>
              <p:nvPr/>
            </p:nvCxnSpPr>
            <p:spPr bwMode="auto">
              <a:xfrm>
                <a:off x="4313" y="324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a:off x="4313" y="3405"/>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pic>
        <p:nvPicPr>
          <p:cNvPr id="34825" name="Picture 3" descr="C:\Documents and Settings\ptq.DS\Local Settings\Temp\logos_jpg\3DVIA\3dvia_singleblack\3dvia_singleblack_200\3dvia_noir_200.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586788" y="1825625"/>
            <a:ext cx="504825" cy="184150"/>
          </a:xfrm>
          <a:prstGeom prst="rect">
            <a:avLst/>
          </a:prstGeom>
          <a:noFill/>
          <a:ln w="9525">
            <a:noFill/>
            <a:miter lim="800000"/>
            <a:headEnd/>
            <a:tailEnd/>
          </a:ln>
        </p:spPr>
      </p:pic>
      <p:pic>
        <p:nvPicPr>
          <p:cNvPr id="34826" name="Picture 4" descr="C:\Documents and Settings\ptq.DS\Local Settings\Temp\logos_jpg\CATIA\Catia_singleblack\Catia_singleblack_200\Catia_singleblack_200.jp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503488" y="5437188"/>
            <a:ext cx="400050" cy="328612"/>
          </a:xfrm>
          <a:prstGeom prst="rect">
            <a:avLst/>
          </a:prstGeom>
          <a:noFill/>
          <a:ln w="9525">
            <a:noFill/>
            <a:miter lim="800000"/>
            <a:headEnd/>
            <a:tailEnd/>
          </a:ln>
        </p:spPr>
      </p:pic>
      <p:pic>
        <p:nvPicPr>
          <p:cNvPr id="34827" name="Picture 5" descr="C:\Documents and Settings\ptq.DS\Local Settings\Temp\logos_jpg\DELMIA\Delmia _singleblack\Delmia _singleblack_200\Delmia _singleblack_200.jpg"/>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8623300" y="5456238"/>
            <a:ext cx="447675" cy="309562"/>
          </a:xfrm>
          <a:prstGeom prst="rect">
            <a:avLst/>
          </a:prstGeom>
          <a:noFill/>
          <a:ln w="9525">
            <a:noFill/>
            <a:miter lim="800000"/>
            <a:headEnd/>
            <a:tailEnd/>
          </a:ln>
        </p:spPr>
      </p:pic>
      <p:pic>
        <p:nvPicPr>
          <p:cNvPr id="34828" name="Picture 6" descr="C:\Documents and Settings\ptq.DS\Local Settings\Temp\logos_jpg\ENOVIA\Enovia _singleblack\enovia_singlesingleblack_200\enovia_singleblack_200.jpg"/>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8594725" y="3549650"/>
            <a:ext cx="488950" cy="341313"/>
          </a:xfrm>
          <a:prstGeom prst="rect">
            <a:avLst/>
          </a:prstGeom>
          <a:noFill/>
          <a:ln w="9525">
            <a:noFill/>
            <a:miter lim="800000"/>
            <a:headEnd/>
            <a:tailEnd/>
          </a:ln>
        </p:spPr>
      </p:pic>
      <p:pic>
        <p:nvPicPr>
          <p:cNvPr id="34829" name="Picture 7" descr="C:\Documents and Settings\ptq.DS\Local Settings\Temp\logos_jpg\SIMULIA\SIMULIA_singleblack\SIMULIA_singleblack_200\SIMULIA_singleblack_200.jp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421313" y="5411788"/>
            <a:ext cx="531812" cy="354012"/>
          </a:xfrm>
          <a:prstGeom prst="rect">
            <a:avLst/>
          </a:prstGeom>
          <a:noFill/>
          <a:ln w="9525">
            <a:noFill/>
            <a:miter lim="800000"/>
            <a:headEnd/>
            <a:tailEnd/>
          </a:ln>
        </p:spPr>
      </p:pic>
      <p:pic>
        <p:nvPicPr>
          <p:cNvPr id="34830" name="Picture 96" descr="zoom-enovia.png"/>
          <p:cNvPicPr>
            <a:picLocks noChangeAspect="1"/>
          </p:cNvPicPr>
          <p:nvPr/>
        </p:nvPicPr>
        <p:blipFill>
          <a:blip r:embed="rId10"/>
          <a:srcRect/>
          <a:stretch>
            <a:fillRect/>
          </a:stretch>
        </p:blipFill>
        <p:spPr bwMode="auto">
          <a:xfrm>
            <a:off x="1243013" y="2000250"/>
            <a:ext cx="6065837" cy="2133600"/>
          </a:xfrm>
          <a:prstGeom prst="rect">
            <a:avLst/>
          </a:prstGeom>
          <a:noFill/>
          <a:ln w="9525">
            <a:noFill/>
            <a:miter lim="800000"/>
            <a:headEnd/>
            <a:tailEnd/>
          </a:ln>
        </p:spPr>
      </p:pic>
      <p:pic>
        <p:nvPicPr>
          <p:cNvPr id="34831" name="Picture 98" descr="integrations.png"/>
          <p:cNvPicPr>
            <a:picLocks noChangeAspect="1"/>
          </p:cNvPicPr>
          <p:nvPr/>
        </p:nvPicPr>
        <p:blipFill>
          <a:blip r:embed="rId11"/>
          <a:srcRect/>
          <a:stretch>
            <a:fillRect/>
          </a:stretch>
        </p:blipFill>
        <p:spPr bwMode="auto">
          <a:xfrm>
            <a:off x="182563" y="2003425"/>
            <a:ext cx="852487" cy="2079625"/>
          </a:xfrm>
          <a:prstGeom prst="rect">
            <a:avLst/>
          </a:prstGeom>
          <a:noFill/>
          <a:ln w="9525">
            <a:noFill/>
            <a:miter lim="800000"/>
            <a:headEnd/>
            <a:tailEnd/>
          </a:ln>
        </p:spPr>
      </p:pic>
      <p:cxnSp>
        <p:nvCxnSpPr>
          <p:cNvPr id="101" name="Straight Connector 100"/>
          <p:cNvCxnSpPr/>
          <p:nvPr/>
        </p:nvCxnSpPr>
        <p:spPr>
          <a:xfrm>
            <a:off x="925513" y="2171700"/>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25513" y="2439988"/>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25513" y="2751138"/>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25513" y="3046413"/>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25513" y="3328988"/>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25513" y="3614738"/>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925513" y="3906838"/>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66813" y="2147888"/>
            <a:ext cx="46037" cy="1787525"/>
          </a:xfrm>
          <a:prstGeom prst="rect">
            <a:avLst/>
          </a:prstGeom>
          <a:solidFill>
            <a:srgbClr val="978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1" name="TextBox 106"/>
          <p:cNvSpPr txBox="1">
            <a:spLocks noChangeArrowheads="1"/>
          </p:cNvSpPr>
          <p:nvPr/>
        </p:nvSpPr>
        <p:spPr bwMode="auto">
          <a:xfrm>
            <a:off x="7170738" y="2530475"/>
            <a:ext cx="1814512" cy="554038"/>
          </a:xfrm>
          <a:prstGeom prst="rect">
            <a:avLst/>
          </a:prstGeom>
          <a:noFill/>
          <a:ln w="9525">
            <a:noFill/>
            <a:miter lim="800000"/>
            <a:headEnd/>
            <a:tailEnd/>
          </a:ln>
        </p:spPr>
        <p:txBody>
          <a:bodyPr lIns="0" tIns="0" rIns="0" bIns="0">
            <a:spAutoFit/>
          </a:bodyPr>
          <a:lstStyle/>
          <a:p>
            <a:pPr algn="ctr">
              <a:defRPr/>
            </a:pPr>
            <a:r>
              <a:rPr lang="en-US" b="1" dirty="0">
                <a:solidFill>
                  <a:srgbClr val="333333"/>
                </a:solidFill>
                <a:latin typeface="+mj-lt"/>
                <a:cs typeface="+mn-cs"/>
              </a:rPr>
              <a:t>Collaborative</a:t>
            </a:r>
            <a:br>
              <a:rPr lang="en-US" b="1" dirty="0">
                <a:solidFill>
                  <a:srgbClr val="333333"/>
                </a:solidFill>
                <a:latin typeface="+mj-lt"/>
                <a:cs typeface="+mn-cs"/>
              </a:rPr>
            </a:br>
            <a:r>
              <a:rPr lang="en-US" b="1" dirty="0">
                <a:solidFill>
                  <a:srgbClr val="333333"/>
                </a:solidFill>
                <a:latin typeface="+mj-lt"/>
                <a:cs typeface="+mn-cs"/>
              </a:rPr>
              <a:t>Innovation</a:t>
            </a:r>
          </a:p>
        </p:txBody>
      </p:sp>
      <p:pic>
        <p:nvPicPr>
          <p:cNvPr id="34841" name="Picture 57" descr="IPLM2"/>
          <p:cNvPicPr>
            <a:picLocks noChangeAspect="1" noChangeArrowheads="1"/>
          </p:cNvPicPr>
          <p:nvPr/>
        </p:nvPicPr>
        <p:blipFill>
          <a:blip r:embed="rId12"/>
          <a:srcRect/>
          <a:stretch>
            <a:fillRect/>
          </a:stretch>
        </p:blipFill>
        <p:spPr bwMode="auto">
          <a:xfrm>
            <a:off x="7735888" y="3171825"/>
            <a:ext cx="685800" cy="539750"/>
          </a:xfrm>
          <a:prstGeom prst="rect">
            <a:avLst/>
          </a:prstGeom>
          <a:noFill/>
          <a:ln w="9525">
            <a:noFill/>
            <a:miter lim="800000"/>
            <a:headEnd/>
            <a:tailEnd/>
          </a:ln>
        </p:spPr>
      </p:pic>
      <p:sp>
        <p:nvSpPr>
          <p:cNvPr id="55" name="Rectangle 54"/>
          <p:cNvSpPr/>
          <p:nvPr/>
        </p:nvSpPr>
        <p:spPr>
          <a:xfrm>
            <a:off x="1981200" y="685800"/>
            <a:ext cx="5126038" cy="400050"/>
          </a:xfrm>
          <a:prstGeom prst="rect">
            <a:avLst/>
          </a:prstGeom>
        </p:spPr>
        <p:txBody>
          <a:bodyPr wrap="none">
            <a:spAutoFit/>
          </a:bodyPr>
          <a:lstStyle/>
          <a:p>
            <a:pPr>
              <a:defRPr/>
            </a:pPr>
            <a:r>
              <a:rPr lang="en-US" sz="2000" b="1" kern="0" dirty="0">
                <a:solidFill>
                  <a:srgbClr val="FF0000"/>
                </a:solidFill>
                <a:latin typeface="Arial"/>
                <a:ea typeface="+mj-ea"/>
                <a:cs typeface="+mn-cs"/>
              </a:rPr>
              <a:t>V6 Transition: Scope of the Presentation</a:t>
            </a:r>
            <a:endParaRPr lang="en-US" sz="1400" dirty="0">
              <a:solidFill>
                <a:srgbClr val="FF0000"/>
              </a:solidFill>
              <a:cs typeface="+mn-cs"/>
            </a:endParaRPr>
          </a:p>
        </p:txBody>
      </p:sp>
      <p:sp>
        <p:nvSpPr>
          <p:cNvPr id="53" name="Freeform 52"/>
          <p:cNvSpPr/>
          <p:nvPr/>
        </p:nvSpPr>
        <p:spPr>
          <a:xfrm>
            <a:off x="-12700" y="1966913"/>
            <a:ext cx="9156700" cy="3819525"/>
          </a:xfrm>
          <a:custGeom>
            <a:avLst/>
            <a:gdLst>
              <a:gd name="connsiteX0" fmla="*/ 12526 w 9118948"/>
              <a:gd name="connsiteY0" fmla="*/ 0 h 3820439"/>
              <a:gd name="connsiteX1" fmla="*/ 9118948 w 9118948"/>
              <a:gd name="connsiteY1" fmla="*/ 0 h 3820439"/>
              <a:gd name="connsiteX2" fmla="*/ 9118948 w 9118948"/>
              <a:gd name="connsiteY2" fmla="*/ 2179529 h 3820439"/>
              <a:gd name="connsiteX3" fmla="*/ 3582444 w 9118948"/>
              <a:gd name="connsiteY3" fmla="*/ 2179529 h 3820439"/>
              <a:gd name="connsiteX4" fmla="*/ 3594970 w 9118948"/>
              <a:gd name="connsiteY4" fmla="*/ 3820439 h 3820439"/>
              <a:gd name="connsiteX5" fmla="*/ 0 w 9118948"/>
              <a:gd name="connsiteY5" fmla="*/ 3820439 h 3820439"/>
              <a:gd name="connsiteX6" fmla="*/ 12526 w 9118948"/>
              <a:gd name="connsiteY6" fmla="*/ 0 h 382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8948" h="3820439">
                <a:moveTo>
                  <a:pt x="12526" y="0"/>
                </a:moveTo>
                <a:lnTo>
                  <a:pt x="9118948" y="0"/>
                </a:lnTo>
                <a:lnTo>
                  <a:pt x="9118948" y="2179529"/>
                </a:lnTo>
                <a:lnTo>
                  <a:pt x="3582444" y="2179529"/>
                </a:lnTo>
                <a:cubicBezTo>
                  <a:pt x="3586619" y="2726499"/>
                  <a:pt x="3590795" y="3273469"/>
                  <a:pt x="3594970" y="3820439"/>
                </a:cubicBezTo>
                <a:lnTo>
                  <a:pt x="0" y="3820439"/>
                </a:lnTo>
                <a:cubicBezTo>
                  <a:pt x="4175" y="2546959"/>
                  <a:pt x="8351" y="1273480"/>
                  <a:pt x="12526" y="0"/>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en-US" smtClean="0"/>
              <a:t>5 Main Scenarios</a:t>
            </a:r>
          </a:p>
        </p:txBody>
      </p:sp>
      <p:sp>
        <p:nvSpPr>
          <p:cNvPr id="36866" name="Content Placeholder 4"/>
          <p:cNvSpPr>
            <a:spLocks noGrp="1"/>
          </p:cNvSpPr>
          <p:nvPr>
            <p:ph idx="1"/>
          </p:nvPr>
        </p:nvSpPr>
        <p:spPr>
          <a:xfrm>
            <a:off x="609600" y="1066800"/>
            <a:ext cx="8305800" cy="5181600"/>
          </a:xfrm>
        </p:spPr>
        <p:txBody>
          <a:bodyPr/>
          <a:lstStyle/>
          <a:p>
            <a:pPr eaLnBrk="1" hangingPunct="1"/>
            <a:r>
              <a:rPr lang="en-US" smtClean="0"/>
              <a:t>Control</a:t>
            </a:r>
          </a:p>
          <a:p>
            <a:pPr lvl="1" eaLnBrk="1" hangingPunct="1"/>
            <a:r>
              <a:rPr lang="en-US" sz="1800" u="sng" smtClean="0"/>
              <a:t>A - xBOM &amp; Engineering Change Management: </a:t>
            </a:r>
            <a:r>
              <a:rPr lang="en-US" sz="1800" smtClean="0"/>
              <a:t/>
            </a:r>
            <a:br>
              <a:rPr lang="en-US" sz="1800" smtClean="0"/>
            </a:br>
            <a:r>
              <a:rPr lang="en-US" sz="1800" smtClean="0"/>
              <a:t>Enables a formal collaboration process between Engineering and Enterprise thru a consolidate EBOM and modifications process tracking.</a:t>
            </a:r>
          </a:p>
          <a:p>
            <a:pPr lvl="1" eaLnBrk="1" hangingPunct="1"/>
            <a:r>
              <a:rPr lang="en-US" sz="1800" u="sng" smtClean="0"/>
              <a:t>B - Program Management:</a:t>
            </a:r>
            <a:r>
              <a:rPr lang="en-US" sz="1800" smtClean="0"/>
              <a:t/>
            </a:r>
            <a:br>
              <a:rPr lang="en-US" sz="1800" smtClean="0"/>
            </a:br>
            <a:r>
              <a:rPr lang="en-US" sz="1800" smtClean="0"/>
              <a:t>Enables to conduct and monitor programs / projects by creating Engineering tasks and track their progression.</a:t>
            </a:r>
          </a:p>
          <a:p>
            <a:pPr eaLnBrk="1" hangingPunct="1"/>
            <a:r>
              <a:rPr lang="en-US" smtClean="0"/>
              <a:t>Coexist</a:t>
            </a:r>
          </a:p>
          <a:p>
            <a:pPr lvl="1" eaLnBrk="1" hangingPunct="1"/>
            <a:r>
              <a:rPr lang="en-US" sz="1800" u="sng" smtClean="0"/>
              <a:t>C - CAD Data Management: </a:t>
            </a:r>
            <a:r>
              <a:rPr lang="en-US" sz="1800" smtClean="0"/>
              <a:t/>
            </a:r>
            <a:br>
              <a:rPr lang="en-US" sz="1800" smtClean="0"/>
            </a:br>
            <a:r>
              <a:rPr lang="en-US" sz="1800" smtClean="0"/>
              <a:t>Leverages the V6 platform to manage CATIA V4/V5 data and lifecycle.</a:t>
            </a:r>
          </a:p>
          <a:p>
            <a:pPr lvl="1" eaLnBrk="1" hangingPunct="1"/>
            <a:r>
              <a:rPr lang="en-US" sz="1800" u="sng" smtClean="0"/>
              <a:t>D - Collaborative Design: </a:t>
            </a:r>
            <a:r>
              <a:rPr lang="en-US" sz="1800" smtClean="0"/>
              <a:t/>
            </a:r>
            <a:br>
              <a:rPr lang="en-US" sz="1800" smtClean="0"/>
            </a:br>
            <a:r>
              <a:rPr lang="en-US" sz="1800" smtClean="0"/>
              <a:t>Enables a tight collaboration between Design teams by sharing design contexts and supporting multi-versions relational design</a:t>
            </a:r>
          </a:p>
          <a:p>
            <a:pPr eaLnBrk="1" hangingPunct="1"/>
            <a:r>
              <a:rPr lang="en-US" smtClean="0"/>
              <a:t>Migrate</a:t>
            </a:r>
          </a:p>
          <a:p>
            <a:pPr lvl="1" eaLnBrk="1" hangingPunct="1"/>
            <a:r>
              <a:rPr lang="en-US" sz="1800" u="sng" smtClean="0"/>
              <a:t>E - Carry Over</a:t>
            </a:r>
            <a:r>
              <a:rPr lang="en-US" sz="1800" smtClean="0"/>
              <a:t>: Relevant whatever the customer implementation is, DS will provide in the coming releases tools and methodologies to import design data, meta-data, etc into V6.</a:t>
            </a:r>
          </a:p>
          <a:p>
            <a:pPr lvl="1" eaLnBrk="1" hangingPunct="1">
              <a:buFontTx/>
              <a:buNone/>
            </a:pPr>
            <a:endParaRPr lang="en-US" sz="1800" smtClean="0"/>
          </a:p>
          <a:p>
            <a:pPr eaLnBrk="1" hangingPunct="1">
              <a:buFontTx/>
              <a:buNone/>
            </a:pPr>
            <a:endParaRPr lang="en-US"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p:bldLst>
  </p:timing>
</p:sld>
</file>

<file path=ppt/theme/theme1.xml><?xml version="1.0" encoding="utf-8"?>
<a:theme xmlns:a="http://schemas.openxmlformats.org/drawingml/2006/main" name="ppt_v2003_14_fqx">
  <a:themeElements>
    <a:clrScheme name="ppt_v2003_14_fq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_v2003_14_fqx">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v2003_14_fq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2003_14_fq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2003_14_fq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2003_14_fq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2003_14_fq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2003_14_fq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2003_14_fq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2003_14_fq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2003_14_fq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2003_14_fq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2003_14_fq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2003_14_fq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46305</TotalTime>
  <Words>6095</Words>
  <Application>Microsoft Office PowerPoint</Application>
  <PresentationFormat>On-screen Show (4:3)</PresentationFormat>
  <Paragraphs>994</Paragraphs>
  <Slides>42</Slides>
  <Notes>41</Notes>
  <HiddenSlides>0</HiddenSlides>
  <MMClips>0</MMClips>
  <ScaleCrop>false</ScaleCrop>
  <HeadingPairs>
    <vt:vector size="6" baseType="variant">
      <vt:variant>
        <vt:lpstr>Fonts Used</vt:lpstr>
      </vt:variant>
      <vt:variant>
        <vt:i4>6</vt:i4>
      </vt:variant>
      <vt:variant>
        <vt:lpstr>Design Template</vt:lpstr>
      </vt:variant>
      <vt:variant>
        <vt:i4>5</vt:i4>
      </vt:variant>
      <vt:variant>
        <vt:lpstr>Slide Titles</vt:lpstr>
      </vt:variant>
      <vt:variant>
        <vt:i4>42</vt:i4>
      </vt:variant>
    </vt:vector>
  </HeadingPairs>
  <TitlesOfParts>
    <vt:vector size="53" baseType="lpstr">
      <vt:lpstr>Arial</vt:lpstr>
      <vt:lpstr>Wingdings</vt:lpstr>
      <vt:lpstr>ＭＳ Ｐゴシック</vt:lpstr>
      <vt:lpstr>Calibri</vt:lpstr>
      <vt:lpstr>맑은 고딕</vt:lpstr>
      <vt:lpstr>Times New Roman</vt:lpstr>
      <vt:lpstr>ppt_v2003_14_fqx</vt:lpstr>
      <vt:lpstr>ppt_v2003_14_fqx</vt:lpstr>
      <vt:lpstr>ppt_v2003_14_fqx</vt:lpstr>
      <vt:lpstr>ppt_v2003_14_fqx</vt:lpstr>
      <vt:lpstr>ppt_v2003_14_fqx</vt:lpstr>
      <vt:lpstr>V6 Transition Strategies Protecting IP, Maximizing Existing Investments How Customers Can Safely Move to V6?</vt:lpstr>
      <vt:lpstr>Content</vt:lpstr>
      <vt:lpstr>V6 Transition - Executive Summary</vt:lpstr>
      <vt:lpstr>V6 Transition &amp; Lifecycle</vt:lpstr>
      <vt:lpstr>V6 Transition: PRODUCTS</vt:lpstr>
      <vt:lpstr>V6 Transition: UPGRADES</vt:lpstr>
      <vt:lpstr>V6 Transition Strategies Scenarios</vt:lpstr>
      <vt:lpstr>V6 Referential</vt:lpstr>
      <vt:lpstr>5 Main Scenarios</vt:lpstr>
      <vt:lpstr>V6 Transition Strategies Control</vt:lpstr>
      <vt:lpstr>A – XBOM Collaboration &amp; EC Management</vt:lpstr>
      <vt:lpstr>A – XBOM Collaboration &amp; EC Management</vt:lpstr>
      <vt:lpstr>B - V6 Program Management</vt:lpstr>
      <vt:lpstr>B - V6 Program Management</vt:lpstr>
      <vt:lpstr>A&amp;B - VXB Roadmap</vt:lpstr>
      <vt:lpstr>V6 Transition Strategies Coexist</vt:lpstr>
      <vt:lpstr>C – CAD Data Management</vt:lpstr>
      <vt:lpstr>D- Collaborative Design</vt:lpstr>
      <vt:lpstr>Slide 19</vt:lpstr>
      <vt:lpstr>D- Collaborative Design</vt:lpstr>
      <vt:lpstr>D- Collaborative Design : FBDI&amp;CATDwc usage</vt:lpstr>
      <vt:lpstr>D- Collaborative Design</vt:lpstr>
      <vt:lpstr>D- Collaborative Design</vt:lpstr>
      <vt:lpstr>D- Collaborative Design</vt:lpstr>
      <vt:lpstr>D- Collaborative Design</vt:lpstr>
      <vt:lpstr>D- Collaborative Design</vt:lpstr>
      <vt:lpstr>D- Collaborative Design</vt:lpstr>
      <vt:lpstr>D- Collaborative Design Roadmap</vt:lpstr>
      <vt:lpstr>V6 Transition Strategies Migrate</vt:lpstr>
      <vt:lpstr>E – Data Carry Over / Migration</vt:lpstr>
      <vt:lpstr>E – Data Carry Over / Migration</vt:lpstr>
      <vt:lpstr>Slide 32</vt:lpstr>
      <vt:lpstr>E- Migration Roadmap</vt:lpstr>
      <vt:lpstr>V6 Transition Strategies Conclusion</vt:lpstr>
      <vt:lpstr>V6 Transition: CATIA/ENOVIA Customers Typology</vt:lpstr>
      <vt:lpstr>A – CATIA V4/V5, File Based</vt:lpstr>
      <vt:lpstr>B - CATIA V4/V5, ENOVIA VPM V4</vt:lpstr>
      <vt:lpstr>C - CATIA V4/V5, ENOVIA VPM V5</vt:lpstr>
      <vt:lpstr>D – CATIA V5, ENOVIA SmarTeam</vt:lpstr>
      <vt:lpstr>E – CATIA V4/V5, ENOVIA Designer Central</vt:lpstr>
      <vt:lpstr>V6 Transition &amp; Early Adopters</vt:lpstr>
      <vt:lpstr>Slide 42</vt:lpstr>
    </vt:vector>
  </TitlesOfParts>
  <Company>Dassault-Systemes America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V6 Transition Strategy - Webcast Version</dc:title>
  <dc:subject>V6 Transition</dc:subject>
  <dc:creator>Franck MONTIGON</dc:creator>
  <cp:keywords>V6, transition, CATIA, ENOVIA</cp:keywords>
  <dc:description/>
  <cp:lastModifiedBy>Dassault Systemes</cp:lastModifiedBy>
  <cp:revision>1881</cp:revision>
  <dcterms:created xsi:type="dcterms:W3CDTF">2008-05-19T21:23:11Z</dcterms:created>
  <dcterms:modified xsi:type="dcterms:W3CDTF">2009-03-04T15:27:40Z</dcterms:modified>
  <cp:contentStatus>Draft - In work</cp:contentStatus>
</cp:coreProperties>
</file>